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4" r:id="rId2"/>
    <p:sldId id="269"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3099" autoAdjust="0"/>
  </p:normalViewPr>
  <p:slideViewPr>
    <p:cSldViewPr>
      <p:cViewPr varScale="1">
        <p:scale>
          <a:sx n="95" d="100"/>
          <a:sy n="95" d="100"/>
        </p:scale>
        <p:origin x="2190" y="108"/>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5/23/2023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ts val="1800"/>
              </a:lnSpc>
            </a:pPr>
            <a:r>
              <a:rPr lang="en-US" altLang="en-US" i="1" dirty="0">
                <a:latin typeface="Arial" panose="020B0604020202020204" pitchFamily="34" charset="0"/>
                <a:cs typeface="Arial" panose="020B0604020202020204" pitchFamily="34" charset="0"/>
              </a:rPr>
              <a:t>NASA OBB</a:t>
            </a:r>
            <a:r>
              <a:rPr lang="en-US" altLang="en-US" i="1" baseline="0" dirty="0">
                <a:latin typeface="Arial" panose="020B0604020202020204" pitchFamily="34" charset="0"/>
                <a:cs typeface="Arial" panose="020B0604020202020204" pitchFamily="34" charset="0"/>
              </a:rPr>
              <a:t> program , grant </a:t>
            </a:r>
            <a:r>
              <a:rPr lang="en-US" sz="1000" kern="1200" dirty="0">
                <a:solidFill>
                  <a:schemeClr val="tx1"/>
                </a:solidFill>
                <a:effectLst/>
                <a:latin typeface="+mn-lt"/>
                <a:ea typeface="+mn-ea"/>
                <a:cs typeface="+mn-cs"/>
              </a:rPr>
              <a:t>80NSSC21K0562, PI</a:t>
            </a:r>
            <a:r>
              <a:rPr lang="en-US" sz="1000" kern="1200" baseline="0" dirty="0">
                <a:solidFill>
                  <a:schemeClr val="tx1"/>
                </a:solidFill>
                <a:effectLst/>
                <a:latin typeface="+mn-lt"/>
                <a:ea typeface="+mn-ea"/>
                <a:cs typeface="+mn-cs"/>
              </a:rPr>
              <a:t> – Alex Gilerson</a:t>
            </a:r>
          </a:p>
          <a:p>
            <a:pPr defTabSz="457200">
              <a:lnSpc>
                <a:spcPts val="1800"/>
              </a:lnSpc>
            </a:pPr>
            <a:r>
              <a:rPr lang="en-US" altLang="en-US" sz="1000" i="1" kern="1200" baseline="0" dirty="0">
                <a:solidFill>
                  <a:schemeClr val="tx1"/>
                </a:solidFill>
                <a:effectLst/>
                <a:latin typeface="+mn-lt"/>
                <a:ea typeface="+mn-ea"/>
                <a:cs typeface="+mn-cs"/>
              </a:rPr>
              <a:t>Authors affiliations:</a:t>
            </a:r>
          </a:p>
          <a:p>
            <a:pPr marL="0" marR="0">
              <a:spcBef>
                <a:spcPts val="1200"/>
              </a:spcBef>
              <a:spcAft>
                <a:spcPts val="1200"/>
              </a:spcAft>
            </a:pPr>
            <a:r>
              <a:rPr lang="en-US" sz="1200" b="1" dirty="0">
                <a:effectLst/>
                <a:latin typeface="Times New Roman" panose="02020603050405020304" pitchFamily="18" charset="0"/>
                <a:ea typeface="Calibri" panose="020F0502020204030204" pitchFamily="34" charset="0"/>
              </a:rPr>
              <a:t>Alexander Gilerson</a:t>
            </a:r>
            <a:r>
              <a:rPr lang="en-US" sz="1200" b="1" baseline="30000" dirty="0">
                <a:effectLst/>
                <a:latin typeface="Times New Roman" panose="02020603050405020304" pitchFamily="18" charset="0"/>
                <a:ea typeface="Calibri" panose="020F0502020204030204" pitchFamily="34" charset="0"/>
              </a:rPr>
              <a:t>1,2*</a:t>
            </a:r>
            <a:r>
              <a:rPr lang="en-US" sz="1200" b="1" dirty="0">
                <a:effectLst/>
                <a:latin typeface="Times New Roman" panose="02020603050405020304" pitchFamily="18" charset="0"/>
                <a:ea typeface="Calibri" panose="020F0502020204030204" pitchFamily="34" charset="0"/>
              </a:rPr>
              <a:t>, Eder Herrera-Estrella</a:t>
            </a:r>
            <a:r>
              <a:rPr lang="en-US" sz="1200" b="1" baseline="30000" dirty="0">
                <a:effectLst/>
                <a:latin typeface="Times New Roman" panose="02020603050405020304" pitchFamily="18" charset="0"/>
                <a:ea typeface="Calibri" panose="020F0502020204030204" pitchFamily="34" charset="0"/>
              </a:rPr>
              <a:t>1,2</a:t>
            </a:r>
            <a:r>
              <a:rPr lang="en-US" sz="1200" b="1" dirty="0">
                <a:effectLst/>
                <a:latin typeface="Times New Roman" panose="02020603050405020304" pitchFamily="18" charset="0"/>
                <a:ea typeface="Calibri" panose="020F0502020204030204" pitchFamily="34" charset="0"/>
              </a:rPr>
              <a:t>, Jacopo Agagliate</a:t>
            </a:r>
            <a:r>
              <a:rPr lang="en-US" sz="1200" b="1" baseline="30000" dirty="0">
                <a:effectLst/>
                <a:latin typeface="Times New Roman" panose="02020603050405020304" pitchFamily="18" charset="0"/>
                <a:ea typeface="Calibri" panose="020F0502020204030204" pitchFamily="34" charset="0"/>
              </a:rPr>
              <a:t>1</a:t>
            </a:r>
            <a:r>
              <a:rPr lang="en-US" sz="1200" b="1" dirty="0">
                <a:effectLst/>
                <a:latin typeface="Times New Roman" panose="02020603050405020304" pitchFamily="18" charset="0"/>
                <a:ea typeface="Calibri" panose="020F0502020204030204" pitchFamily="34" charset="0"/>
              </a:rPr>
              <a:t>, Robert </a:t>
            </a:r>
            <a:r>
              <a:rPr lang="en-US" sz="1200" b="1" baseline="0" dirty="0">
                <a:effectLst/>
                <a:latin typeface="Times New Roman" panose="02020603050405020304" pitchFamily="18" charset="0"/>
                <a:ea typeface="Calibri" panose="020F0502020204030204" pitchFamily="34" charset="0"/>
              </a:rPr>
              <a:t>Foster</a:t>
            </a:r>
            <a:r>
              <a:rPr lang="en-US" sz="1200" b="1" baseline="30000" dirty="0">
                <a:effectLst/>
                <a:latin typeface="Times New Roman" panose="02020603050405020304" pitchFamily="18" charset="0"/>
                <a:ea typeface="Calibri" panose="020F0502020204030204" pitchFamily="34" charset="0"/>
              </a:rPr>
              <a:t>3</a:t>
            </a:r>
            <a:r>
              <a:rPr lang="en-US" sz="1200" b="1" baseline="0" dirty="0">
                <a:effectLst/>
                <a:latin typeface="Times New Roman" panose="02020603050405020304" pitchFamily="18" charset="0"/>
                <a:ea typeface="Calibri" panose="020F0502020204030204" pitchFamily="34" charset="0"/>
              </a:rPr>
              <a:t>, Juan</a:t>
            </a:r>
            <a:r>
              <a:rPr lang="en-US" sz="1200" b="1" dirty="0">
                <a:effectLst/>
                <a:latin typeface="Times New Roman" panose="02020603050405020304" pitchFamily="18" charset="0"/>
                <a:ea typeface="Calibri" panose="020F0502020204030204" pitchFamily="34" charset="0"/>
              </a:rPr>
              <a:t> I. Gossn</a:t>
            </a:r>
            <a:r>
              <a:rPr lang="en-US" sz="1200" b="1" baseline="30000" dirty="0">
                <a:effectLst/>
                <a:latin typeface="Times New Roman" panose="02020603050405020304" pitchFamily="18" charset="0"/>
                <a:ea typeface="Calibri" panose="020F0502020204030204" pitchFamily="34" charset="0"/>
              </a:rPr>
              <a:t>4</a:t>
            </a:r>
            <a:r>
              <a:rPr lang="en-US" sz="1200" b="1" dirty="0">
                <a:effectLst/>
                <a:latin typeface="Times New Roman" panose="02020603050405020304" pitchFamily="18" charset="0"/>
                <a:ea typeface="Calibri" panose="020F0502020204030204" pitchFamily="34" charset="0"/>
              </a:rPr>
              <a:t>, David Dessailly</a:t>
            </a:r>
            <a:r>
              <a:rPr lang="en-US" sz="1200" b="1" baseline="30000" dirty="0">
                <a:effectLst/>
                <a:latin typeface="Times New Roman" panose="02020603050405020304" pitchFamily="18" charset="0"/>
                <a:ea typeface="Calibri" panose="020F0502020204030204" pitchFamily="34" charset="0"/>
              </a:rPr>
              <a:t>4</a:t>
            </a:r>
            <a:r>
              <a:rPr lang="en-US" sz="1200" b="1" dirty="0">
                <a:effectLst/>
                <a:latin typeface="Times New Roman" panose="02020603050405020304" pitchFamily="18" charset="0"/>
                <a:ea typeface="Calibri" panose="020F0502020204030204" pitchFamily="34" charset="0"/>
              </a:rPr>
              <a:t>, and Ewa Kwiatkowska</a:t>
            </a:r>
            <a:r>
              <a:rPr lang="en-US" sz="1200" b="1" baseline="30000" dirty="0">
                <a:effectLst/>
                <a:latin typeface="Times New Roman" panose="02020603050405020304" pitchFamily="18" charset="0"/>
                <a:ea typeface="Calibri" panose="020F0502020204030204" pitchFamily="34" charset="0"/>
              </a:rPr>
              <a:t>4   </a:t>
            </a:r>
          </a:p>
          <a:p>
            <a:pPr marL="0" marR="0">
              <a:spcBef>
                <a:spcPts val="1200"/>
              </a:spcBef>
              <a:spcAft>
                <a:spcPts val="120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Optical Remote Sensing Laboratory, The City College of New York, New York, NY, USA, </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Earth and Environmental Sciences, The Graduate Center, New York, NY, USA</a:t>
            </a:r>
          </a:p>
          <a:p>
            <a:pPr marL="0" marR="0">
              <a:spcBef>
                <a:spcPts val="1200"/>
              </a:spcBef>
              <a:spcAft>
                <a:spcPts val="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Remote Sensing Division, Naval Research Laboratory, Washington, DC, USA, </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EUMETSAT, Darmstadt, Germany</a:t>
            </a:r>
          </a:p>
          <a:p>
            <a:pPr marL="0" marR="0">
              <a:spcBef>
                <a:spcPts val="120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Full citation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A. Gilerson, E. Herrera-Estrella, J. Agagliate, R. Foster, </a:t>
            </a:r>
            <a:r>
              <a:rPr lang="en-US" sz="1200" dirty="0"/>
              <a:t>J. I. Gossn, D. Dessailly and </a:t>
            </a:r>
            <a:r>
              <a:rPr lang="en-US" sz="1200" baseline="0" dirty="0"/>
              <a:t> Ewa Kwiatkowska </a:t>
            </a:r>
            <a:r>
              <a:rPr lang="en-US" sz="1200" dirty="0">
                <a:solidFill>
                  <a:srgbClr val="0000FF"/>
                </a:solidFill>
              </a:rPr>
              <a:t>“Determining the Primary Sources of Uncertainty in Retrieval of Marine Remote Sensing Reflectance From Satellite Ocean Color Sensors, </a:t>
            </a:r>
            <a:r>
              <a:rPr lang="it-IT" sz="1200" b="0" dirty="0"/>
              <a:t>II. Sentinel 3 OLCI sensors,</a:t>
            </a:r>
            <a:r>
              <a:rPr lang="en-US" sz="1200" dirty="0">
                <a:solidFill>
                  <a:srgbClr val="0000FF"/>
                </a:solidFill>
              </a:rPr>
              <a:t> “ Frontiers in Remote Sensing, 2023.</a:t>
            </a:r>
          </a:p>
          <a:p>
            <a:pPr eaLnBrk="1" hangingPunct="1">
              <a:spcAft>
                <a:spcPts val="600"/>
              </a:spcAft>
            </a:pPr>
            <a:r>
              <a:rPr lang="en-US" sz="1200" dirty="0">
                <a:solidFill>
                  <a:srgbClr val="0000FF"/>
                </a:solidFill>
              </a:rPr>
              <a:t>doi.org/10.3389/frsen.2023.1146110</a:t>
            </a:r>
            <a:endParaRPr lang="en-US" sz="1200" dirty="0">
              <a:solidFill>
                <a:srgbClr val="0000FF"/>
              </a:solidFill>
              <a:latin typeface="Arial"/>
              <a:cs typeface="Arial"/>
            </a:endParaRPr>
          </a:p>
          <a:p>
            <a:pPr marL="0" marR="0">
              <a:spcBef>
                <a:spcPts val="1200"/>
              </a:spcBef>
              <a:spcAft>
                <a:spcPts val="0"/>
              </a:spcAft>
            </a:pPr>
            <a:endParaRPr lang="en-US" altLang="en-US" i="1" dirty="0">
              <a:latin typeface="Arial" panose="020B0604020202020204" pitchFamily="34" charset="0"/>
              <a:cs typeface="Arial" panose="020B0604020202020204" pitchFamily="34" charset="0"/>
            </a:endParaRPr>
          </a:p>
          <a:p>
            <a:pPr defTabSz="457200">
              <a:lnSpc>
                <a:spcPts val="1800"/>
              </a:lnSpc>
            </a:pPr>
            <a:r>
              <a:rPr lang="en-US" altLang="en-US" i="1" dirty="0">
                <a:latin typeface="Arial" panose="020B0604020202020204" pitchFamily="34" charset="0"/>
                <a:cs typeface="Arial" panose="020B0604020202020204" pitchFamily="34" charset="0"/>
              </a:rPr>
              <a:t>Abstract</a:t>
            </a:r>
          </a:p>
          <a:p>
            <a:pPr defTabSz="457200">
              <a:lnSpc>
                <a:spcPts val="1800"/>
              </a:lnSpc>
            </a:pPr>
            <a:r>
              <a:rPr lang="en-US" altLang="en-US" i="1" dirty="0">
                <a:latin typeface="Arial" panose="020B0604020202020204" pitchFamily="34" charset="0"/>
                <a:cs typeface="Arial" panose="020B0604020202020204" pitchFamily="34" charset="0"/>
              </a:rPr>
              <a:t>Uncertainties in remote sensing reflectance </a:t>
            </a:r>
            <a:r>
              <a:rPr lang="en-US" altLang="en-US" i="1" dirty="0" err="1">
                <a:latin typeface="Arial" panose="020B0604020202020204" pitchFamily="34" charset="0"/>
                <a:cs typeface="Arial" panose="020B0604020202020204" pitchFamily="34" charset="0"/>
              </a:rPr>
              <a:t>Rrs</a:t>
            </a:r>
            <a:r>
              <a:rPr lang="en-US" altLang="en-US" i="1" dirty="0">
                <a:latin typeface="Arial" panose="020B0604020202020204" pitchFamily="34" charset="0"/>
                <a:cs typeface="Arial" panose="020B0604020202020204" pitchFamily="34" charset="0"/>
              </a:rPr>
              <a:t> for the Ocean Color sensors strongly affect the quality of the retrieval of concentrations of chlorophyll-a and water properties. By comparison of data from SNPP VIIRS and several AERONET-OC stations and MOBY, it was recently shown that the main uncertainties come from the Rayleigh-type spectral component (Gilerson et al., 2022), which was associated with small variability in the Rayleigh optical thickness in the atmosphere and/or its calculation. In addition, water variability spectra proportional to </a:t>
            </a:r>
            <a:r>
              <a:rPr lang="en-US" altLang="en-US" i="1" dirty="0" err="1">
                <a:latin typeface="Arial" panose="020B0604020202020204" pitchFamily="34" charset="0"/>
                <a:cs typeface="Arial" panose="020B0604020202020204" pitchFamily="34" charset="0"/>
              </a:rPr>
              <a:t>Rrs</a:t>
            </a:r>
            <a:r>
              <a:rPr lang="en-US" altLang="en-US" i="1" dirty="0">
                <a:latin typeface="Arial" panose="020B0604020202020204" pitchFamily="34" charset="0"/>
                <a:cs typeface="Arial" panose="020B0604020202020204" pitchFamily="34" charset="0"/>
              </a:rPr>
              <a:t> were found to play a significant role in coastal waters, while other components including radiances from aerosols and glint were small. This work expands on the previous study, following a similar procedure and applying the same model for the characterization of uncertainties to the Sentinel-3A and B OLCI sensors. It is shown that the primary sources of uncertainties are the same as for VIIRS, i.e., dominated by the Rayleigh-type component, with the total uncertainties for OLCI sensors typically higher in coastal areas than for VIIRS. </a:t>
            </a:r>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ts val="1800"/>
              </a:lnSpc>
            </a:pPr>
            <a:r>
              <a:rPr lang="en-US" altLang="en-US" i="1" dirty="0">
                <a:latin typeface="Arial" panose="020B0604020202020204" pitchFamily="34" charset="0"/>
                <a:cs typeface="Arial" panose="020B0604020202020204" pitchFamily="34" charset="0"/>
              </a:rPr>
              <a:t>NASA OBB</a:t>
            </a:r>
            <a:r>
              <a:rPr lang="en-US" altLang="en-US" i="1" baseline="0" dirty="0">
                <a:latin typeface="Arial" panose="020B0604020202020204" pitchFamily="34" charset="0"/>
                <a:cs typeface="Arial" panose="020B0604020202020204" pitchFamily="34" charset="0"/>
              </a:rPr>
              <a:t> program , grant </a:t>
            </a:r>
            <a:r>
              <a:rPr lang="en-US" sz="1000" kern="1200" dirty="0">
                <a:solidFill>
                  <a:schemeClr val="tx1"/>
                </a:solidFill>
                <a:effectLst/>
                <a:latin typeface="+mn-lt"/>
                <a:ea typeface="+mn-ea"/>
                <a:cs typeface="+mn-cs"/>
              </a:rPr>
              <a:t>80NSSC21K0562, PI</a:t>
            </a:r>
            <a:r>
              <a:rPr lang="en-US" sz="1000" kern="1200" baseline="0" dirty="0">
                <a:solidFill>
                  <a:schemeClr val="tx1"/>
                </a:solidFill>
                <a:effectLst/>
                <a:latin typeface="+mn-lt"/>
                <a:ea typeface="+mn-ea"/>
                <a:cs typeface="+mn-cs"/>
              </a:rPr>
              <a:t> – Alex Gilerson</a:t>
            </a:r>
          </a:p>
          <a:p>
            <a:pPr eaLnBrk="1" hangingPunct="1">
              <a:spcAft>
                <a:spcPts val="600"/>
              </a:spcAft>
            </a:pPr>
            <a:r>
              <a:rPr lang="en-US" sz="1000" dirty="0">
                <a:solidFill>
                  <a:srgbClr val="0000FF"/>
                </a:solidFill>
                <a:latin typeface="Arial"/>
                <a:cs typeface="Arial"/>
              </a:rPr>
              <a:t>Full, formal citation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solidFill>
                  <a:srgbClr val="0000FF"/>
                </a:solidFill>
              </a:rPr>
              <a:t>A. Gilerson, E. Herrera-Estrella, J. Agagliate, R. Foster, </a:t>
            </a:r>
            <a:r>
              <a:rPr lang="en-US" sz="1000" dirty="0"/>
              <a:t>J. I. Gossn, D. Dessailly and </a:t>
            </a:r>
            <a:r>
              <a:rPr lang="en-US" sz="1000" baseline="0" dirty="0"/>
              <a:t> Ewa Kwiatkowska </a:t>
            </a:r>
            <a:r>
              <a:rPr lang="en-US" sz="1000" dirty="0">
                <a:solidFill>
                  <a:srgbClr val="0000FF"/>
                </a:solidFill>
              </a:rPr>
              <a:t>“Determining the Primary Sources of Uncertainty in Retrieval of Marine Remote Sensing Reflectance From Satellite Ocean Color Sensors, </a:t>
            </a:r>
            <a:r>
              <a:rPr lang="it-IT" sz="1000" b="0" dirty="0"/>
              <a:t>II. Sentinel 3 OLCI sensors,</a:t>
            </a:r>
            <a:r>
              <a:rPr lang="en-US" sz="1000" dirty="0">
                <a:solidFill>
                  <a:srgbClr val="0000FF"/>
                </a:solidFill>
              </a:rPr>
              <a:t> “ Frontiers in Remote Sensing, 2023.</a:t>
            </a:r>
          </a:p>
          <a:p>
            <a:pPr eaLnBrk="1" hangingPunct="1">
              <a:spcAft>
                <a:spcPts val="600"/>
              </a:spcAft>
            </a:pPr>
            <a:r>
              <a:rPr lang="en-US" sz="1000" dirty="0">
                <a:solidFill>
                  <a:srgbClr val="0000FF"/>
                </a:solidFill>
              </a:rPr>
              <a:t>doi.org/10.3389/frsen.2023.1146110</a:t>
            </a:r>
            <a:endParaRPr lang="en-US" sz="1000" dirty="0">
              <a:solidFill>
                <a:srgbClr val="0000FF"/>
              </a:solidFill>
              <a:latin typeface="Arial"/>
              <a:cs typeface="Arial"/>
            </a:endParaRPr>
          </a:p>
          <a:p>
            <a:pPr eaLnBrk="1" hangingPunct="1">
              <a:spcAft>
                <a:spcPts val="600"/>
              </a:spcAft>
            </a:pPr>
            <a:endParaRPr lang="en-US" sz="1000" b="1" dirty="0">
              <a:solidFill>
                <a:srgbClr val="0000FF"/>
              </a:solidFill>
              <a:latin typeface="Arial"/>
              <a:cs typeface="Arial"/>
            </a:endParaRPr>
          </a:p>
          <a:p>
            <a:pPr eaLnBrk="1" hangingPunct="1">
              <a:spcAft>
                <a:spcPts val="600"/>
              </a:spcAft>
            </a:pPr>
            <a:r>
              <a:rPr lang="en-US" sz="1000" b="1" dirty="0">
                <a:solidFill>
                  <a:srgbClr val="0000FF"/>
                </a:solidFill>
                <a:latin typeface="Arial"/>
                <a:cs typeface="Arial"/>
              </a:rPr>
              <a:t>Award Information:</a:t>
            </a:r>
          </a:p>
          <a:p>
            <a:pPr eaLnBrk="1" hangingPunct="1">
              <a:spcAft>
                <a:spcPts val="600"/>
              </a:spcAft>
            </a:pPr>
            <a:r>
              <a:rPr lang="en-US" sz="1000" dirty="0">
                <a:solidFill>
                  <a:srgbClr val="0000FF"/>
                </a:solidFill>
                <a:latin typeface="Arial"/>
                <a:cs typeface="Arial"/>
              </a:rPr>
              <a:t>This research was supported by the NASA Ocean Biology and Biochemistry Program (</a:t>
            </a:r>
            <a:r>
              <a:rPr lang="en-US" sz="1000" dirty="0">
                <a:solidFill>
                  <a:srgbClr val="0000FF"/>
                </a:solidFill>
              </a:rPr>
              <a:t>NNH20ZDA001N-OBB-Task 2.5.</a:t>
            </a:r>
            <a:r>
              <a:rPr lang="en-US" sz="1000" dirty="0">
                <a:solidFill>
                  <a:srgbClr val="0000FF"/>
                </a:solidFill>
                <a:latin typeface="Arial"/>
                <a:cs typeface="Arial"/>
              </a:rPr>
              <a:t>) under NASA Award number 80NSSC21K0562</a:t>
            </a:r>
          </a:p>
          <a:p>
            <a:pPr defTabSz="457200">
              <a:lnSpc>
                <a:spcPts val="1800"/>
              </a:lnSpc>
            </a:pPr>
            <a:endParaRPr lang="en-US" sz="1000" kern="1200" baseline="0" dirty="0">
              <a:solidFill>
                <a:schemeClr val="tx1"/>
              </a:solidFill>
              <a:effectLst/>
              <a:latin typeface="+mn-lt"/>
              <a:ea typeface="+mn-ea"/>
              <a:cs typeface="+mn-cs"/>
            </a:endParaRPr>
          </a:p>
          <a:p>
            <a:pPr defTabSz="457200">
              <a:lnSpc>
                <a:spcPts val="1800"/>
              </a:lnSpc>
            </a:pPr>
            <a:endParaRPr lang="en-US" alt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129A5CA-096F-418F-9FEB-D0E4975ED517}" type="slidenum">
              <a:rPr lang="en-US" smtClean="0"/>
              <a:t>2</a:t>
            </a:fld>
            <a:endParaRPr lang="en-US" dirty="0"/>
          </a:p>
        </p:txBody>
      </p:sp>
    </p:spTree>
    <p:extLst>
      <p:ext uri="{BB962C8B-B14F-4D97-AF65-F5344CB8AC3E}">
        <p14:creationId xmlns:p14="http://schemas.microsoft.com/office/powerpoint/2010/main" val="233830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pic>
        <p:nvPicPr>
          <p:cNvPr id="3" name="Picture 2">
            <a:extLst>
              <a:ext uri="{FF2B5EF4-FFF2-40B4-BE49-F238E27FC236}">
                <a16:creationId xmlns:a16="http://schemas.microsoft.com/office/drawing/2014/main" id="{3733086C-103E-4B43-8F87-208F97E730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825" y="38100"/>
            <a:ext cx="1927224" cy="963612"/>
          </a:xfrm>
          <a:prstGeom prst="rect">
            <a:avLst/>
          </a:prstGeom>
        </p:spPr>
      </p:pic>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47" y="310868"/>
            <a:ext cx="8229600" cy="639762"/>
          </a:xfrm>
        </p:spPr>
        <p:txBody>
          <a:bodyPr/>
          <a:lstStyle/>
          <a:p>
            <a:pPr lvl="0" defTabSz="457200" eaLnBrk="1" fontAlgn="auto" hangingPunct="1">
              <a:spcBef>
                <a:spcPts val="0"/>
              </a:spcBef>
              <a:spcAft>
                <a:spcPts val="0"/>
              </a:spcAft>
              <a:defRPr/>
            </a:pPr>
            <a:r>
              <a:rPr lang="en-US" dirty="0">
                <a:latin typeface="Arial" panose="020B0604020202020204" pitchFamily="34" charset="0"/>
                <a:cs typeface="Arial" panose="020B0604020202020204" pitchFamily="34" charset="0"/>
              </a:rPr>
              <a:t>Determining the primary sources of uncertainty in retrieval of marine remote sensing reflectance. II OLCI sensors </a:t>
            </a:r>
            <a:br>
              <a:rPr lang="en-US" dirty="0">
                <a:latin typeface="Arial" panose="020B0604020202020204" pitchFamily="34" charset="0"/>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Gilerson, E. Herrera-Estrella, J. Agagliate, </a:t>
            </a:r>
            <a:r>
              <a:rPr lang="en-US" altLang="en-US" sz="1400" b="0" kern="1200" dirty="0">
                <a:solidFill>
                  <a:srgbClr val="000000"/>
                </a:solidFill>
                <a:latin typeface="Arial" panose="020B0604020202020204" pitchFamily="34" charset="0"/>
                <a:cs typeface="Arial" panose="020B0604020202020204" pitchFamily="34" charset="0"/>
              </a:rPr>
              <a:t>R. Foster,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J.I Gossn, D. Dessailly, E. Kwiatkowska</a:t>
            </a:r>
            <a:r>
              <a:rPr kumimoji="0" lang="en-US" altLang="en-US" sz="14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5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Frontiers in Rem. Sens., 2023</a:t>
            </a:r>
            <a:b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144819" y="1171793"/>
            <a:ext cx="5562600"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FF"/>
                </a:solidFill>
                <a:latin typeface="Arial"/>
                <a:cs typeface="Arial"/>
              </a:rPr>
              <a:t>Background</a:t>
            </a:r>
          </a:p>
          <a:p>
            <a:pPr eaLnBrk="1" hangingPunct="1"/>
            <a:r>
              <a:rPr lang="en-US" sz="1400" dirty="0">
                <a:solidFill>
                  <a:srgbClr val="0000FF"/>
                </a:solidFill>
                <a:latin typeface="Arial"/>
                <a:cs typeface="Arial"/>
              </a:rPr>
              <a:t>Uncertainties in retrieval of remote sensing reflectance Rrs from OC satellite sensors are usually mostly attributed to the inaccurate aerosol models. Uncertainties often lead to negative Rrs values.</a:t>
            </a:r>
            <a:endParaRPr lang="en-US" sz="1400" dirty="0">
              <a:solidFill>
                <a:srgbClr val="0000FF"/>
              </a:solidFill>
            </a:endParaRPr>
          </a:p>
          <a:p>
            <a:pPr eaLnBrk="1" hangingPunct="1"/>
            <a:endParaRPr lang="en-US" sz="800" dirty="0">
              <a:solidFill>
                <a:srgbClr val="0000FF"/>
              </a:solidFill>
              <a:latin typeface="Arial"/>
              <a:cs typeface="Arial"/>
            </a:endParaRPr>
          </a:p>
          <a:p>
            <a:pPr eaLnBrk="1" hangingPunct="1"/>
            <a:r>
              <a:rPr lang="en-US" sz="1400" b="1" dirty="0">
                <a:solidFill>
                  <a:srgbClr val="0000FF"/>
                </a:solidFill>
                <a:latin typeface="Arial"/>
                <a:cs typeface="Arial"/>
              </a:rPr>
              <a:t>Analysis</a:t>
            </a:r>
          </a:p>
          <a:p>
            <a:pPr marL="285750" indent="-285750" eaLnBrk="1" hangingPunct="1">
              <a:buFont typeface="Arial" panose="020B0604020202020204" pitchFamily="34" charset="0"/>
              <a:buChar char="•"/>
            </a:pPr>
            <a:r>
              <a:rPr lang="en-US" sz="1400" dirty="0">
                <a:solidFill>
                  <a:srgbClr val="0000FF"/>
                </a:solidFill>
                <a:latin typeface="Arial"/>
                <a:cs typeface="Arial"/>
              </a:rPr>
              <a:t>Using the same model as for SNPP VIIRS in Gilerson et al., 2022, </a:t>
            </a:r>
            <a:r>
              <a:rPr lang="en-US" sz="1400" dirty="0" err="1">
                <a:solidFill>
                  <a:srgbClr val="0000FF"/>
                </a:solidFill>
                <a:latin typeface="Arial"/>
                <a:cs typeface="Arial"/>
              </a:rPr>
              <a:t>Rrs</a:t>
            </a:r>
            <a:r>
              <a:rPr lang="en-US" sz="1400" dirty="0">
                <a:solidFill>
                  <a:srgbClr val="0000FF"/>
                </a:solidFill>
                <a:latin typeface="Arial"/>
                <a:cs typeface="Arial"/>
              </a:rPr>
              <a:t> uncertainties are analyzed by the comparison of data from OLCI on Sentinel 3A and 3B processed by EUMETSAT and in-situ data from MOBY and 7 AERONET-OC stations. Components of uncertainties included Rayleigh scattering, surface effects, aerosol scattering, glint and water variability.</a:t>
            </a:r>
          </a:p>
          <a:p>
            <a:pPr marL="285750" indent="-285750" eaLnBrk="1" hangingPunct="1">
              <a:buFont typeface="Arial" panose="020B0604020202020204" pitchFamily="34" charset="0"/>
              <a:buChar char="•"/>
            </a:pPr>
            <a:r>
              <a:rPr lang="en-US" sz="1400" dirty="0">
                <a:solidFill>
                  <a:srgbClr val="0000FF"/>
                </a:solidFill>
                <a:latin typeface="Arial"/>
                <a:cs typeface="Arial"/>
              </a:rPr>
              <a:t>The contribution of components to the total uncertainties was determined by the spectral decomposition of the total spectra of uncertainties taking an advantage of different spectra of components. </a:t>
            </a:r>
          </a:p>
          <a:p>
            <a:pPr eaLnBrk="1" hangingPunct="1"/>
            <a:endParaRPr lang="en-US" sz="800" dirty="0">
              <a:solidFill>
                <a:srgbClr val="0000FF"/>
              </a:solidFill>
              <a:latin typeface="Arial"/>
              <a:cs typeface="Arial"/>
            </a:endParaRPr>
          </a:p>
          <a:p>
            <a:pPr eaLnBrk="1" hangingPunct="1"/>
            <a:r>
              <a:rPr lang="en-US" sz="1400" b="1" dirty="0">
                <a:solidFill>
                  <a:srgbClr val="0000FF"/>
                </a:solidFill>
                <a:latin typeface="Arial"/>
                <a:cs typeface="Arial"/>
              </a:rPr>
              <a:t>Results</a:t>
            </a:r>
          </a:p>
          <a:p>
            <a:pPr marL="285750" indent="-285750" eaLnBrk="1" hangingPunct="1">
              <a:buFont typeface="Arial" panose="020B0604020202020204" pitchFamily="34" charset="0"/>
              <a:buChar char="•"/>
            </a:pPr>
            <a:r>
              <a:rPr lang="en-US" sz="1400" dirty="0">
                <a:solidFill>
                  <a:srgbClr val="0000FF"/>
                </a:solidFill>
              </a:rPr>
              <a:t>It is shown that the main contribution to uncertainties for OLCI also comes from the Rayleigh component, which is most likely due to inaccurate estimation (about 1.5%) of Rayleigh optical thickness because of small inaccuracies in the modeled surface pressure and possible non-uniform vertical distribution of gaseous components in the atmosphere.</a:t>
            </a:r>
          </a:p>
          <a:p>
            <a:pPr marL="285750" indent="-285750" eaLnBrk="1" hangingPunct="1">
              <a:buFont typeface="Arial" panose="020B0604020202020204" pitchFamily="34" charset="0"/>
              <a:buChar char="•"/>
            </a:pPr>
            <a:r>
              <a:rPr lang="en-US" sz="1400" dirty="0">
                <a:solidFill>
                  <a:srgbClr val="0000FF"/>
                </a:solidFill>
                <a:latin typeface="Arial"/>
                <a:cs typeface="Arial"/>
              </a:rPr>
              <a:t>This can largely explain the frequency of negative Rrs retrievals as observed using the current standard atmospheric correction process employed by NASA.</a:t>
            </a:r>
          </a:p>
          <a:p>
            <a:pPr eaLnBrk="1" hangingPunct="1"/>
            <a:endParaRPr lang="en-US" sz="1400" b="1" dirty="0">
              <a:solidFill>
                <a:srgbClr val="0000FF"/>
              </a:solidFill>
              <a:latin typeface="Arial"/>
              <a:cs typeface="Arial"/>
            </a:endParaRPr>
          </a:p>
        </p:txBody>
      </p:sp>
      <p:sp>
        <p:nvSpPr>
          <p:cNvPr id="6" name="TextBox 5">
            <a:extLst>
              <a:ext uri="{FF2B5EF4-FFF2-40B4-BE49-F238E27FC236}">
                <a16:creationId xmlns:a16="http://schemas.microsoft.com/office/drawing/2014/main" id="{4E2208A4-A67B-4B05-B592-E0E52834E4BE}"/>
              </a:ext>
            </a:extLst>
          </p:cNvPr>
          <p:cNvSpPr txBox="1"/>
          <p:nvPr/>
        </p:nvSpPr>
        <p:spPr>
          <a:xfrm>
            <a:off x="5845482" y="3161122"/>
            <a:ext cx="337471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Rrs and Rrs uncertainties spectra VIIRS </a:t>
            </a:r>
          </a:p>
        </p:txBody>
      </p:sp>
      <p:pic>
        <p:nvPicPr>
          <p:cNvPr id="10" name="Picture 9" descr="Diagram, engineering drawing&#10;&#10;Description automatically generated"/>
          <p:cNvPicPr/>
          <p:nvPr/>
        </p:nvPicPr>
        <p:blipFill rotWithShape="1">
          <a:blip r:embed="rId3" cstate="print">
            <a:extLst>
              <a:ext uri="{28A0092B-C50C-407E-A947-70E740481C1C}">
                <a14:useLocalDpi xmlns:a14="http://schemas.microsoft.com/office/drawing/2010/main" val="0"/>
              </a:ext>
            </a:extLst>
          </a:blip>
          <a:srcRect l="14265" t="1957" r="51594" b="66580"/>
          <a:stretch/>
        </p:blipFill>
        <p:spPr bwMode="auto">
          <a:xfrm>
            <a:off x="5638800" y="1129887"/>
            <a:ext cx="1752600" cy="206398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7391400" y="1171793"/>
            <a:ext cx="1646894" cy="2022074"/>
          </a:xfrm>
          <a:prstGeom prst="rect">
            <a:avLst/>
          </a:prstGeom>
        </p:spPr>
      </p:pic>
      <p:pic>
        <p:nvPicPr>
          <p:cNvPr id="12" name="Picture 11"/>
          <p:cNvPicPr>
            <a:picLocks noChangeAspect="1"/>
          </p:cNvPicPr>
          <p:nvPr/>
        </p:nvPicPr>
        <p:blipFill>
          <a:blip r:embed="rId5"/>
          <a:stretch>
            <a:fillRect/>
          </a:stretch>
        </p:blipFill>
        <p:spPr>
          <a:xfrm>
            <a:off x="5641366" y="3732883"/>
            <a:ext cx="3436581" cy="2298056"/>
          </a:xfrm>
          <a:prstGeom prst="rect">
            <a:avLst/>
          </a:prstGeom>
        </p:spPr>
      </p:pic>
      <p:sp>
        <p:nvSpPr>
          <p:cNvPr id="13" name="TextBox 12">
            <a:extLst>
              <a:ext uri="{FF2B5EF4-FFF2-40B4-BE49-F238E27FC236}">
                <a16:creationId xmlns:a16="http://schemas.microsoft.com/office/drawing/2014/main" id="{4E2208A4-A67B-4B05-B592-E0E52834E4BE}"/>
              </a:ext>
            </a:extLst>
          </p:cNvPr>
          <p:cNvSpPr txBox="1"/>
          <p:nvPr/>
        </p:nvSpPr>
        <p:spPr>
          <a:xfrm>
            <a:off x="5845482" y="6085499"/>
            <a:ext cx="3374718"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Rrs</a:t>
            </a:r>
            <a:r>
              <a:rPr lang="en-US" sz="1400" dirty="0">
                <a:latin typeface="Arial" panose="020B0604020202020204" pitchFamily="34" charset="0"/>
                <a:cs typeface="Arial" panose="020B0604020202020204" pitchFamily="34" charset="0"/>
              </a:rPr>
              <a:t> uncertainties spectra OLCI 3A, 3B </a:t>
            </a:r>
          </a:p>
        </p:txBody>
      </p:sp>
    </p:spTree>
    <p:extLst>
      <p:ext uri="{BB962C8B-B14F-4D97-AF65-F5344CB8AC3E}">
        <p14:creationId xmlns:p14="http://schemas.microsoft.com/office/powerpoint/2010/main" val="17372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47" y="310868"/>
            <a:ext cx="8229600" cy="6397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Determining the primary sources of uncertainty in retrieval of marine remote sensing reflectance. II. OLCI sensors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a:t>
            </a:r>
            <a:b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37289" y="950630"/>
            <a:ext cx="5862956"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b="1" dirty="0">
              <a:solidFill>
                <a:srgbClr val="0000FF"/>
              </a:solidFill>
              <a:latin typeface="Arial"/>
              <a:cs typeface="Arial"/>
            </a:endParaRPr>
          </a:p>
          <a:p>
            <a:pPr marL="285750" indent="-285750" eaLnBrk="1" hangingPunct="1">
              <a:buFont typeface="Arial" panose="020B0604020202020204" pitchFamily="34" charset="0"/>
              <a:buChar char="•"/>
            </a:pPr>
            <a:r>
              <a:rPr lang="en-US" sz="1400" dirty="0">
                <a:solidFill>
                  <a:srgbClr val="0000FF"/>
                </a:solidFill>
              </a:rPr>
              <a:t>In coastal waters uncertainties due to the water variability inside the pixels play also a significant role.</a:t>
            </a:r>
          </a:p>
          <a:p>
            <a:pPr marL="285750" indent="-285750" eaLnBrk="1" hangingPunct="1">
              <a:buFont typeface="Arial" panose="020B0604020202020204" pitchFamily="34" charset="0"/>
              <a:buChar char="•"/>
            </a:pPr>
            <a:r>
              <a:rPr lang="en-US" sz="1400" u="sng" dirty="0">
                <a:solidFill>
                  <a:srgbClr val="0000FF"/>
                </a:solidFill>
              </a:rPr>
              <a:t>Contribution of other components including aerosols is small</a:t>
            </a:r>
            <a:r>
              <a:rPr lang="en-US" sz="1400" dirty="0">
                <a:solidFill>
                  <a:srgbClr val="0000FF"/>
                </a:solidFill>
              </a:rPr>
              <a:t>.</a:t>
            </a:r>
          </a:p>
          <a:p>
            <a:pPr marL="285750" indent="-285750" eaLnBrk="1" hangingPunct="1">
              <a:buFont typeface="Arial" panose="020B0604020202020204" pitchFamily="34" charset="0"/>
              <a:buChar char="•"/>
            </a:pPr>
            <a:r>
              <a:rPr lang="en-US" sz="1400" dirty="0">
                <a:solidFill>
                  <a:srgbClr val="0000FF"/>
                </a:solidFill>
              </a:rPr>
              <a:t>Uncertainties of </a:t>
            </a:r>
            <a:r>
              <a:rPr lang="en-US" sz="1400" dirty="0" err="1">
                <a:solidFill>
                  <a:srgbClr val="0000FF"/>
                </a:solidFill>
              </a:rPr>
              <a:t>Rrs</a:t>
            </a:r>
            <a:r>
              <a:rPr lang="en-US" sz="1400" dirty="0">
                <a:solidFill>
                  <a:srgbClr val="0000FF"/>
                </a:solidFill>
              </a:rPr>
              <a:t> in OLCI in coastal waters are about 50% higher than for VIIRS, which mostly affect Rayleigh components and thus are most likely due to some inaccuracies in processing of Rayleigh component in the atmospheric correction.</a:t>
            </a:r>
          </a:p>
          <a:p>
            <a:pPr marL="285750" indent="-285750" eaLnBrk="1" hangingPunct="1">
              <a:buFont typeface="Arial" panose="020B0604020202020204" pitchFamily="34" charset="0"/>
              <a:buChar char="•"/>
            </a:pPr>
            <a:r>
              <a:rPr lang="en-US" sz="1400" dirty="0">
                <a:solidFill>
                  <a:srgbClr val="0000FF"/>
                </a:solidFill>
              </a:rPr>
              <a:t>Rayleigh uncertainties at all stations are mostly characterized by the spectra of the standard deviations of gains measured in the process of the system vicarious calibration of the sensor at the MOBY site, meaning that uncertainties are similar at MOBY and other sites and are mostly related to the atmospheric processes and/or their processing in the atmospheric correction model.</a:t>
            </a:r>
          </a:p>
          <a:p>
            <a:pPr marL="285750" indent="-285750" eaLnBrk="1" hangingPunct="1">
              <a:buFont typeface="Arial" panose="020B0604020202020204" pitchFamily="34" charset="0"/>
              <a:buChar char="•"/>
            </a:pPr>
            <a:r>
              <a:rPr lang="en-US" sz="1400" dirty="0">
                <a:solidFill>
                  <a:srgbClr val="0000FF"/>
                </a:solidFill>
              </a:rPr>
              <a:t>After the publication of the paper additional comparison was carried out between EUMETSAT and NASA processing of OLCI data, which showed lower uncertainties in NASA processing similar to the VIIRS data confirming most likely some inaccuracies in Rayleigh EUMETSAT model. </a:t>
            </a:r>
          </a:p>
          <a:p>
            <a:pPr marL="285750" indent="-285750" eaLnBrk="1" hangingPunct="1">
              <a:buFont typeface="Arial" panose="020B0604020202020204" pitchFamily="34" charset="0"/>
              <a:buChar char="•"/>
            </a:pPr>
            <a:endParaRPr lang="en-US" sz="1400" dirty="0">
              <a:solidFill>
                <a:srgbClr val="0000FF"/>
              </a:solidFill>
            </a:endParaRPr>
          </a:p>
          <a:p>
            <a:pPr lvl="0" fontAlgn="base">
              <a:spcAft>
                <a:spcPct val="0"/>
              </a:spcAft>
              <a:buSzPct val="100000"/>
            </a:pPr>
            <a:r>
              <a:rPr lang="en-US" sz="1400" b="1" kern="0" dirty="0">
                <a:solidFill>
                  <a:srgbClr val="3333CC"/>
                </a:solidFill>
                <a:latin typeface="Arial" panose="020B0604020202020204" pitchFamily="34" charset="0"/>
                <a:ea typeface="ＭＳ Ｐゴシック" pitchFamily="-108" charset="-128"/>
                <a:cs typeface="Arial" panose="020B0604020202020204" pitchFamily="34" charset="0"/>
              </a:rPr>
              <a:t>Significance:</a:t>
            </a:r>
          </a:p>
          <a:p>
            <a:pPr marL="112713" lvl="0" indent="-112713" fontAlgn="base">
              <a:spcAft>
                <a:spcPct val="0"/>
              </a:spcAft>
              <a:buSzPct val="100000"/>
              <a:buFontTx/>
              <a:buChar char="•"/>
            </a:pPr>
            <a:r>
              <a:rPr lang="en-US" sz="1400" kern="0" dirty="0">
                <a:solidFill>
                  <a:srgbClr val="3333CC"/>
                </a:solidFill>
                <a:latin typeface="Arial" panose="020B0604020202020204" pitchFamily="34" charset="0"/>
                <a:ea typeface="ＭＳ Ｐゴシック" pitchFamily="-108" charset="-128"/>
                <a:cs typeface="Arial" panose="020B0604020202020204" pitchFamily="34" charset="0"/>
              </a:rPr>
              <a:t>OC atmospheric correction models should be focused on the compensation of the Rayleigh component after aerosol component is removed</a:t>
            </a:r>
          </a:p>
        </p:txBody>
      </p:sp>
      <p:sp>
        <p:nvSpPr>
          <p:cNvPr id="9" name="TextBox 8">
            <a:extLst>
              <a:ext uri="{FF2B5EF4-FFF2-40B4-BE49-F238E27FC236}">
                <a16:creationId xmlns:a16="http://schemas.microsoft.com/office/drawing/2014/main" id="{5073AA68-C75C-04DD-29D4-8181B73440E0}"/>
              </a:ext>
            </a:extLst>
          </p:cNvPr>
          <p:cNvSpPr txBox="1"/>
          <p:nvPr/>
        </p:nvSpPr>
        <p:spPr>
          <a:xfrm>
            <a:off x="6005418" y="5751688"/>
            <a:ext cx="2967356"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Spectral components with standard deviations of gains (</a:t>
            </a:r>
            <a:r>
              <a:rPr lang="en-US" sz="1400" dirty="0">
                <a:solidFill>
                  <a:srgbClr val="996633"/>
                </a:solidFill>
                <a:latin typeface="Arial" panose="020B0604020202020204" pitchFamily="34" charset="0"/>
                <a:cs typeface="Arial" panose="020B0604020202020204" pitchFamily="34" charset="0"/>
              </a:rPr>
              <a:t>dashed brown</a:t>
            </a:r>
            <a:r>
              <a:rPr lang="en-US" sz="1400" dirty="0">
                <a:latin typeface="Arial" panose="020B0604020202020204" pitchFamily="34" charset="0"/>
                <a:cs typeface="Arial" panose="020B0604020202020204" pitchFamily="34" charset="0"/>
              </a:rPr>
              <a:t>) during vicarious calibration</a:t>
            </a:r>
          </a:p>
        </p:txBody>
      </p:sp>
      <p:sp>
        <p:nvSpPr>
          <p:cNvPr id="14" name="TextBox 13">
            <a:extLst>
              <a:ext uri="{FF2B5EF4-FFF2-40B4-BE49-F238E27FC236}">
                <a16:creationId xmlns:a16="http://schemas.microsoft.com/office/drawing/2014/main" id="{16B1E9D4-5D80-315A-3B6A-866775702679}"/>
              </a:ext>
            </a:extLst>
          </p:cNvPr>
          <p:cNvSpPr txBox="1"/>
          <p:nvPr/>
        </p:nvSpPr>
        <p:spPr>
          <a:xfrm>
            <a:off x="5900245" y="5541128"/>
            <a:ext cx="3252935" cy="307777"/>
          </a:xfrm>
          <a:prstGeom prst="rect">
            <a:avLst/>
          </a:prstGeom>
          <a:noFill/>
        </p:spPr>
        <p:txBody>
          <a:bodyPr wrap="square" rtlCol="0">
            <a:spAutoFit/>
          </a:bodyPr>
          <a:lstStyle/>
          <a:p>
            <a:pPr lvl="0" defTabSz="914400" eaLnBrk="0" fontAlgn="base" hangingPunct="0">
              <a:spcAft>
                <a:spcPct val="0"/>
              </a:spcAft>
              <a:buSzPct val="100000"/>
            </a:pPr>
            <a:endParaRPr lang="en-US" sz="1400" kern="0" dirty="0">
              <a:solidFill>
                <a:srgbClr val="3333CC"/>
              </a:solidFill>
              <a:latin typeface="Arial" panose="020B0604020202020204" pitchFamily="34" charset="0"/>
              <a:ea typeface="ＭＳ Ｐゴシック" pitchFamily="-108" charset="-128"/>
              <a:cs typeface="Arial" panose="020B0604020202020204" pitchFamily="34" charset="0"/>
            </a:endParaRPr>
          </a:p>
        </p:txBody>
      </p:sp>
      <p:sp>
        <p:nvSpPr>
          <p:cNvPr id="13" name="TextBox 12">
            <a:extLst>
              <a:ext uri="{FF2B5EF4-FFF2-40B4-BE49-F238E27FC236}">
                <a16:creationId xmlns:a16="http://schemas.microsoft.com/office/drawing/2014/main" id="{5073AA68-C75C-04DD-29D4-8181B73440E0}"/>
              </a:ext>
            </a:extLst>
          </p:cNvPr>
          <p:cNvSpPr txBox="1"/>
          <p:nvPr/>
        </p:nvSpPr>
        <p:spPr>
          <a:xfrm>
            <a:off x="5951798" y="3320509"/>
            <a:ext cx="28194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Spectral components of Rrs uncertainties</a:t>
            </a:r>
          </a:p>
        </p:txBody>
      </p:sp>
      <p:pic>
        <p:nvPicPr>
          <p:cNvPr id="16" name="Picture 15" descr="Diagram, engineering drawing&#10;&#10;Description automatically generated"/>
          <p:cNvPicPr/>
          <p:nvPr/>
        </p:nvPicPr>
        <p:blipFill rotWithShape="1">
          <a:blip r:embed="rId3" cstate="print">
            <a:extLst>
              <a:ext uri="{28A0092B-C50C-407E-A947-70E740481C1C}">
                <a14:useLocalDpi xmlns:a14="http://schemas.microsoft.com/office/drawing/2010/main" val="0"/>
              </a:ext>
            </a:extLst>
          </a:blip>
          <a:srcRect l="7658" t="25524" r="49360" b="51457"/>
          <a:stretch/>
        </p:blipFill>
        <p:spPr bwMode="auto">
          <a:xfrm>
            <a:off x="5825942" y="1197725"/>
            <a:ext cx="2667000" cy="2122784"/>
          </a:xfrm>
          <a:prstGeom prst="rect">
            <a:avLst/>
          </a:prstGeom>
          <a:noFill/>
          <a:ln>
            <a:noFill/>
          </a:ln>
          <a:extLst>
            <a:ext uri="{53640926-AAD7-44D8-BBD7-CCE9431645EC}">
              <a14:shadowObscured xmlns:a14="http://schemas.microsoft.com/office/drawing/2010/main"/>
            </a:ext>
          </a:extLst>
        </p:spPr>
      </p:pic>
      <p:pic>
        <p:nvPicPr>
          <p:cNvPr id="18" name="Picture 17" descr="Diagram, engineering drawing&#10;&#10;Description automatically generated"/>
          <p:cNvPicPr/>
          <p:nvPr/>
        </p:nvPicPr>
        <p:blipFill rotWithShape="1">
          <a:blip r:embed="rId3" cstate="print">
            <a:extLst>
              <a:ext uri="{28A0092B-C50C-407E-A947-70E740481C1C}">
                <a14:useLocalDpi xmlns:a14="http://schemas.microsoft.com/office/drawing/2010/main" val="0"/>
              </a:ext>
            </a:extLst>
          </a:blip>
          <a:srcRect l="90355" t="4430" b="80376"/>
          <a:stretch/>
        </p:blipFill>
        <p:spPr bwMode="auto">
          <a:xfrm>
            <a:off x="8465186" y="1336830"/>
            <a:ext cx="598170" cy="979805"/>
          </a:xfrm>
          <a:prstGeom prst="rect">
            <a:avLst/>
          </a:prstGeom>
          <a:noFill/>
          <a:ln>
            <a:noFill/>
          </a:ln>
          <a:extLst>
            <a:ext uri="{53640926-AAD7-44D8-BBD7-CCE9431645EC}">
              <a14:shadowObscured xmlns:a14="http://schemas.microsoft.com/office/drawing/2010/main"/>
            </a:ext>
          </a:extLst>
        </p:spPr>
      </p:pic>
      <p:pic>
        <p:nvPicPr>
          <p:cNvPr id="19" name="Picture 18" descr="Diagram&#10;&#10;Description automatically generated"/>
          <p:cNvPicPr/>
          <p:nvPr/>
        </p:nvPicPr>
        <p:blipFill rotWithShape="1">
          <a:blip r:embed="rId4" cstate="print">
            <a:extLst>
              <a:ext uri="{28A0092B-C50C-407E-A947-70E740481C1C}">
                <a14:useLocalDpi xmlns:a14="http://schemas.microsoft.com/office/drawing/2010/main" val="0"/>
              </a:ext>
            </a:extLst>
          </a:blip>
          <a:srcRect l="7526" t="17223" r="50038" b="67299"/>
          <a:stretch/>
        </p:blipFill>
        <p:spPr bwMode="auto">
          <a:xfrm>
            <a:off x="5887363" y="3808768"/>
            <a:ext cx="2639244" cy="20117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1487166"/>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10237</TotalTime>
  <Words>968</Words>
  <Application>Microsoft Office PowerPoint</Application>
  <PresentationFormat>On-screen Show (4:3)</PresentationFormat>
  <Paragraphs>45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GPMC Nov 2001</vt:lpstr>
      <vt:lpstr>Determining the primary sources of uncertainty in retrieval of marine remote sensing reflectance. II OLCI sensors  A. Gilerson, E. Herrera-Estrella, J. Agagliate, R. Foster, J.I Gossn, D. Dessailly, E. Kwiatkowska Frontiers in Rem. Sens., 2023 </vt:lpstr>
      <vt:lpstr>Determining the primary sources of uncertainty in retrieval of marine remote sensing reflectance. II. OLCI sensors  (cont.)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Alexander Gilerson</cp:lastModifiedBy>
  <cp:revision>76</cp:revision>
  <cp:lastPrinted>2016-12-19T15:06:13Z</cp:lastPrinted>
  <dcterms:created xsi:type="dcterms:W3CDTF">2014-07-25T19:02:24Z</dcterms:created>
  <dcterms:modified xsi:type="dcterms:W3CDTF">2023-05-23T17:01:28Z</dcterms:modified>
</cp:coreProperties>
</file>