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 autoAdjust="0"/>
    <p:restoredTop sz="83512" autoAdjust="0"/>
  </p:normalViewPr>
  <p:slideViewPr>
    <p:cSldViewPr snapToGrid="0">
      <p:cViewPr varScale="1">
        <p:scale>
          <a:sx n="93" d="100"/>
          <a:sy n="93" d="100"/>
        </p:scale>
        <p:origin x="20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2/6/23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citation: 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H.E. Greaves, N.T. Boelman, T.J. Brinkman, G.E. Liston, L.R. </a:t>
            </a:r>
            <a:r>
              <a:rPr lang="en-US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Prugh</a:t>
            </a: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A.K. Reinking (2023) Simulating future climate change impacts on snow- and ice-related driving hazards in Arctic-boreal regions. Env. Res. Lett. DOI: </a:t>
            </a:r>
            <a:r>
              <a:rPr lang="en-US" sz="1800" dirty="0">
                <a:effectLst/>
                <a:latin typeface="Calibri" panose="020F0502020204030204" pitchFamily="34" charset="0"/>
              </a:rPr>
              <a:t>10.1088/1748-9326/acb5b1</a:t>
            </a:r>
            <a:endParaRPr lang="en-US" sz="1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Grants: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work was funded by NASA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ABoVE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grant 80NSSC19M0109 and NASA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EPSCoR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grant 80NSSC21M0321.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baseline="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C8A2A-ABBF-47EA-B05E-FED043A51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51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46" indent="0" algn="ctr">
              <a:buNone/>
              <a:defRPr/>
            </a:lvl2pPr>
            <a:lvl3pPr marL="913693" indent="0" algn="ctr">
              <a:buNone/>
              <a:defRPr/>
            </a:lvl3pPr>
            <a:lvl4pPr marL="1370540" indent="0" algn="ctr">
              <a:buNone/>
              <a:defRPr/>
            </a:lvl4pPr>
            <a:lvl5pPr marL="1827384" indent="0" algn="ctr">
              <a:buNone/>
              <a:defRPr/>
            </a:lvl5pPr>
            <a:lvl6pPr marL="2284230" indent="0" algn="ctr">
              <a:buNone/>
              <a:defRPr/>
            </a:lvl6pPr>
            <a:lvl7pPr marL="2741077" indent="0" algn="ctr">
              <a:buNone/>
              <a:defRPr/>
            </a:lvl7pPr>
            <a:lvl8pPr marL="3197922" indent="0" algn="ctr">
              <a:buNone/>
              <a:defRPr/>
            </a:lvl8pPr>
            <a:lvl9pPr marL="365476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9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7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35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27035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5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817621"/>
      </p:ext>
    </p:extLst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9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6" indent="0">
              <a:buNone/>
              <a:defRPr sz="1800"/>
            </a:lvl2pPr>
            <a:lvl3pPr marL="913693" indent="0">
              <a:buNone/>
              <a:defRPr sz="1600"/>
            </a:lvl3pPr>
            <a:lvl4pPr marL="1370540" indent="0">
              <a:buNone/>
              <a:defRPr sz="1400"/>
            </a:lvl4pPr>
            <a:lvl5pPr marL="1827384" indent="0">
              <a:buNone/>
              <a:defRPr sz="1400"/>
            </a:lvl5pPr>
            <a:lvl6pPr marL="2284230" indent="0">
              <a:buNone/>
              <a:defRPr sz="1400"/>
            </a:lvl6pPr>
            <a:lvl7pPr marL="2741077" indent="0">
              <a:buNone/>
              <a:defRPr sz="1400"/>
            </a:lvl7pPr>
            <a:lvl8pPr marL="3197922" indent="0">
              <a:buNone/>
              <a:defRPr sz="1400"/>
            </a:lvl8pPr>
            <a:lvl9pPr marL="365476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4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7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6" indent="0">
              <a:buNone/>
              <a:defRPr sz="2000" b="1"/>
            </a:lvl2pPr>
            <a:lvl3pPr marL="913693" indent="0">
              <a:buNone/>
              <a:defRPr sz="1800" b="1"/>
            </a:lvl3pPr>
            <a:lvl4pPr marL="1370540" indent="0">
              <a:buNone/>
              <a:defRPr sz="1600" b="1"/>
            </a:lvl4pPr>
            <a:lvl5pPr marL="1827384" indent="0">
              <a:buNone/>
              <a:defRPr sz="1600" b="1"/>
            </a:lvl5pPr>
            <a:lvl6pPr marL="2284230" indent="0">
              <a:buNone/>
              <a:defRPr sz="1600" b="1"/>
            </a:lvl6pPr>
            <a:lvl7pPr marL="2741077" indent="0">
              <a:buNone/>
              <a:defRPr sz="1600" b="1"/>
            </a:lvl7pPr>
            <a:lvl8pPr marL="3197922" indent="0">
              <a:buNone/>
              <a:defRPr sz="1600" b="1"/>
            </a:lvl8pPr>
            <a:lvl9pPr marL="365476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9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5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6" indent="0">
              <a:buNone/>
              <a:defRPr sz="2800"/>
            </a:lvl2pPr>
            <a:lvl3pPr marL="913693" indent="0">
              <a:buNone/>
              <a:defRPr sz="2400"/>
            </a:lvl3pPr>
            <a:lvl4pPr marL="1370540" indent="0">
              <a:buNone/>
              <a:defRPr sz="2000"/>
            </a:lvl4pPr>
            <a:lvl5pPr marL="1827384" indent="0">
              <a:buNone/>
              <a:defRPr sz="2000"/>
            </a:lvl5pPr>
            <a:lvl6pPr marL="2284230" indent="0">
              <a:buNone/>
              <a:defRPr sz="2000"/>
            </a:lvl6pPr>
            <a:lvl7pPr marL="2741077" indent="0">
              <a:buNone/>
              <a:defRPr sz="2000"/>
            </a:lvl7pPr>
            <a:lvl8pPr marL="3197922" indent="0">
              <a:buNone/>
              <a:defRPr sz="2000"/>
            </a:lvl8pPr>
            <a:lvl9pPr marL="365476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6" indent="0">
              <a:buNone/>
              <a:defRPr sz="1200"/>
            </a:lvl2pPr>
            <a:lvl3pPr marL="913693" indent="0">
              <a:buNone/>
              <a:defRPr sz="1000"/>
            </a:lvl3pPr>
            <a:lvl4pPr marL="1370540" indent="0">
              <a:buNone/>
              <a:defRPr sz="900"/>
            </a:lvl4pPr>
            <a:lvl5pPr marL="1827384" indent="0">
              <a:buNone/>
              <a:defRPr sz="900"/>
            </a:lvl5pPr>
            <a:lvl6pPr marL="2284230" indent="0">
              <a:buNone/>
              <a:defRPr sz="900"/>
            </a:lvl6pPr>
            <a:lvl7pPr marL="2741077" indent="0">
              <a:buNone/>
              <a:defRPr sz="900"/>
            </a:lvl7pPr>
            <a:lvl8pPr marL="3197922" indent="0">
              <a:buNone/>
              <a:defRPr sz="900"/>
            </a:lvl8pPr>
            <a:lvl9pPr marL="365476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6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4" y="95260"/>
            <a:ext cx="10033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098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66" tIns="45685" rIns="91366" bIns="45685" anchor="ctr"/>
          <a:lstStyle/>
          <a:p>
            <a:pPr defTabSz="913693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906" tIns="48453" rIns="96906" bIns="48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2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2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06" tIns="48453" rIns="96906" bIns="48453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693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solidFill>
                  <a:srgbClr val="3333CC"/>
                </a:solidFill>
                <a:ea typeface="ＭＳ Ｐゴシック" charset="0"/>
              </a:rPr>
              <a:pPr defTabSz="91369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3333CC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6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846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693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54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738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635" indent="-34263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754" indent="-25697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2320" indent="-230009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714" indent="-22683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70281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712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972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4081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7665" indent="-22842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6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3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4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0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77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2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69" algn="l" defTabSz="4568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29A9327-2101-B13A-7AA6-CD9973DF3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654" y="79346"/>
            <a:ext cx="8077200" cy="841283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Future climate impacts on cold-season driving hazards </a:t>
            </a:r>
            <a:br>
              <a:rPr lang="en-US" sz="2000" dirty="0">
                <a:latin typeface="Arial" charset="0"/>
                <a:ea typeface="Arial" charset="0"/>
                <a:cs typeface="Arial" charset="0"/>
              </a:rPr>
            </a:b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Arctic-Boreal regions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sz="500" dirty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Greaves, NT Boelman, TJ Brinkman, GE Liston, LR </a:t>
            </a:r>
            <a:r>
              <a:rPr lang="en-US" sz="11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Prugh</a:t>
            </a:r>
            <a:r>
              <a:rPr lang="en-US" sz="11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AK Reinking, ERL, 2023</a:t>
            </a:r>
            <a:endParaRPr lang="en-US" sz="1100" b="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807" y="1105691"/>
            <a:ext cx="5517795" cy="5755422"/>
          </a:xfrm>
          <a:prstGeom prst="rect">
            <a:avLst/>
          </a:prstGeom>
          <a:noFill/>
        </p:spPr>
        <p:txBody>
          <a:bodyPr wrap="square" lIns="45720" tIns="0" rIns="45720" bIns="0" rtlCol="0">
            <a:spAutoFit/>
          </a:bodyPr>
          <a:lstStyle/>
          <a:p>
            <a:pPr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/>
                <a:cs typeface="Arial"/>
              </a:rPr>
              <a:t>With rapid warming in Arctic-boreal regions, the frequency &amp; seasonal timing of hazardous cold-season driving conditions on highways will change. Because these roads link remote areas to the main road system, such changes will affect safety &amp; quality of life for northern residents &amp; commercial enterprises.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We built machine learning models to link past weather (simulated by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SnowModel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driven by MERRA-2 reanalysis data) to records of road conditions for highways in northern Alaska and Yukon Territory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applied them to climate projections to estimate future trends in hazardous driving conditions.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number of days/year with icy or snowy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roa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surfaces are projected to decrease by 31‒51 days by 2100. Wet conditions tended to increase proportionally as Spring- and Fall-like conditions occurred increasingly earlier &amp; later, respectively.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number of days/year with blowing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drifting snow are projected to decrease, although they intensified over time, with higher snowfall totals and wind speeds when they did occur.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Although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number of days with wet-icy road surfaces decreased over time, this slippery and especially dangerous condition occurred more often during darker periods of the year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they may be difficult to recognize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Select findings for northern Alaska are shown in figures, while those for the Yukon can be found in the published manuscript.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Significance: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information may </a:t>
            </a:r>
            <a:r>
              <a:rPr lang="en-US" sz="1400" b="0" i="0" u="none" strike="noStrike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 road managers and drivers adapt their expectations and behaviors to minimize accident risk on Arctic-boreal roads in the future.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8BA587-D4A9-BA6D-8CD6-BBFABA010095}"/>
              </a:ext>
            </a:extLst>
          </p:cNvPr>
          <p:cNvGrpSpPr/>
          <p:nvPr/>
        </p:nvGrpSpPr>
        <p:grpSpPr>
          <a:xfrm>
            <a:off x="6904384" y="3923545"/>
            <a:ext cx="2226660" cy="2934454"/>
            <a:chOff x="6052521" y="3609883"/>
            <a:chExt cx="1823643" cy="2365355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F424661D-9A6F-5AC7-DF67-A149DBEFD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8" r="42447" b="41212"/>
            <a:stretch/>
          </p:blipFill>
          <p:spPr>
            <a:xfrm>
              <a:off x="6052521" y="3609883"/>
              <a:ext cx="1823643" cy="226108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695047A-AAA5-6AD5-3759-1E7A6F44CC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152"/>
            <a:stretch/>
          </p:blipFill>
          <p:spPr>
            <a:xfrm>
              <a:off x="6199623" y="5870972"/>
              <a:ext cx="1644468" cy="104266"/>
            </a:xfrm>
            <a:prstGeom prst="rect">
              <a:avLst/>
            </a:prstGeom>
          </p:spPr>
        </p:pic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8FEBFD4-16FE-44B8-E89C-F98C184C62F9}"/>
              </a:ext>
            </a:extLst>
          </p:cNvPr>
          <p:cNvSpPr/>
          <p:nvPr/>
        </p:nvSpPr>
        <p:spPr bwMode="auto">
          <a:xfrm>
            <a:off x="9009824" y="3708250"/>
            <a:ext cx="134176" cy="297661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FC068E-4F78-5D23-BA09-6E5EBBC556E7}"/>
              </a:ext>
            </a:extLst>
          </p:cNvPr>
          <p:cNvSpPr txBox="1"/>
          <p:nvPr/>
        </p:nvSpPr>
        <p:spPr>
          <a:xfrm>
            <a:off x="7929269" y="1090241"/>
            <a:ext cx="1259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Monthly difference (2081–’00 minus 2006–’21 monthly means) in # of days with selected hazardous driving conditions predicted along the Dalton Highway, Alaska. Highway is shown with a 2 km buffer for reference. Findings for the Dempster </a:t>
            </a:r>
            <a:r>
              <a:rPr lang="en-US" sz="1000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Highway,Yukon</a:t>
            </a:r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found in published manuscript.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1F41E8-FDF4-967A-F8D7-33CCD2DB2E9F}"/>
              </a:ext>
            </a:extLst>
          </p:cNvPr>
          <p:cNvSpPr txBox="1"/>
          <p:nvPr/>
        </p:nvSpPr>
        <p:spPr>
          <a:xfrm>
            <a:off x="5466797" y="4125767"/>
            <a:ext cx="13630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Mean fraction of days per month that hazardous driving conditions were predicted to occur during Sep- May of future time periods for the Dalton Highway. Findings for the Dempster Highway Corridor, Yukon Territory, can be found in the published manuscript.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15F120-DA06-F8DA-A113-7F8532987A74}"/>
              </a:ext>
            </a:extLst>
          </p:cNvPr>
          <p:cNvSpPr/>
          <p:nvPr/>
        </p:nvSpPr>
        <p:spPr bwMode="auto">
          <a:xfrm>
            <a:off x="5266316" y="3886082"/>
            <a:ext cx="3798538" cy="5494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66ECD9-E1FD-2A85-FC29-4828EABC6375}"/>
              </a:ext>
            </a:extLst>
          </p:cNvPr>
          <p:cNvSpPr txBox="1"/>
          <p:nvPr/>
        </p:nvSpPr>
        <p:spPr>
          <a:xfrm rot="16200000">
            <a:off x="6397510" y="5234129"/>
            <a:ext cx="115288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Blowing/drifting snow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DF7059A-5FFE-678A-26C6-C19738FA1900}"/>
              </a:ext>
            </a:extLst>
          </p:cNvPr>
          <p:cNvSpPr txBox="1"/>
          <p:nvPr/>
        </p:nvSpPr>
        <p:spPr>
          <a:xfrm rot="16200000">
            <a:off x="6535999" y="6182937"/>
            <a:ext cx="89319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Wet-icy surface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DC23D-1B14-3587-4D07-8367908C35AF}"/>
              </a:ext>
            </a:extLst>
          </p:cNvPr>
          <p:cNvSpPr txBox="1"/>
          <p:nvPr/>
        </p:nvSpPr>
        <p:spPr>
          <a:xfrm rot="16200000">
            <a:off x="6474373" y="4250298"/>
            <a:ext cx="100380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Icy/snowy surface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4C83D16-7EEA-931E-0347-FE27119642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/>
          <a:stretch/>
        </p:blipFill>
        <p:spPr>
          <a:xfrm>
            <a:off x="5335346" y="1097778"/>
            <a:ext cx="2476960" cy="280307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01F3D49-3497-CA92-5848-5D961FB3B02D}"/>
              </a:ext>
            </a:extLst>
          </p:cNvPr>
          <p:cNvSpPr txBox="1"/>
          <p:nvPr/>
        </p:nvSpPr>
        <p:spPr>
          <a:xfrm rot="16200000">
            <a:off x="4993746" y="1512555"/>
            <a:ext cx="683200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Icy surface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900DFF8-76B1-4045-DC31-55538F03B727}"/>
              </a:ext>
            </a:extLst>
          </p:cNvPr>
          <p:cNvSpPr txBox="1"/>
          <p:nvPr/>
        </p:nvSpPr>
        <p:spPr>
          <a:xfrm rot="16200000">
            <a:off x="4741286" y="2391072"/>
            <a:ext cx="118173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Blowing/drifting snow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19275B7-24E0-A93D-94C4-267D767B5B81}"/>
              </a:ext>
            </a:extLst>
          </p:cNvPr>
          <p:cNvSpPr txBox="1"/>
          <p:nvPr/>
        </p:nvSpPr>
        <p:spPr>
          <a:xfrm rot="16200000">
            <a:off x="4889790" y="3334045"/>
            <a:ext cx="89960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Wet-Icy surface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73D726-0ECA-953C-FD19-5E2A9BA6741D}"/>
              </a:ext>
            </a:extLst>
          </p:cNvPr>
          <p:cNvSpPr txBox="1"/>
          <p:nvPr/>
        </p:nvSpPr>
        <p:spPr>
          <a:xfrm rot="16200000">
            <a:off x="7284370" y="2429543"/>
            <a:ext cx="110479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Change in # of days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87DC918-5C46-07A3-B0ED-5C9017713C0D}"/>
              </a:ext>
            </a:extLst>
          </p:cNvPr>
          <p:cNvSpPr txBox="1"/>
          <p:nvPr/>
        </p:nvSpPr>
        <p:spPr>
          <a:xfrm>
            <a:off x="6179062" y="3904922"/>
            <a:ext cx="47160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1409305761"/>
      </p:ext>
    </p:extLst>
  </p:cSld>
  <p:clrMapOvr>
    <a:masterClrMapping/>
  </p:clrMapOvr>
</p:sld>
</file>

<file path=ppt/theme/theme1.xml><?xml version="1.0" encoding="utf-8"?>
<a:theme xmlns:a="http://schemas.openxmlformats.org/drawingml/2006/main" name="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14259</TotalTime>
  <Words>507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GPMC Nov 2001</vt:lpstr>
      <vt:lpstr>Future climate impacts on cold-season driving hazards  in Arctic-Boreal regions   HE Greaves, NT Boelman, TJ Brinkman, GE Liston, LR Prugh, &amp; AK Reinking, ERL, 2023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Natalie Boelman</cp:lastModifiedBy>
  <cp:revision>166</cp:revision>
  <cp:lastPrinted>2016-12-19T15:06:13Z</cp:lastPrinted>
  <dcterms:created xsi:type="dcterms:W3CDTF">2014-07-25T19:02:24Z</dcterms:created>
  <dcterms:modified xsi:type="dcterms:W3CDTF">2023-02-06T21:52:12Z</dcterms:modified>
</cp:coreProperties>
</file>