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C926F-E4B6-4E1C-9F95-D28723679D85}" v="7" dt="2023-01-17T16:30:09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AC06A-B5B7-4D92-8166-CCB50ACCC1A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14939-8B93-4250-ACB1-B189F544A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7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17WR02167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Citation:</a:t>
            </a:r>
            <a:r>
              <a:rPr lang="en-US" b="1" baseline="0" dirty="0"/>
              <a:t> </a:t>
            </a:r>
            <a:r>
              <a:rPr lang="en-US" dirty="0" err="1">
                <a:effectLst/>
              </a:rPr>
              <a:t>Tourian</a:t>
            </a:r>
            <a:r>
              <a:rPr lang="en-US" dirty="0">
                <a:effectLst/>
              </a:rPr>
              <a:t>, M. J., </a:t>
            </a:r>
            <a:r>
              <a:rPr lang="en-US" dirty="0" err="1">
                <a:effectLst/>
              </a:rPr>
              <a:t>Reager</a:t>
            </a:r>
            <a:r>
              <a:rPr lang="en-US" dirty="0">
                <a:effectLst/>
              </a:rPr>
              <a:t>, J. T., &amp; </a:t>
            </a:r>
            <a:r>
              <a:rPr lang="en-US" dirty="0" err="1">
                <a:effectLst/>
              </a:rPr>
              <a:t>Sneeuw</a:t>
            </a:r>
            <a:r>
              <a:rPr lang="en-US" dirty="0">
                <a:effectLst/>
              </a:rPr>
              <a:t>, N. (2018). The total drainable water storage of the Amazon river basin: A first estimate using GRACE. </a:t>
            </a:r>
            <a:r>
              <a:rPr lang="en-US" i="1" dirty="0">
                <a:effectLst/>
              </a:rPr>
              <a:t>Water Resources Research</a:t>
            </a:r>
            <a:r>
              <a:rPr lang="en-US" dirty="0">
                <a:effectLst/>
              </a:rPr>
              <a:t>, 54, 3290–3312. </a:t>
            </a:r>
            <a:r>
              <a:rPr lang="en-US" dirty="0">
                <a:effectLst/>
                <a:hlinkClick r:id="rId3"/>
              </a:rPr>
              <a:t>https://doi.org/10.1029/2017WR021674</a:t>
            </a:r>
            <a:r>
              <a:rPr lang="en-US" baseline="0" dirty="0">
                <a:effectLst/>
              </a:rPr>
              <a:t> </a:t>
            </a:r>
            <a:endParaRPr lang="en-US" altLang="en-US" sz="1200" b="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2EAD2-EDA9-45A0-9EB7-8B323AD15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01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953000"/>
            <a:ext cx="6880654" cy="978729"/>
          </a:xfrm>
        </p:spPr>
        <p:txBody>
          <a:bodyPr wrap="square" anchor="t">
            <a:sp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New Earth Science</a:t>
            </a:r>
            <a:br>
              <a:rPr lang="en-US" dirty="0"/>
            </a:br>
            <a:r>
              <a:rPr lang="en-US" dirty="0"/>
              <a:t>Division Template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429310"/>
            <a:ext cx="2990088" cy="196060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7304" y="2429310"/>
            <a:ext cx="2990088" cy="196060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34608" y="2429310"/>
            <a:ext cx="2990088" cy="196060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01912" y="2429310"/>
            <a:ext cx="2990088" cy="196060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68832" y="4928616"/>
            <a:ext cx="4048125" cy="313944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chemeClr val="accent1">
                    <a:lumMod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644765" y="5254435"/>
            <a:ext cx="4071938" cy="1012825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Organization</a:t>
            </a:r>
          </a:p>
          <a:p>
            <a:pPr lvl="0"/>
            <a:r>
              <a:rPr lang="en-US" dirty="0"/>
              <a:t>Contact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644765" y="6339395"/>
            <a:ext cx="4071938" cy="317437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4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4461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bg>
      <p:bgPr>
        <a:solidFill>
          <a:srgbClr val="A6AA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10566400" y="6618288"/>
            <a:ext cx="1625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 b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5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867" y="74614"/>
            <a:ext cx="10219267" cy="854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84817" y="1290638"/>
            <a:ext cx="5128683" cy="5137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6701" y="1290638"/>
            <a:ext cx="5128684" cy="5137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7AF682-E443-4C5A-9EDA-20B2D19DBBC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4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7700"/>
            <a:ext cx="10515600" cy="646331"/>
          </a:xfrm>
        </p:spPr>
        <p:txBody>
          <a:bodyPr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244D60"/>
                </a:solidFill>
              </a:defRPr>
            </a:lvl1pPr>
            <a:lvl2pPr>
              <a:defRPr>
                <a:solidFill>
                  <a:srgbClr val="244D60"/>
                </a:solidFill>
              </a:defRPr>
            </a:lvl2pPr>
            <a:lvl3pPr>
              <a:defRPr>
                <a:solidFill>
                  <a:srgbClr val="244D60"/>
                </a:solidFill>
              </a:defRPr>
            </a:lvl3pPr>
            <a:lvl4pPr>
              <a:defRPr b="0">
                <a:solidFill>
                  <a:srgbClr val="244D60"/>
                </a:solidFill>
              </a:defRPr>
            </a:lvl4pPr>
            <a:lvl5pPr>
              <a:defRPr b="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9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17691" cy="6928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220" y="685800"/>
            <a:ext cx="6172200" cy="646331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89220" y="1825625"/>
            <a:ext cx="6164580" cy="4351338"/>
          </a:xfrm>
        </p:spPr>
        <p:txBody>
          <a:bodyPr/>
          <a:lstStyle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220" y="1825625"/>
            <a:ext cx="6164580" cy="4351338"/>
          </a:xfrm>
        </p:spPr>
        <p:txBody>
          <a:bodyPr/>
          <a:lstStyle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181600" y="685800"/>
            <a:ext cx="619506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E883B-401C-AD48-8B89-0D336915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7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1" y="685800"/>
            <a:ext cx="10515600" cy="646331"/>
          </a:xfr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779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045" y="685800"/>
            <a:ext cx="10515600" cy="646331"/>
          </a:xfr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9092"/>
            <a:ext cx="12192097" cy="35337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960536"/>
            <a:ext cx="12460637" cy="2138766"/>
          </a:xfrm>
          <a:prstGeom prst="rect">
            <a:avLst/>
          </a:prstGeom>
          <a:solidFill>
            <a:schemeClr val="bg1">
              <a:alpha val="50000"/>
            </a:schemeClr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11849"/>
            <a:ext cx="10515600" cy="1338828"/>
          </a:xfrm>
        </p:spPr>
        <p:txBody>
          <a:bodyPr>
            <a:spAutoFit/>
          </a:bodyPr>
          <a:lstStyle>
            <a:lvl1pPr algn="ctr">
              <a:defRPr sz="5000" b="1" baseline="0"/>
            </a:lvl1pPr>
          </a:lstStyle>
          <a:p>
            <a:r>
              <a:rPr lang="en-US" dirty="0"/>
              <a:t>NASA SCIENCE</a:t>
            </a:r>
            <a:br>
              <a:rPr lang="en-US" dirty="0"/>
            </a:br>
            <a:r>
              <a:rPr lang="en-US" sz="4000" b="0" dirty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8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953000"/>
            <a:ext cx="6902196" cy="978729"/>
          </a:xfrm>
        </p:spPr>
        <p:txBody>
          <a:bodyPr wrap="square" anchor="t" anchorCtr="0">
            <a:sp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The New Animated Earth</a:t>
            </a:r>
            <a:br>
              <a:rPr lang="en-US" dirty="0"/>
            </a:br>
            <a:r>
              <a:rPr lang="en-US" dirty="0"/>
              <a:t>Science Division Template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68832" y="4928616"/>
            <a:ext cx="4048125" cy="313944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rgbClr val="244D6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644765" y="5254435"/>
            <a:ext cx="4071938" cy="1012825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800" baseline="0">
                <a:solidFill>
                  <a:srgbClr val="244D60"/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Organization</a:t>
            </a:r>
          </a:p>
          <a:p>
            <a:pPr lvl="0"/>
            <a:r>
              <a:rPr lang="en-US" dirty="0"/>
              <a:t>Contact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644765" y="6339395"/>
            <a:ext cx="4071938" cy="317437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400" baseline="0">
                <a:solidFill>
                  <a:srgbClr val="244D60"/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38793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6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7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22EA00243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90683" y="5651368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8100"/>
            <a:ext cx="12192000" cy="1379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44D6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Mapping and scaling of in situ Above Ground Biomass to regional extent with SAR in the Great Slave Lake Region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K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raatz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S,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Bourgeau-Chavez LL, Battaglia M, Poley A, Siqueira P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(Dec. 2022)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. Earth and Space Science.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doi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: </a:t>
            </a:r>
            <a:r>
              <a:rPr lang="en-US" b="1" i="0" u="none" strike="noStrike" dirty="0">
                <a:solidFill>
                  <a:srgbClr val="005274"/>
                </a:solidFill>
                <a:effectLst/>
                <a:latin typeface="Open Sans" panose="020B0606030504020204" pitchFamily="34" charset="0"/>
                <a:hlinkClick r:id="rId3"/>
              </a:rPr>
              <a:t>10.1029/2022EA002431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03782" y="1393039"/>
            <a:ext cx="11430256" cy="21214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32722" y="1378308"/>
            <a:ext cx="42501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44D6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Findings: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44D6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Air and Spaceborne SAR data (L-band) are interoperable</a:t>
            </a:r>
          </a:p>
          <a:p>
            <a:pPr marL="119063" lvl="0" indent="-11906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The issue of scaling-correspondence is important for enabling sufficiently accurate AGB mapping/modeling with SAR data. It is important to test mapping/modeling efforts at multiple scales of data aggregation to reduce scaling-correspondence errors between radar, in situ, and landscape-scale hydrology. </a:t>
            </a:r>
          </a:p>
          <a:p>
            <a:pPr marL="119063" lvl="0" indent="-11906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The scaling experiments revealed that NISAR’s science requirement for AGB mapping (requiring RMSE &lt; 20 Mg/ha) could only be met when aggregating SAR data to 2 ha x 2 ha grids (RMSE=15 MG/ha). Using NISAR’s intended scheme (1 ha x 1 ha grids) yielded an RMSE of 57 Mg/ha. </a:t>
            </a:r>
          </a:p>
          <a:p>
            <a:pPr lvl="0">
              <a:defRPr/>
            </a:pPr>
            <a:endParaRPr lang="en-US" sz="1400" dirty="0">
              <a:solidFill>
                <a:srgbClr val="244D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7667" y="5922385"/>
            <a:ext cx="3887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en-US" sz="1400" b="1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Analysis</a:t>
            </a:r>
            <a:r>
              <a:rPr lang="en-US" alt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: Radar data were aggregated at three different scales and evaluated over &lt;&lt;1 ha, ~4 and ~16 ha ROIs to the evaluate scaling-correspondence between in situ, SAR and landscape-scale processes. </a:t>
            </a:r>
            <a:endParaRPr lang="en-US" sz="1400" dirty="0">
              <a:solidFill>
                <a:srgbClr val="244D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6C2AD7-F281-35E5-EF7D-34DB4472AE2A}"/>
              </a:ext>
            </a:extLst>
          </p:cNvPr>
          <p:cNvSpPr txBox="1"/>
          <p:nvPr/>
        </p:nvSpPr>
        <p:spPr>
          <a:xfrm>
            <a:off x="60116" y="5922385"/>
            <a:ext cx="3887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en-US" sz="1400" b="1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Study area and data</a:t>
            </a:r>
            <a:r>
              <a:rPr lang="en-US" alt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: Field data of AGB was collected at 14 validation sites in 2019. Temporal averages (2017-2021, depending on site) of UAVSAR and ALOS-2 PALSAR-2 radar data are also shown.</a:t>
            </a:r>
            <a:endParaRPr lang="en-US" sz="1400" dirty="0">
              <a:solidFill>
                <a:srgbClr val="244D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EF6B9B-E309-8525-87B5-A5C83F4F2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2" y="3202109"/>
            <a:ext cx="3803776" cy="272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DC4126-57E0-F564-C034-700A4DDE59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046" y="1597504"/>
            <a:ext cx="3859658" cy="44247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EB6CB0-5F41-4EAC-A060-ADC069C4234C}"/>
              </a:ext>
            </a:extLst>
          </p:cNvPr>
          <p:cNvSpPr txBox="1"/>
          <p:nvPr/>
        </p:nvSpPr>
        <p:spPr>
          <a:xfrm>
            <a:off x="7865704" y="4198836"/>
            <a:ext cx="44028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44D6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Significance:</a:t>
            </a:r>
          </a:p>
          <a:p>
            <a:pPr marL="119063" marR="0" lvl="0" indent="-1190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This study generated maps of AGB using UAVSAR and ALOS-2 PALSAR-2 L-band radar data about the Great Slave Lake area.</a:t>
            </a:r>
          </a:p>
          <a:p>
            <a:pPr marL="119063" marR="0" lvl="0" indent="-1190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This study </a:t>
            </a:r>
            <a:r>
              <a:rPr lang="en-US" sz="140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presents additional </a:t>
            </a:r>
            <a:r>
              <a:rPr 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guidance and capability for NISAR’s AGB mapping science algorithm. The presented approach is compatible with the science algorithm in that it shows how its 1 ha x 1 ha results can be re-used to explore regionally-variable scaling-correspondence relationships for further improving AGB mapping accuracy beyond the science algorithm. It can also be useful for tallying best aggregation scales globally.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16" y="1403646"/>
            <a:ext cx="4104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44D6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Background: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The upcoming NISAR mission is to produce above-ground biomass (AGB) maps at 1 ha x 1 ha scale with an accuracy requirement of 20 MG/ha (for AGB &lt; 100 MG/ha)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This study conducts a scaling experiment to assess under what conditions, if any, the NISAR science requirement for AGB can be met in the Great Slave Lake region, which presents a challenge due to its dynamic hydrology.</a:t>
            </a:r>
          </a:p>
        </p:txBody>
      </p:sp>
    </p:spTree>
    <p:extLst>
      <p:ext uri="{BB962C8B-B14F-4D97-AF65-F5344CB8AC3E}">
        <p14:creationId xmlns:p14="http://schemas.microsoft.com/office/powerpoint/2010/main" val="2170066923"/>
      </p:ext>
    </p:extLst>
  </p:cSld>
  <p:clrMapOvr>
    <a:masterClrMapping/>
  </p:clrMapOvr>
</p:sld>
</file>

<file path=ppt/theme/theme1.xml><?xml version="1.0" encoding="utf-8"?>
<a:theme xmlns:a="http://schemas.openxmlformats.org/drawingml/2006/main" name="4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18E9C"/>
        </a:solidFill>
        <a:ln w="920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2" id="{86644400-EDE8-47F2-8944-0E5770CB81CF}" vid="{0E43C009-D4DB-48C3-AE30-5A8161C6B0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6394</TotalTime>
  <Words>470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Open Sans</vt:lpstr>
      <vt:lpstr>4_Theme2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Mataya, Christine Joann. (HQ-DK000)[BOOZ ALLEN &amp; HAMILTON]</dc:creator>
  <cp:lastModifiedBy>Laura Chavez</cp:lastModifiedBy>
  <cp:revision>39</cp:revision>
  <dcterms:created xsi:type="dcterms:W3CDTF">2018-08-07T20:29:34Z</dcterms:created>
  <dcterms:modified xsi:type="dcterms:W3CDTF">2023-04-25T18:11:53Z</dcterms:modified>
</cp:coreProperties>
</file>