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
  </p:notesMasterIdLst>
  <p:sldIdLst>
    <p:sldId id="26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J. Battaglia" initials="MJB" lastIdx="1" clrIdx="0">
    <p:extLst>
      <p:ext uri="{19B8F6BF-5375-455C-9EA6-DF929625EA0E}">
        <p15:presenceInfo xmlns:p15="http://schemas.microsoft.com/office/powerpoint/2012/main" userId="Michael J. Battag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4660"/>
  </p:normalViewPr>
  <p:slideViewPr>
    <p:cSldViewPr snapToGrid="0">
      <p:cViewPr>
        <p:scale>
          <a:sx n="66" d="100"/>
          <a:sy n="66" d="100"/>
        </p:scale>
        <p:origin x="1782" y="10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AC06A-B5B7-4D92-8166-CCB50ACCC1A3}" type="datetimeFigureOut">
              <a:rPr lang="en-US" smtClean="0"/>
              <a:t>4/26/2023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14939-8B93-4250-ACB1-B189F544A7E1}" type="slidenum">
              <a:rPr lang="en-US" smtClean="0"/>
              <a:t>‹#›</a:t>
            </a:fld>
            <a:endParaRPr lang="en-US"/>
          </a:p>
        </p:txBody>
      </p:sp>
    </p:spTree>
    <p:extLst>
      <p:ext uri="{BB962C8B-B14F-4D97-AF65-F5344CB8AC3E}">
        <p14:creationId xmlns:p14="http://schemas.microsoft.com/office/powerpoint/2010/main" val="586075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029/2017WR021674"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Citation:</a:t>
            </a:r>
            <a:r>
              <a:rPr lang="en-US" b="1" baseline="0" dirty="0"/>
              <a:t> </a:t>
            </a:r>
            <a:r>
              <a:rPr lang="en-US" dirty="0" err="1">
                <a:effectLst/>
              </a:rPr>
              <a:t>Tourian</a:t>
            </a:r>
            <a:r>
              <a:rPr lang="en-US" dirty="0">
                <a:effectLst/>
              </a:rPr>
              <a:t>, M. J., </a:t>
            </a:r>
            <a:r>
              <a:rPr lang="en-US" dirty="0" err="1">
                <a:effectLst/>
              </a:rPr>
              <a:t>Reager</a:t>
            </a:r>
            <a:r>
              <a:rPr lang="en-US" dirty="0">
                <a:effectLst/>
              </a:rPr>
              <a:t>, J. T., &amp; </a:t>
            </a:r>
            <a:r>
              <a:rPr lang="en-US" dirty="0" err="1">
                <a:effectLst/>
              </a:rPr>
              <a:t>Sneeuw</a:t>
            </a:r>
            <a:r>
              <a:rPr lang="en-US" dirty="0">
                <a:effectLst/>
              </a:rPr>
              <a:t>, N. (2018). The total drainable water storage of the Amazon river basin: A first estimate using GRACE. </a:t>
            </a:r>
            <a:r>
              <a:rPr lang="en-US" i="1" dirty="0">
                <a:effectLst/>
              </a:rPr>
              <a:t>Water Resources Research</a:t>
            </a:r>
            <a:r>
              <a:rPr lang="en-US" dirty="0">
                <a:effectLst/>
              </a:rPr>
              <a:t>, 54, 3290–3312. </a:t>
            </a:r>
            <a:r>
              <a:rPr lang="en-US" dirty="0">
                <a:effectLst/>
                <a:hlinkClick r:id="rId3"/>
              </a:rPr>
              <a:t>https://doi.org/10.1029/2017WR021674</a:t>
            </a:r>
            <a:r>
              <a:rPr lang="en-US" baseline="0" dirty="0">
                <a:effectLst/>
              </a:rPr>
              <a:t> </a:t>
            </a:r>
            <a:endParaRPr lang="en-US" altLang="en-US" sz="1200" b="0" dirty="0">
              <a:latin typeface="Arial Narrow" charset="0"/>
              <a:ea typeface="Arial Narrow" charset="0"/>
              <a:cs typeface="Arial Narrow"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42EAD2-EDA9-45A0-9EB7-8B323AD15D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626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4953000"/>
            <a:ext cx="6880654" cy="978729"/>
          </a:xfrm>
        </p:spPr>
        <p:txBody>
          <a:bodyPr wrap="square" anchor="t">
            <a:spAutoFit/>
          </a:bodyPr>
          <a:lstStyle>
            <a:lvl1pPr>
              <a:defRPr sz="3200" baseline="0">
                <a:solidFill>
                  <a:schemeClr val="bg1"/>
                </a:solidFill>
              </a:defRPr>
            </a:lvl1pPr>
          </a:lstStyle>
          <a:p>
            <a:r>
              <a:rPr lang="en-US" dirty="0"/>
              <a:t>The New Earth Science</a:t>
            </a:r>
            <a:br>
              <a:rPr lang="en-US" dirty="0"/>
            </a:br>
            <a:r>
              <a:rPr lang="en-US" dirty="0"/>
              <a:t>Division Template</a:t>
            </a:r>
          </a:p>
        </p:txBody>
      </p:sp>
      <p:sp>
        <p:nvSpPr>
          <p:cNvPr id="6" name="Rectangle 5"/>
          <p:cNvSpPr/>
          <p:nvPr/>
        </p:nvSpPr>
        <p:spPr>
          <a:xfrm>
            <a:off x="0" y="2429310"/>
            <a:ext cx="2990088" cy="1960606"/>
          </a:xfrm>
          <a:prstGeom prst="rect">
            <a:avLst/>
          </a:prstGeom>
          <a:blipFill dpi="0" rotWithShape="1">
            <a:blip r:embed="rId3">
              <a:extLst>
                <a:ext uri="{28A0092B-C50C-407E-A947-70E740481C1C}">
                  <a14:useLocalDpi xmlns:a14="http://schemas.microsoft.com/office/drawing/2010/main"/>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Rectangle 6"/>
          <p:cNvSpPr/>
          <p:nvPr/>
        </p:nvSpPr>
        <p:spPr>
          <a:xfrm>
            <a:off x="3067304" y="2429310"/>
            <a:ext cx="2990088" cy="1960606"/>
          </a:xfrm>
          <a:prstGeom prst="rect">
            <a:avLst/>
          </a:prstGeom>
          <a:blipFill dpi="0" rotWithShape="1">
            <a:blip r:embed="rId4" cstate="print">
              <a:extLst>
                <a:ext uri="{28A0092B-C50C-407E-A947-70E740481C1C}">
                  <a14:useLocalDpi xmlns:a14="http://schemas.microsoft.com/office/drawing/2010/main"/>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Rectangle 10"/>
          <p:cNvSpPr/>
          <p:nvPr/>
        </p:nvSpPr>
        <p:spPr>
          <a:xfrm>
            <a:off x="6134608" y="2429310"/>
            <a:ext cx="2990088" cy="1960606"/>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Rectangle 11"/>
          <p:cNvSpPr/>
          <p:nvPr/>
        </p:nvSpPr>
        <p:spPr>
          <a:xfrm>
            <a:off x="9201912" y="2429310"/>
            <a:ext cx="2990088" cy="1960606"/>
          </a:xfrm>
          <a:prstGeom prst="rect">
            <a:avLst/>
          </a:prstGeom>
          <a:blipFill dpi="0" rotWithShape="1">
            <a:blip r:embed="rId6" cstate="print">
              <a:extLst>
                <a:ext uri="{28A0092B-C50C-407E-A947-70E740481C1C}">
                  <a14:useLocalDpi xmlns:a14="http://schemas.microsoft.com/office/drawing/2010/main"/>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Text Placeholder 4"/>
          <p:cNvSpPr>
            <a:spLocks noGrp="1"/>
          </p:cNvSpPr>
          <p:nvPr>
            <p:ph type="body" sz="quarter" idx="10" hasCustomPrompt="1"/>
          </p:nvPr>
        </p:nvSpPr>
        <p:spPr>
          <a:xfrm>
            <a:off x="7668832" y="4928616"/>
            <a:ext cx="4048125" cy="313944"/>
          </a:xfrm>
        </p:spPr>
        <p:txBody>
          <a:bodyPr>
            <a:normAutofit/>
          </a:bodyPr>
          <a:lstStyle>
            <a:lvl1pPr marL="0" indent="0" algn="r">
              <a:buNone/>
              <a:defRPr sz="1800" b="1" baseline="0">
                <a:solidFill>
                  <a:schemeClr val="accent1">
                    <a:lumMod val="50000"/>
                  </a:schemeClr>
                </a:solidFill>
              </a:defRPr>
            </a:lvl1pPr>
            <a:lvl2pPr algn="r">
              <a:defRPr/>
            </a:lvl2pPr>
            <a:lvl3pPr algn="r">
              <a:defRPr/>
            </a:lvl3pPr>
            <a:lvl4pPr algn="r">
              <a:defRPr/>
            </a:lvl4pPr>
            <a:lvl5pPr algn="r">
              <a:defRPr/>
            </a:lvl5pPr>
          </a:lstStyle>
          <a:p>
            <a:pPr marL="228600" marR="0" lvl="0" indent="-228600" algn="r" defTabSz="914400" rtl="0" eaLnBrk="1" fontAlgn="auto" latinLnBrk="0" hangingPunct="1">
              <a:lnSpc>
                <a:spcPct val="90000"/>
              </a:lnSpc>
              <a:spcBef>
                <a:spcPts val="1000"/>
              </a:spcBef>
              <a:spcAft>
                <a:spcPts val="0"/>
              </a:spcAft>
              <a:buClrTx/>
              <a:buSzTx/>
              <a:tabLst/>
              <a:defRPr/>
            </a:pPr>
            <a:r>
              <a:rPr lang="en-US" dirty="0"/>
              <a:t>Presenter Name</a:t>
            </a:r>
          </a:p>
        </p:txBody>
      </p:sp>
      <p:sp>
        <p:nvSpPr>
          <p:cNvPr id="14" name="Text Placeholder 3"/>
          <p:cNvSpPr>
            <a:spLocks noGrp="1"/>
          </p:cNvSpPr>
          <p:nvPr>
            <p:ph type="body" sz="quarter" idx="11" hasCustomPrompt="1"/>
          </p:nvPr>
        </p:nvSpPr>
        <p:spPr>
          <a:xfrm>
            <a:off x="7644765" y="5254435"/>
            <a:ext cx="4071938" cy="1012825"/>
          </a:xfrm>
        </p:spPr>
        <p:txBody>
          <a:bodyPr>
            <a:noAutofit/>
          </a:bodyPr>
          <a:lstStyle>
            <a:lvl1pPr marL="0" indent="0" algn="r">
              <a:spcBef>
                <a:spcPts val="400"/>
              </a:spcBef>
              <a:buFont typeface="Arial" charset="0"/>
              <a:buNone/>
              <a:defRPr sz="1800" baseline="0">
                <a:solidFill>
                  <a:schemeClr val="accent1">
                    <a:lumMod val="50000"/>
                  </a:schemeClr>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dirty="0"/>
              <a:t>Title</a:t>
            </a:r>
          </a:p>
          <a:p>
            <a:pPr lvl="0"/>
            <a:r>
              <a:rPr lang="en-US" dirty="0"/>
              <a:t>Organization</a:t>
            </a:r>
          </a:p>
          <a:p>
            <a:pPr lvl="0"/>
            <a:r>
              <a:rPr lang="en-US" dirty="0"/>
              <a:t>Contact</a:t>
            </a:r>
          </a:p>
        </p:txBody>
      </p:sp>
      <p:sp>
        <p:nvSpPr>
          <p:cNvPr id="16" name="Text Placeholder 3"/>
          <p:cNvSpPr>
            <a:spLocks noGrp="1"/>
          </p:cNvSpPr>
          <p:nvPr>
            <p:ph type="body" sz="quarter" idx="12" hasCustomPrompt="1"/>
          </p:nvPr>
        </p:nvSpPr>
        <p:spPr>
          <a:xfrm>
            <a:off x="7644765" y="6339395"/>
            <a:ext cx="4071938" cy="317437"/>
          </a:xfrm>
        </p:spPr>
        <p:txBody>
          <a:bodyPr>
            <a:noAutofit/>
          </a:bodyPr>
          <a:lstStyle>
            <a:lvl1pPr marL="0" indent="0" algn="r">
              <a:spcBef>
                <a:spcPts val="400"/>
              </a:spcBef>
              <a:buFont typeface="Arial" charset="0"/>
              <a:buNone/>
              <a:defRPr sz="1400" baseline="0">
                <a:solidFill>
                  <a:schemeClr val="accent1">
                    <a:lumMod val="50000"/>
                  </a:schemeClr>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dirty="0"/>
              <a:t>MONTH YEAR</a:t>
            </a:r>
          </a:p>
        </p:txBody>
      </p:sp>
    </p:spTree>
    <p:extLst>
      <p:ext uri="{BB962C8B-B14F-4D97-AF65-F5344CB8AC3E}">
        <p14:creationId xmlns:p14="http://schemas.microsoft.com/office/powerpoint/2010/main" val="14461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0">
          <p15:clr>
            <a:srgbClr val="FBAE40"/>
          </p15:clr>
        </p15:guide>
        <p15:guide id="2" pos="3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mp; Subtitle">
    <p:bg>
      <p:bgPr>
        <a:solidFill>
          <a:srgbClr val="A6AAA8"/>
        </a:solidFill>
        <a:effectLst/>
      </p:bgPr>
    </p:bg>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43509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3_Title Slide">
    <p:spTree>
      <p:nvGrpSpPr>
        <p:cNvPr id="1" name=""/>
        <p:cNvGrpSpPr/>
        <p:nvPr/>
      </p:nvGrpSpPr>
      <p:grpSpPr>
        <a:xfrm>
          <a:off x="0" y="0"/>
          <a:ext cx="0" cy="0"/>
          <a:chOff x="0" y="0"/>
          <a:chExt cx="0" cy="0"/>
        </a:xfrm>
      </p:grpSpPr>
      <p:sp>
        <p:nvSpPr>
          <p:cNvPr id="4" name="Rectangle 4"/>
          <p:cNvSpPr>
            <a:spLocks noGrp="1" noChangeArrowheads="1"/>
          </p:cNvSpPr>
          <p:nvPr/>
        </p:nvSpPr>
        <p:spPr bwMode="auto">
          <a:xfrm>
            <a:off x="10566400" y="6618288"/>
            <a:ext cx="16256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400" b="0"/>
          </a:p>
        </p:txBody>
      </p:sp>
      <p:sp>
        <p:nvSpPr>
          <p:cNvPr id="7" name="Slide Number Placeholder 4"/>
          <p:cNvSpPr>
            <a:spLocks noGrp="1"/>
          </p:cNvSpPr>
          <p:nvPr>
            <p:ph type="sldNum" sz="quarter" idx="12"/>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188295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56008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117625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4867" y="74614"/>
            <a:ext cx="10219267" cy="854075"/>
          </a:xfrm>
        </p:spPr>
        <p:txBody>
          <a:bodyPr/>
          <a:lstStyle/>
          <a:p>
            <a:r>
              <a:rPr lang="en-US"/>
              <a:t>Click to edit Master title style</a:t>
            </a:r>
          </a:p>
        </p:txBody>
      </p:sp>
      <p:sp>
        <p:nvSpPr>
          <p:cNvPr id="3" name="Text Placeholder 2"/>
          <p:cNvSpPr>
            <a:spLocks noGrp="1"/>
          </p:cNvSpPr>
          <p:nvPr>
            <p:ph type="body" sz="half" idx="1"/>
          </p:nvPr>
        </p:nvSpPr>
        <p:spPr>
          <a:xfrm>
            <a:off x="1284817" y="1290638"/>
            <a:ext cx="5128683" cy="5137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6701" y="1290638"/>
            <a:ext cx="5128684" cy="5137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p:cNvSpPr>
            <a:spLocks noGrp="1"/>
          </p:cNvSpPr>
          <p:nvPr>
            <p:ph type="sldNum" sz="quarter" idx="12"/>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275203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57AF682-E443-4C5A-9EDA-20B2D19DBBCE}" type="datetimeFigureOut">
              <a:rPr lang="en-US" smtClean="0"/>
              <a:t>4/26/2023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70862A5-B9BF-49AD-B48A-0A94CACC0B01}" type="slidenum">
              <a:rPr lang="en-US" smtClean="0"/>
              <a:t>‹#›</a:t>
            </a:fld>
            <a:endParaRPr lang="en-US"/>
          </a:p>
        </p:txBody>
      </p:sp>
    </p:spTree>
    <p:extLst>
      <p:ext uri="{BB962C8B-B14F-4D97-AF65-F5344CB8AC3E}">
        <p14:creationId xmlns:p14="http://schemas.microsoft.com/office/powerpoint/2010/main" val="2226040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47700"/>
            <a:ext cx="10515600" cy="646331"/>
          </a:xfrm>
        </p:spPr>
        <p:txBody>
          <a:bodyPr anchor="t" anchorCtr="0">
            <a:spAutoFit/>
          </a:bodyPr>
          <a:lstStyle>
            <a:lvl1pPr>
              <a:defRPr sz="4000"/>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
        <p:nvSpPr>
          <p:cNvPr id="4" name="Content Placeholder 2"/>
          <p:cNvSpPr>
            <a:spLocks noGrp="1"/>
          </p:cNvSpPr>
          <p:nvPr>
            <p:ph idx="1"/>
          </p:nvPr>
        </p:nvSpPr>
        <p:spPr>
          <a:xfrm>
            <a:off x="838200" y="1825625"/>
            <a:ext cx="10515600" cy="4351338"/>
          </a:xfrm>
        </p:spPr>
        <p:txBody>
          <a:bodyPr/>
          <a:lstStyle>
            <a:lvl1pPr>
              <a:defRPr>
                <a:solidFill>
                  <a:srgbClr val="244D60"/>
                </a:solidFill>
              </a:defRPr>
            </a:lvl1pPr>
            <a:lvl2pPr>
              <a:defRPr>
                <a:solidFill>
                  <a:srgbClr val="244D60"/>
                </a:solidFill>
              </a:defRPr>
            </a:lvl2pPr>
            <a:lvl3pPr>
              <a:defRPr>
                <a:solidFill>
                  <a:srgbClr val="244D60"/>
                </a:solidFill>
              </a:defRPr>
            </a:lvl3pPr>
            <a:lvl4pPr>
              <a:defRPr b="0">
                <a:solidFill>
                  <a:srgbClr val="244D60"/>
                </a:solidFill>
              </a:defRPr>
            </a:lvl4pPr>
            <a:lvl5pPr>
              <a:defRPr b="0">
                <a:solidFill>
                  <a:srgbClr val="244D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159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5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
            <a:ext cx="12317691" cy="6928701"/>
          </a:xfrm>
          <a:prstGeom prst="rect">
            <a:avLst/>
          </a:prstGeom>
        </p:spPr>
      </p:pic>
      <p:sp>
        <p:nvSpPr>
          <p:cNvPr id="2" name="Title 1"/>
          <p:cNvSpPr>
            <a:spLocks noGrp="1"/>
          </p:cNvSpPr>
          <p:nvPr>
            <p:ph type="title"/>
          </p:nvPr>
        </p:nvSpPr>
        <p:spPr>
          <a:xfrm>
            <a:off x="5189220" y="685800"/>
            <a:ext cx="6172200" cy="646331"/>
          </a:xfrm>
        </p:spPr>
        <p:txBody>
          <a:bodyPr wrap="square" anchor="t" anchorCtr="0">
            <a:spAutoFit/>
          </a:bodyPr>
          <a:lstStyle>
            <a:lvl1pPr>
              <a:defRPr sz="4000"/>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9067800" y="6356350"/>
            <a:ext cx="2743200" cy="365125"/>
          </a:xfrm>
          <a:prstGeom prst="rect">
            <a:avLst/>
          </a:prstGeom>
        </p:spPr>
        <p:txBody>
          <a:bodyPr/>
          <a:lstStyle/>
          <a:p>
            <a:fld id="{170862A5-B9BF-49AD-B48A-0A94CACC0B01}" type="slidenum">
              <a:rPr lang="en-US" smtClean="0"/>
              <a:t>‹#›</a:t>
            </a:fld>
            <a:endParaRPr lang="en-US"/>
          </a:p>
        </p:txBody>
      </p:sp>
      <p:sp>
        <p:nvSpPr>
          <p:cNvPr id="7" name="Content Placeholder 2"/>
          <p:cNvSpPr>
            <a:spLocks noGrp="1"/>
          </p:cNvSpPr>
          <p:nvPr>
            <p:ph idx="1"/>
          </p:nvPr>
        </p:nvSpPr>
        <p:spPr>
          <a:xfrm>
            <a:off x="5189220" y="1825625"/>
            <a:ext cx="6164580" cy="4351338"/>
          </a:xfrm>
        </p:spPr>
        <p:txBody>
          <a:bodyPr/>
          <a:lstStyle>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214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
          <p15:clr>
            <a:srgbClr val="FBAE40"/>
          </p15:clr>
        </p15:guide>
        <p15:guide id="2" pos="32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7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189220" y="1825625"/>
            <a:ext cx="6164580" cy="4351338"/>
          </a:xfrm>
        </p:spPr>
        <p:txBody>
          <a:bodyPr/>
          <a:lstStyle>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p:ph type="title"/>
          </p:nvPr>
        </p:nvSpPr>
        <p:spPr>
          <a:xfrm>
            <a:off x="5181600" y="685800"/>
            <a:ext cx="6195060" cy="646331"/>
          </a:xfrm>
          <a:prstGeom prst="rect">
            <a:avLst/>
          </a:prstGeom>
        </p:spPr>
        <p:txBody>
          <a:bodyPr vert="horz" lIns="91440" tIns="45720" rIns="91440" bIns="45720" rtlCol="0" anchor="ctr">
            <a:spAutoFit/>
          </a:bodyPr>
          <a:lstStyle/>
          <a:p>
            <a:r>
              <a:rPr lang="en-US"/>
              <a:t>Click to edit Master title style</a:t>
            </a:r>
            <a:endParaRPr lang="en-US" dirty="0"/>
          </a:p>
        </p:txBody>
      </p:sp>
      <p:sp>
        <p:nvSpPr>
          <p:cNvPr id="7" name="Slide Number Placeholder 5"/>
          <p:cNvSpPr>
            <a:spLocks noGrp="1"/>
          </p:cNvSpPr>
          <p:nvPr>
            <p:ph type="sldNum" sz="quarter" idx="12"/>
          </p:nvPr>
        </p:nvSpPr>
        <p:spPr>
          <a:xfrm>
            <a:off x="9067800" y="6356350"/>
            <a:ext cx="2743200" cy="365125"/>
          </a:xfrm>
          <a:prstGeom prst="rect">
            <a:avLst/>
          </a:prstGeom>
        </p:spPr>
        <p:txBody>
          <a:bodyPr/>
          <a:lstStyle/>
          <a:p>
            <a:fld id="{A36E883B-401C-AD48-8B89-0D3369158643}" type="slidenum">
              <a:rPr lang="en-US" smtClean="0"/>
              <a:t>‹#›</a:t>
            </a:fld>
            <a:endParaRPr lang="en-US"/>
          </a:p>
        </p:txBody>
      </p:sp>
    </p:spTree>
    <p:extLst>
      <p:ext uri="{BB962C8B-B14F-4D97-AF65-F5344CB8AC3E}">
        <p14:creationId xmlns:p14="http://schemas.microsoft.com/office/powerpoint/2010/main" val="265267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
          <p15:clr>
            <a:srgbClr val="FBAE40"/>
          </p15:clr>
        </p15:guide>
        <p15:guide id="2" pos="32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16131" y="685800"/>
            <a:ext cx="10515600" cy="646331"/>
          </a:xfrm>
        </p:spPr>
        <p:txBody>
          <a:bodyPr anchor="t" anchorCtr="0">
            <a:spAutoFit/>
          </a:bodyPr>
          <a:lstStyle>
            <a:lvl1pPr>
              <a:defRPr sz="4000">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9077960" y="6356350"/>
            <a:ext cx="2743200" cy="365125"/>
          </a:xfrm>
          <a:prstGeom prst="rect">
            <a:avLst/>
          </a:prstGeom>
        </p:spPr>
        <p:txBody>
          <a:bodyPr/>
          <a:lstStyle>
            <a:lvl1pPr>
              <a:defRPr b="0" cap="none" spc="0">
                <a:ln w="0"/>
                <a:solidFill>
                  <a:schemeClr val="accent1">
                    <a:lumMod val="50000"/>
                  </a:schemeClr>
                </a:solidFill>
                <a:effectLst>
                  <a:outerShdw blurRad="38100" dist="25400" dir="5400000" algn="ctr" rotWithShape="0">
                    <a:srgbClr val="6E747A">
                      <a:alpha val="43000"/>
                    </a:srgbClr>
                  </a:outerShdw>
                </a:effectLst>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33990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
          <p15:clr>
            <a:srgbClr val="FBAE40"/>
          </p15:clr>
        </p15:guide>
        <p15:guide id="2" pos="3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15045" y="685800"/>
            <a:ext cx="10515600" cy="646331"/>
          </a:xfrm>
        </p:spPr>
        <p:txBody>
          <a:bodyPr anchor="t" anchorCtr="0">
            <a:spAutoFit/>
          </a:bodyPr>
          <a:lstStyle>
            <a:lvl1pPr>
              <a:defRPr sz="4000">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9067800" y="6356350"/>
            <a:ext cx="2743200" cy="365125"/>
          </a:xfrm>
          <a:prstGeom prst="rect">
            <a:avLst/>
          </a:prstGeom>
        </p:spPr>
        <p:txBody>
          <a:bodyPr/>
          <a:lstStyle>
            <a:lvl1pPr>
              <a:defRPr>
                <a:solidFill>
                  <a:schemeClr val="accent1">
                    <a:lumMod val="50000"/>
                  </a:schemeClr>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28268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
          <p15:clr>
            <a:srgbClr val="FBAE40"/>
          </p15:clr>
        </p15:guide>
        <p15:guide id="2" pos="3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a:xfrm>
            <a:off x="9067800" y="6356350"/>
            <a:ext cx="2743200" cy="365125"/>
          </a:xfrm>
          <a:prstGeom prst="rect">
            <a:avLst/>
          </a:prstGeom>
        </p:spPr>
        <p:txBody>
          <a:bodyPr/>
          <a:lstStyle>
            <a:lvl1pPr>
              <a:defRPr>
                <a:solidFill>
                  <a:schemeClr val="accent1">
                    <a:lumMod val="50000"/>
                  </a:schemeClr>
                </a:solidFill>
              </a:defRPr>
            </a:lvl1pPr>
          </a:lstStyle>
          <a:p>
            <a:fld id="{170862A5-B9BF-49AD-B48A-0A94CACC0B01}" type="slidenum">
              <a:rPr lang="en-US" smtClean="0"/>
              <a:t>‹#›</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289092"/>
            <a:ext cx="12192097" cy="3533742"/>
          </a:xfrm>
          <a:prstGeom prst="rect">
            <a:avLst/>
          </a:prstGeom>
        </p:spPr>
      </p:pic>
      <p:sp>
        <p:nvSpPr>
          <p:cNvPr id="8" name="Rectangle 7"/>
          <p:cNvSpPr/>
          <p:nvPr/>
        </p:nvSpPr>
        <p:spPr>
          <a:xfrm>
            <a:off x="0" y="1960536"/>
            <a:ext cx="12460637" cy="2138766"/>
          </a:xfrm>
          <a:prstGeom prst="rect">
            <a:avLst/>
          </a:prstGeom>
          <a:solidFill>
            <a:schemeClr val="bg1">
              <a:alpha val="50000"/>
            </a:schemeClr>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838200" y="2311849"/>
            <a:ext cx="10515600" cy="1338828"/>
          </a:xfrm>
        </p:spPr>
        <p:txBody>
          <a:bodyPr>
            <a:spAutoFit/>
          </a:bodyPr>
          <a:lstStyle>
            <a:lvl1pPr algn="ctr">
              <a:defRPr sz="5000" b="1" baseline="0"/>
            </a:lvl1pPr>
          </a:lstStyle>
          <a:p>
            <a:r>
              <a:rPr lang="en-US" dirty="0"/>
              <a:t>NASA SCIENCE</a:t>
            </a:r>
            <a:br>
              <a:rPr lang="en-US" dirty="0"/>
            </a:br>
            <a:r>
              <a:rPr lang="en-US" sz="4000" b="0" dirty="0"/>
              <a:t>Subtitle Goes Here</a:t>
            </a:r>
            <a:endParaRPr lang="en-US" dirty="0"/>
          </a:p>
        </p:txBody>
      </p:sp>
    </p:spTree>
    <p:extLst>
      <p:ext uri="{BB962C8B-B14F-4D97-AF65-F5344CB8AC3E}">
        <p14:creationId xmlns:p14="http://schemas.microsoft.com/office/powerpoint/2010/main" val="382878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3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09600" y="4953000"/>
            <a:ext cx="6902196" cy="978729"/>
          </a:xfrm>
        </p:spPr>
        <p:txBody>
          <a:bodyPr wrap="square" anchor="t" anchorCtr="0">
            <a:spAutoFit/>
          </a:bodyPr>
          <a:lstStyle>
            <a:lvl1pPr algn="l">
              <a:defRPr sz="3200" b="1" i="0" baseline="0">
                <a:solidFill>
                  <a:schemeClr val="bg1"/>
                </a:solidFill>
                <a:latin typeface="Arial Narrow" charset="0"/>
                <a:ea typeface="Arial Narrow" charset="0"/>
                <a:cs typeface="Arial Narrow" charset="0"/>
              </a:defRPr>
            </a:lvl1pPr>
          </a:lstStyle>
          <a:p>
            <a:r>
              <a:rPr lang="en-US" dirty="0"/>
              <a:t>The New Animated Earth</a:t>
            </a:r>
            <a:br>
              <a:rPr lang="en-US" dirty="0"/>
            </a:br>
            <a:r>
              <a:rPr lang="en-US" dirty="0"/>
              <a:t>Science Division Template</a:t>
            </a:r>
          </a:p>
        </p:txBody>
      </p:sp>
      <p:sp>
        <p:nvSpPr>
          <p:cNvPr id="12" name="Text Placeholder 4"/>
          <p:cNvSpPr>
            <a:spLocks noGrp="1"/>
          </p:cNvSpPr>
          <p:nvPr>
            <p:ph type="body" sz="quarter" idx="10" hasCustomPrompt="1"/>
          </p:nvPr>
        </p:nvSpPr>
        <p:spPr>
          <a:xfrm>
            <a:off x="7668832" y="4928616"/>
            <a:ext cx="4048125" cy="313944"/>
          </a:xfrm>
        </p:spPr>
        <p:txBody>
          <a:bodyPr>
            <a:normAutofit/>
          </a:bodyPr>
          <a:lstStyle>
            <a:lvl1pPr marL="0" indent="0" algn="r">
              <a:buNone/>
              <a:defRPr sz="1800" b="1" baseline="0">
                <a:solidFill>
                  <a:srgbClr val="244D60"/>
                </a:solidFill>
              </a:defRPr>
            </a:lvl1pPr>
            <a:lvl2pPr algn="r">
              <a:defRPr/>
            </a:lvl2pPr>
            <a:lvl3pPr algn="r">
              <a:defRPr/>
            </a:lvl3pPr>
            <a:lvl4pPr algn="r">
              <a:defRPr/>
            </a:lvl4pPr>
            <a:lvl5pPr algn="r">
              <a:defRPr/>
            </a:lvl5pPr>
          </a:lstStyle>
          <a:p>
            <a:pPr marL="228600" marR="0" lvl="0" indent="-228600" algn="r" defTabSz="914400" rtl="0" eaLnBrk="1" fontAlgn="auto" latinLnBrk="0" hangingPunct="1">
              <a:lnSpc>
                <a:spcPct val="90000"/>
              </a:lnSpc>
              <a:spcBef>
                <a:spcPts val="1000"/>
              </a:spcBef>
              <a:spcAft>
                <a:spcPts val="0"/>
              </a:spcAft>
              <a:buClrTx/>
              <a:buSzTx/>
              <a:tabLst/>
              <a:defRPr/>
            </a:pPr>
            <a:r>
              <a:rPr lang="en-US" dirty="0"/>
              <a:t>Presenter Name</a:t>
            </a:r>
          </a:p>
        </p:txBody>
      </p:sp>
      <p:sp>
        <p:nvSpPr>
          <p:cNvPr id="13" name="Text Placeholder 3"/>
          <p:cNvSpPr>
            <a:spLocks noGrp="1"/>
          </p:cNvSpPr>
          <p:nvPr>
            <p:ph type="body" sz="quarter" idx="11" hasCustomPrompt="1"/>
          </p:nvPr>
        </p:nvSpPr>
        <p:spPr>
          <a:xfrm>
            <a:off x="7644765" y="5254435"/>
            <a:ext cx="4071938" cy="1012825"/>
          </a:xfrm>
        </p:spPr>
        <p:txBody>
          <a:bodyPr>
            <a:noAutofit/>
          </a:bodyPr>
          <a:lstStyle>
            <a:lvl1pPr marL="0" indent="0" algn="r">
              <a:spcBef>
                <a:spcPts val="400"/>
              </a:spcBef>
              <a:buFont typeface="Arial" charset="0"/>
              <a:buNone/>
              <a:defRPr sz="1800" baseline="0">
                <a:solidFill>
                  <a:srgbClr val="244D60"/>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dirty="0"/>
              <a:t>Title</a:t>
            </a:r>
          </a:p>
          <a:p>
            <a:pPr lvl="0"/>
            <a:r>
              <a:rPr lang="en-US" dirty="0"/>
              <a:t>Organization</a:t>
            </a:r>
          </a:p>
          <a:p>
            <a:pPr lvl="0"/>
            <a:r>
              <a:rPr lang="en-US" dirty="0"/>
              <a:t>Contact</a:t>
            </a:r>
          </a:p>
        </p:txBody>
      </p:sp>
      <p:sp>
        <p:nvSpPr>
          <p:cNvPr id="14" name="Text Placeholder 3"/>
          <p:cNvSpPr>
            <a:spLocks noGrp="1"/>
          </p:cNvSpPr>
          <p:nvPr>
            <p:ph type="body" sz="quarter" idx="12" hasCustomPrompt="1"/>
          </p:nvPr>
        </p:nvSpPr>
        <p:spPr>
          <a:xfrm>
            <a:off x="7644765" y="6339395"/>
            <a:ext cx="4071938" cy="317437"/>
          </a:xfrm>
        </p:spPr>
        <p:txBody>
          <a:bodyPr>
            <a:noAutofit/>
          </a:bodyPr>
          <a:lstStyle>
            <a:lvl1pPr marL="0" indent="0" algn="r">
              <a:spcBef>
                <a:spcPts val="400"/>
              </a:spcBef>
              <a:buFont typeface="Arial" charset="0"/>
              <a:buNone/>
              <a:defRPr sz="1400" baseline="0">
                <a:solidFill>
                  <a:srgbClr val="244D60"/>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dirty="0"/>
              <a:t>MONTH YEAR</a:t>
            </a:r>
          </a:p>
        </p:txBody>
      </p:sp>
    </p:spTree>
    <p:extLst>
      <p:ext uri="{BB962C8B-B14F-4D97-AF65-F5344CB8AC3E}">
        <p14:creationId xmlns:p14="http://schemas.microsoft.com/office/powerpoint/2010/main" val="387934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0">
          <p15:clr>
            <a:srgbClr val="FBAE40"/>
          </p15:clr>
        </p15:guide>
        <p15:guide id="2" pos="3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8610600" y="6356350"/>
            <a:ext cx="2743200" cy="365125"/>
          </a:xfrm>
          <a:prstGeom prst="rect">
            <a:avLst/>
          </a:prstGeom>
          <a:ln/>
        </p:spPr>
        <p:txBody>
          <a:bodyPr/>
          <a:lstStyle>
            <a:lvl1pPr>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171726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295627097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i="0" kern="1200">
          <a:solidFill>
            <a:schemeClr val="accent1">
              <a:lumMod val="50000"/>
            </a:schemeClr>
          </a:solidFill>
          <a:latin typeface="Arial Narrow" charset="0"/>
          <a:ea typeface="Arial Narrow" charset="0"/>
          <a:cs typeface="Arial Narrow"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1">
              <a:lumMod val="50000"/>
            </a:schemeClr>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arrow" charset="0"/>
          <a:ea typeface="Arial Narrow" charset="0"/>
          <a:cs typeface="Arial Narrow" charset="0"/>
        </a:defRPr>
      </a:lvl2pPr>
      <a:lvl3pPr marL="1143000" indent="-228600" algn="l" defTabSz="914400" rtl="0" eaLnBrk="1" latinLnBrk="0" hangingPunct="1">
        <a:lnSpc>
          <a:spcPct val="90000"/>
        </a:lnSpc>
        <a:spcBef>
          <a:spcPts val="500"/>
        </a:spcBef>
        <a:buFont typeface="Arial"/>
        <a:buChar char="•"/>
        <a:defRPr sz="2000" kern="1200">
          <a:solidFill>
            <a:schemeClr val="accent1">
              <a:lumMod val="50000"/>
            </a:schemeClr>
          </a:solidFill>
          <a:latin typeface="Arial Narrow" charset="0"/>
          <a:ea typeface="Arial Narrow"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chemeClr val="accent1">
              <a:lumMod val="50000"/>
            </a:schemeClr>
          </a:solidFill>
          <a:latin typeface="Arial Narrow" charset="0"/>
          <a:ea typeface="Arial Narrow"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chemeClr val="accent1">
              <a:lumMod val="50000"/>
            </a:schemeClr>
          </a:solidFill>
          <a:latin typeface="Arial Narrow" charset="0"/>
          <a:ea typeface="Arial Narrow"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s://doi.org/10.3389/ffgc.2022.9656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461283" y="1376084"/>
            <a:ext cx="4568592" cy="3000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1" i="0" u="none" strike="noStrike" kern="1200" cap="none" spc="0" normalizeH="0" baseline="0" noProof="0" dirty="0">
                <a:ln>
                  <a:noFill/>
                </a:ln>
                <a:solidFill>
                  <a:srgbClr val="244D60"/>
                </a:solidFill>
                <a:effectLst/>
                <a:uLnTx/>
                <a:uFillTx/>
                <a:latin typeface="Arial Narrow" charset="0"/>
                <a:ea typeface="Arial Narrow" charset="0"/>
                <a:cs typeface="Arial Narrow" charset="0"/>
              </a:rPr>
              <a:t>Findings:</a:t>
            </a:r>
            <a:endParaRPr kumimoji="0" lang="en-US" altLang="en-US" sz="1350" b="0" i="0" u="none" strike="noStrike" kern="1200" cap="none" spc="0" normalizeH="0" baseline="0" noProof="0" dirty="0">
              <a:ln>
                <a:noFill/>
              </a:ln>
              <a:solidFill>
                <a:srgbClr val="244D60"/>
              </a:solidFill>
              <a:effectLst/>
              <a:uLnTx/>
              <a:uFillTx/>
              <a:latin typeface="Arial Narrow" charset="0"/>
              <a:ea typeface="Arial Narrow" charset="0"/>
              <a:cs typeface="Arial Narrow" charset="0"/>
            </a:endParaRPr>
          </a:p>
          <a:p>
            <a:pPr marL="119063" indent="-119063">
              <a:buFont typeface="Arial" panose="020B0604020202020204" pitchFamily="34" charset="0"/>
              <a:buChar char="•"/>
              <a:defRPr/>
            </a:pPr>
            <a:r>
              <a:rPr lang="en-US" sz="1350" dirty="0">
                <a:solidFill>
                  <a:srgbClr val="244D60"/>
                </a:solidFill>
                <a:latin typeface="Arial Narrow" charset="0"/>
                <a:ea typeface="Arial Narrow" charset="0"/>
                <a:cs typeface="Arial Narrow" charset="0"/>
              </a:rPr>
              <a:t>Peatlands were found to be more susceptible to wildfire on the Taiga shield where they are smaller and hydrologically isolated by the rocky landscape and abundance of lakes. Here there was less variability in exposure and sensitivity</a:t>
            </a:r>
          </a:p>
          <a:p>
            <a:pPr marL="119063" indent="-119063">
              <a:buFont typeface="Arial" panose="020B0604020202020204" pitchFamily="34" charset="0"/>
              <a:buChar char="•"/>
              <a:defRPr/>
            </a:pPr>
            <a:r>
              <a:rPr lang="en-US" sz="1350" dirty="0">
                <a:solidFill>
                  <a:srgbClr val="244D60"/>
                </a:solidFill>
                <a:latin typeface="Arial Narrow" charset="0"/>
                <a:ea typeface="Arial Narrow" charset="0"/>
                <a:cs typeface="Arial Narrow" charset="0"/>
              </a:rPr>
              <a:t>The plains ecoregion, with deeper soils and a more continuous vegetated surface, exhibited greater heterogeneity in exposure and sensitivity, with more moderate and severe severity burning, as well as a greater abundance of unburned islands.</a:t>
            </a:r>
          </a:p>
          <a:p>
            <a:pPr marL="119063" indent="-119063">
              <a:buFont typeface="Arial" panose="020B0604020202020204" pitchFamily="34" charset="0"/>
              <a:buChar char="•"/>
              <a:defRPr/>
            </a:pPr>
            <a:r>
              <a:rPr lang="en-US" sz="1350" dirty="0">
                <a:solidFill>
                  <a:srgbClr val="244D60"/>
                </a:solidFill>
                <a:latin typeface="Arial Narrow" charset="0"/>
                <a:ea typeface="Arial Narrow" charset="0"/>
                <a:cs typeface="Arial Narrow" charset="0"/>
              </a:rPr>
              <a:t>Upland conifer and treed fens had more area burning and at higher severity than expected, while bogs and open fens had less area and severity of burn.</a:t>
            </a:r>
          </a:p>
          <a:p>
            <a:pPr marL="119063" indent="-119063">
              <a:buFont typeface="Arial" panose="020B0604020202020204" pitchFamily="34" charset="0"/>
              <a:buChar char="•"/>
              <a:defRPr/>
            </a:pPr>
            <a:endParaRPr lang="en-US" sz="1350" dirty="0">
              <a:solidFill>
                <a:srgbClr val="244D60"/>
              </a:solidFill>
              <a:latin typeface="Arial Narrow" charset="0"/>
              <a:ea typeface="Arial Narrow" charset="0"/>
              <a:cs typeface="Arial Narrow" charset="0"/>
            </a:endParaRPr>
          </a:p>
          <a:p>
            <a:pPr marL="119063" indent="-119063">
              <a:buFont typeface="Arial" panose="020B0604020202020204" pitchFamily="34" charset="0"/>
              <a:buChar char="•"/>
              <a:defRPr/>
            </a:pPr>
            <a:endParaRPr lang="en-US" sz="1350" dirty="0">
              <a:solidFill>
                <a:srgbClr val="244D60"/>
              </a:solidFill>
              <a:latin typeface="Arial Narrow" charset="0"/>
              <a:ea typeface="Arial Narrow" charset="0"/>
              <a:cs typeface="Arial Narrow"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62337" y="1657506"/>
            <a:ext cx="2961383" cy="2574305"/>
          </a:xfrm>
          <a:prstGeom prst="rect">
            <a:avLst/>
          </a:prstGeom>
          <a:ln>
            <a:solidFill>
              <a:schemeClr val="tx1"/>
            </a:solidFill>
          </a:ln>
        </p:spPr>
      </p:pic>
      <p:sp>
        <p:nvSpPr>
          <p:cNvPr id="4" name="TextBox 3"/>
          <p:cNvSpPr txBox="1"/>
          <p:nvPr/>
        </p:nvSpPr>
        <p:spPr>
          <a:xfrm>
            <a:off x="10390683" y="5651368"/>
            <a:ext cx="1846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7EB6CB0-5F41-4EAC-A060-ADC069C4234C}"/>
              </a:ext>
            </a:extLst>
          </p:cNvPr>
          <p:cNvSpPr txBox="1"/>
          <p:nvPr/>
        </p:nvSpPr>
        <p:spPr>
          <a:xfrm>
            <a:off x="10347540" y="3824178"/>
            <a:ext cx="1806357" cy="3000821"/>
          </a:xfrm>
          <a:prstGeom prst="rect">
            <a:avLst/>
          </a:prstGeom>
          <a:noFill/>
        </p:spPr>
        <p:txBody>
          <a:bodyPr wrap="square" rtlCol="0">
            <a:spAutoFit/>
          </a:bodyPr>
          <a:lstStyle/>
          <a:p>
            <a:pPr lvl="0">
              <a:defRPr/>
            </a:pPr>
            <a:r>
              <a:rPr lang="en-US" altLang="en-US" sz="1300" b="1" dirty="0">
                <a:solidFill>
                  <a:srgbClr val="244D60"/>
                </a:solidFill>
                <a:latin typeface="Arial Narrow" charset="0"/>
                <a:ea typeface="Arial Narrow" charset="0"/>
                <a:cs typeface="Arial Narrow" charset="0"/>
              </a:rPr>
              <a:t>Significance: </a:t>
            </a:r>
            <a:r>
              <a:rPr lang="en-US" altLang="en-US" sz="1350" dirty="0">
                <a:solidFill>
                  <a:srgbClr val="244D60"/>
                </a:solidFill>
                <a:latin typeface="Arial Narrow" charset="0"/>
                <a:ea typeface="Arial Narrow" charset="0"/>
                <a:cs typeface="Arial Narrow" charset="0"/>
              </a:rPr>
              <a:t>Our geospatial analyses address peatland vulnerability to climate induced fire regime change and build the foundation for analyzing peatland resiliency through the study of post-fire succession and for modeling current and future fire regimes and resulting vegetation (e.g. black spruce) trajectories.</a:t>
            </a:r>
            <a:endParaRPr kumimoji="0" lang="en-US" altLang="en-US" sz="1350" i="0" u="none" strike="noStrike" kern="1200" cap="none" spc="0" normalizeH="0" baseline="0" noProof="0" dirty="0">
              <a:ln>
                <a:noFill/>
              </a:ln>
              <a:solidFill>
                <a:srgbClr val="244D60"/>
              </a:solidFill>
              <a:effectLst/>
              <a:uLnTx/>
              <a:uFillTx/>
              <a:latin typeface="Arial Narrow" charset="0"/>
              <a:ea typeface="Arial Narrow" charset="0"/>
              <a:cs typeface="Arial Narrow" charset="0"/>
            </a:endParaRPr>
          </a:p>
        </p:txBody>
      </p:sp>
      <p:cxnSp>
        <p:nvCxnSpPr>
          <p:cNvPr id="12" name="Straight Connector 11"/>
          <p:cNvCxnSpPr/>
          <p:nvPr/>
        </p:nvCxnSpPr>
        <p:spPr>
          <a:xfrm flipH="1">
            <a:off x="403782" y="1393039"/>
            <a:ext cx="11430256" cy="21214"/>
          </a:xfrm>
          <a:prstGeom prst="line">
            <a:avLst/>
          </a:prstGeom>
          <a:ln w="12700" cmpd="sng">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51234" y="4480426"/>
            <a:ext cx="3882427" cy="2377574"/>
          </a:xfrm>
          <a:prstGeom prst="rect">
            <a:avLst/>
          </a:prstGeom>
          <a:noFill/>
        </p:spPr>
        <p:txBody>
          <a:bodyPr wrap="square" rtlCol="0">
            <a:spAutoFit/>
          </a:bodyPr>
          <a:lstStyle/>
          <a:p>
            <a:pPr marL="119063" indent="-119063">
              <a:buFont typeface="Arial" panose="020B0604020202020204" pitchFamily="34" charset="0"/>
              <a:buChar char="•"/>
              <a:defRPr/>
            </a:pPr>
            <a:r>
              <a:rPr lang="en-US" altLang="en-US" sz="1350" b="1" dirty="0">
                <a:solidFill>
                  <a:srgbClr val="244D60"/>
                </a:solidFill>
                <a:latin typeface="Arial Narrow" charset="0"/>
                <a:ea typeface="Arial Narrow" charset="0"/>
                <a:cs typeface="Arial Narrow" charset="0"/>
              </a:rPr>
              <a:t>Analysis</a:t>
            </a:r>
            <a:r>
              <a:rPr lang="en-US" altLang="en-US" sz="1350" dirty="0">
                <a:solidFill>
                  <a:srgbClr val="244D60"/>
                </a:solidFill>
                <a:latin typeface="Arial Narrow" charset="0"/>
                <a:ea typeface="Arial Narrow" charset="0"/>
                <a:cs typeface="Arial Narrow" charset="0"/>
              </a:rPr>
              <a:t>: Chi-squared goodness of fit tests were used to statistically compare actual and expected areas of exposure and sensitivity by </a:t>
            </a:r>
            <a:r>
              <a:rPr lang="en-US" altLang="en-US" sz="1350" dirty="0">
                <a:solidFill>
                  <a:srgbClr val="244D60"/>
                </a:solidFill>
                <a:latin typeface="Arial Narrow" charset="0"/>
              </a:rPr>
              <a:t>ecotype, ecoregion, year, and season. Exposure was assessed by converting the severity product into a binary burned (BSI&gt;0.5) or not burned (BSI&lt;0.5) map and severity using each of the 5 BSI severity levels. Expected values were derived by assuming equal probability of burning using the ratio of the total area available for each ecotype per wildfire by the total area of all ecotypes available within each wildfire perimeter.</a:t>
            </a:r>
          </a:p>
        </p:txBody>
      </p:sp>
      <p:sp>
        <p:nvSpPr>
          <p:cNvPr id="17" name="Rectangle 16"/>
          <p:cNvSpPr/>
          <p:nvPr/>
        </p:nvSpPr>
        <p:spPr>
          <a:xfrm>
            <a:off x="0" y="38100"/>
            <a:ext cx="12192000" cy="1225977"/>
          </a:xfrm>
          <a:prstGeom prst="rect">
            <a:avLst/>
          </a:prstGeom>
          <a:noFill/>
        </p:spPr>
        <p:txBody>
          <a:bodyPr wrap="square">
            <a:spAutoFit/>
          </a:bodyPr>
          <a:lstStyle/>
          <a:p>
            <a:pPr lvl="0" algn="ctr">
              <a:spcAft>
                <a:spcPts val="200"/>
              </a:spcAft>
              <a:defRPr/>
            </a:pPr>
            <a:r>
              <a:rPr lang="en-US" sz="2800" b="1" dirty="0">
                <a:solidFill>
                  <a:srgbClr val="244D60"/>
                </a:solidFill>
                <a:latin typeface="Arial Narrow" charset="0"/>
                <a:ea typeface="Arial Narrow" charset="0"/>
                <a:cs typeface="Arial Narrow" charset="0"/>
              </a:rPr>
              <a:t>Assessing the Broadscale Effects of Wildfire Under Extreme Drought Conditions to Boreal Peatlands </a:t>
            </a:r>
          </a:p>
          <a:p>
            <a:pPr lvl="0" algn="ctr">
              <a:spcAft>
                <a:spcPts val="200"/>
              </a:spcAft>
              <a:defRPr/>
            </a:pPr>
            <a:r>
              <a:rPr lang="en-US" sz="1600" dirty="0" err="1">
                <a:solidFill>
                  <a:prstClr val="black"/>
                </a:solidFill>
                <a:latin typeface="Arial Narrow" panose="020B0606020202030204" pitchFamily="34" charset="0"/>
              </a:rPr>
              <a:t>Bourgeau</a:t>
            </a:r>
            <a:r>
              <a:rPr lang="en-US" sz="1600" dirty="0">
                <a:solidFill>
                  <a:prstClr val="black"/>
                </a:solidFill>
                <a:latin typeface="Arial Narrow" panose="020B0606020202030204" pitchFamily="34" charset="0"/>
              </a:rPr>
              <a:t>-Chavez LL, </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Graham JA, Vander </a:t>
            </a:r>
            <a:r>
              <a:rPr kumimoji="0" lang="en-US" sz="16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Bilt</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DJL, and Battaglia</a:t>
            </a:r>
            <a:r>
              <a:rPr kumimoji="0" lang="en-US" sz="1600" b="0" i="0" u="none" strike="noStrike" kern="1200" cap="none" spc="0" normalizeH="0" noProof="0" dirty="0">
                <a:ln>
                  <a:noFill/>
                </a:ln>
                <a:solidFill>
                  <a:prstClr val="black"/>
                </a:solidFill>
                <a:effectLst/>
                <a:uLnTx/>
                <a:uFillTx/>
                <a:latin typeface="Arial Narrow" panose="020B0606020202030204" pitchFamily="34" charset="0"/>
                <a:ea typeface="+mn-ea"/>
                <a:cs typeface="+mn-cs"/>
              </a:rPr>
              <a:t> MJ </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r>
              <a:rPr lang="en-US" sz="1600" dirty="0">
                <a:solidFill>
                  <a:prstClr val="black"/>
                </a:solidFill>
                <a:latin typeface="Arial Narrow" panose="020B0606020202030204" pitchFamily="34" charset="0"/>
              </a:rPr>
              <a:t>Dec</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2022)</a:t>
            </a:r>
            <a:r>
              <a:rPr lang="en-US" sz="1600" dirty="0">
                <a:solidFill>
                  <a:prstClr val="black"/>
                </a:solidFill>
                <a:latin typeface="Arial Narrow" panose="020B0606020202030204" pitchFamily="34" charset="0"/>
              </a:rPr>
              <a:t>. Frontiers in Forests and Global Change. </a:t>
            </a:r>
            <a:r>
              <a:rPr lang="en-US" sz="1600" dirty="0">
                <a:hlinkClick r:id="rId4"/>
              </a:rPr>
              <a:t>doi.org/10.3389/ffgc.2022.965605</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8" name="TextBox 17"/>
          <p:cNvSpPr txBox="1"/>
          <p:nvPr/>
        </p:nvSpPr>
        <p:spPr>
          <a:xfrm>
            <a:off x="38103" y="1365470"/>
            <a:ext cx="4486232" cy="3831818"/>
          </a:xfrm>
          <a:prstGeom prst="rect">
            <a:avLst/>
          </a:prstGeom>
          <a:noFill/>
        </p:spPr>
        <p:txBody>
          <a:bodyPr wrap="square" rtlCol="0">
            <a:spAutoFit/>
          </a:bodyPr>
          <a:lstStyle/>
          <a:p>
            <a:pPr>
              <a:defRPr/>
            </a:pPr>
            <a:r>
              <a:rPr kumimoji="0" lang="en-US" altLang="en-US" sz="1400" b="1" i="0" u="none" strike="noStrike" kern="1200" cap="none" spc="0" normalizeH="0" baseline="0" noProof="0" dirty="0">
                <a:ln>
                  <a:noFill/>
                </a:ln>
                <a:solidFill>
                  <a:srgbClr val="244D60"/>
                </a:solidFill>
                <a:effectLst/>
                <a:uLnTx/>
                <a:uFillTx/>
                <a:latin typeface="Arial Narrow" charset="0"/>
                <a:ea typeface="Arial Narrow" charset="0"/>
                <a:cs typeface="Arial Narrow" charset="0"/>
              </a:rPr>
              <a:t>Background:</a:t>
            </a:r>
          </a:p>
          <a:p>
            <a:pPr marL="119063" indent="-119063">
              <a:buFont typeface="Arial" panose="020B0604020202020204" pitchFamily="34" charset="0"/>
              <a:buChar char="•"/>
              <a:defRPr/>
            </a:pPr>
            <a:r>
              <a:rPr lang="en-US" altLang="en-US" sz="1350" dirty="0">
                <a:solidFill>
                  <a:srgbClr val="244D60"/>
                </a:solidFill>
                <a:latin typeface="Arial Narrow" charset="0"/>
                <a:ea typeface="Arial Narrow" charset="0"/>
                <a:cs typeface="Arial Narrow" charset="0"/>
              </a:rPr>
              <a:t>The fires that occurred in 2014 and 2015 in the Great Slave Lake area were some of the largest on record for the region, occurring during extreme drought conditions. This area </a:t>
            </a:r>
            <a:r>
              <a:rPr lang="en-US" altLang="en-US" sz="1350" dirty="0">
                <a:solidFill>
                  <a:srgbClr val="244D60"/>
                </a:solidFill>
                <a:latin typeface="Arial Narrow" charset="0"/>
              </a:rPr>
              <a:t>contains abundant wetlands, including carbon sequestering peatlands.</a:t>
            </a:r>
            <a:endParaRPr lang="en-US" altLang="en-US" sz="1350" dirty="0">
              <a:solidFill>
                <a:srgbClr val="244D60"/>
              </a:solidFill>
              <a:latin typeface="Arial Narrow" charset="0"/>
              <a:ea typeface="Arial Narrow" charset="0"/>
              <a:cs typeface="Arial Narrow" charset="0"/>
            </a:endParaRPr>
          </a:p>
          <a:p>
            <a:pPr marL="119063" indent="-119063">
              <a:buFont typeface="Arial" panose="020B0604020202020204" pitchFamily="34" charset="0"/>
              <a:buChar char="•"/>
              <a:defRPr/>
            </a:pPr>
            <a:r>
              <a:rPr lang="en-US" altLang="en-US" sz="1350" dirty="0">
                <a:solidFill>
                  <a:srgbClr val="244D60"/>
                </a:solidFill>
                <a:latin typeface="Arial Narrow" charset="0"/>
              </a:rPr>
              <a:t>Given the importance of belowground C in peatlands, a map of burn severity to the organic layer surface layers (peat) was produced as well as a map of peatland and upland ecotypes.</a:t>
            </a:r>
          </a:p>
          <a:p>
            <a:pPr marL="119063" indent="-119063">
              <a:buFont typeface="Arial" panose="020B0604020202020204" pitchFamily="34" charset="0"/>
              <a:buChar char="•"/>
              <a:defRPr/>
            </a:pPr>
            <a:r>
              <a:rPr lang="en-US" altLang="en-US" sz="1350" dirty="0">
                <a:solidFill>
                  <a:srgbClr val="244D60"/>
                </a:solidFill>
                <a:latin typeface="Arial Narrow" charset="0"/>
              </a:rPr>
              <a:t>The upland and wetland ecotypes are expected to vary in vulnerability to burning, in terms of exposure (how much burned) and sensitivity (how severe was the burning).</a:t>
            </a:r>
          </a:p>
          <a:p>
            <a:pPr marL="119063" indent="-119063">
              <a:buFont typeface="Arial" panose="020B0604020202020204" pitchFamily="34" charset="0"/>
              <a:buChar char="•"/>
              <a:defRPr/>
            </a:pPr>
            <a:r>
              <a:rPr lang="en-US" altLang="en-US" sz="1350" dirty="0">
                <a:solidFill>
                  <a:srgbClr val="244D60"/>
                </a:solidFill>
                <a:latin typeface="Arial Narrow" charset="0"/>
              </a:rPr>
              <a:t>Using an intersection of a spatial burn severity index (BSI) map, an ecotype cover map, and MODIS hotspot detections, we assessed proportionality of exposure and sensitivity by ecotype, ecoregion, year, and season.</a:t>
            </a:r>
          </a:p>
          <a:p>
            <a:pPr>
              <a:defRPr/>
            </a:pPr>
            <a:endParaRPr lang="en-US" altLang="en-US" sz="1200" dirty="0">
              <a:solidFill>
                <a:srgbClr val="244D60"/>
              </a:solidFill>
              <a:latin typeface="Arial Narrow" charset="0"/>
            </a:endParaRPr>
          </a:p>
          <a:p>
            <a:pPr marL="119063" indent="-119063">
              <a:buFont typeface="Arial" panose="020B0604020202020204" pitchFamily="34" charset="0"/>
              <a:buChar char="•"/>
              <a:defRPr/>
            </a:pPr>
            <a:endParaRPr lang="en-US" altLang="en-US" sz="1400" dirty="0">
              <a:solidFill>
                <a:srgbClr val="244D60"/>
              </a:solidFill>
              <a:latin typeface="Arial Narrow" charset="0"/>
            </a:endParaRPr>
          </a:p>
          <a:p>
            <a:pPr marL="119063" indent="-119063">
              <a:buFont typeface="Arial" panose="020B0604020202020204" pitchFamily="34" charset="0"/>
              <a:buChar char="•"/>
              <a:defRPr/>
            </a:pPr>
            <a:endParaRPr lang="en-US" altLang="en-US" sz="1400" dirty="0"/>
          </a:p>
        </p:txBody>
      </p:sp>
      <p:pic>
        <p:nvPicPr>
          <p:cNvPr id="2" name="Picture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116" y="4537574"/>
            <a:ext cx="2927277" cy="1996775"/>
          </a:xfrm>
          <a:prstGeom prst="rect">
            <a:avLst/>
          </a:prstGeom>
          <a:ln>
            <a:solidFill>
              <a:schemeClr val="tx1"/>
            </a:solidFill>
          </a:ln>
        </p:spPr>
      </p:pic>
      <p:sp>
        <p:nvSpPr>
          <p:cNvPr id="5" name="TextBox 4">
            <a:extLst>
              <a:ext uri="{FF2B5EF4-FFF2-40B4-BE49-F238E27FC236}">
                <a16:creationId xmlns:a16="http://schemas.microsoft.com/office/drawing/2014/main" id="{942ADA9B-16E8-477B-935F-DB975778F443}"/>
              </a:ext>
            </a:extLst>
          </p:cNvPr>
          <p:cNvSpPr txBox="1"/>
          <p:nvPr/>
        </p:nvSpPr>
        <p:spPr>
          <a:xfrm>
            <a:off x="123081" y="6506068"/>
            <a:ext cx="3315364" cy="369332"/>
          </a:xfrm>
          <a:prstGeom prst="rect">
            <a:avLst/>
          </a:prstGeom>
          <a:noFill/>
        </p:spPr>
        <p:txBody>
          <a:bodyPr wrap="square" rtlCol="0">
            <a:spAutoFit/>
          </a:bodyPr>
          <a:lstStyle/>
          <a:p>
            <a:r>
              <a:rPr lang="en-US" sz="900" i="1" dirty="0" err="1"/>
              <a:t>Treeplot</a:t>
            </a:r>
            <a:r>
              <a:rPr lang="en-US" sz="900" i="1" dirty="0"/>
              <a:t> of proportional area of severity of burn to the peat layers by ecotype, ecoregion and year. </a:t>
            </a:r>
          </a:p>
        </p:txBody>
      </p:sp>
      <p:pic>
        <p:nvPicPr>
          <p:cNvPr id="15" name="Picture 14">
            <a:extLst>
              <a:ext uri="{FF2B5EF4-FFF2-40B4-BE49-F238E27FC236}">
                <a16:creationId xmlns:a16="http://schemas.microsoft.com/office/drawing/2014/main" id="{AD3E34BD-0C13-472C-9558-1ABD3C85021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05474" y="3981641"/>
            <a:ext cx="2814240" cy="2834860"/>
          </a:xfrm>
          <a:prstGeom prst="rect">
            <a:avLst/>
          </a:prstGeom>
          <a:ln>
            <a:solidFill>
              <a:schemeClr val="tx1"/>
            </a:solidFill>
          </a:ln>
        </p:spPr>
      </p:pic>
    </p:spTree>
    <p:extLst>
      <p:ext uri="{BB962C8B-B14F-4D97-AF65-F5344CB8AC3E}">
        <p14:creationId xmlns:p14="http://schemas.microsoft.com/office/powerpoint/2010/main" val="451493171"/>
      </p:ext>
    </p:extLst>
  </p:cSld>
  <p:clrMapOvr>
    <a:masterClrMapping/>
  </p:clrMapOvr>
</p:sld>
</file>

<file path=ppt/theme/theme1.xml><?xml version="1.0" encoding="utf-8"?>
<a:theme xmlns:a="http://schemas.openxmlformats.org/drawingml/2006/main" name="4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2" id="{86644400-EDE8-47F2-8944-0E5770CB81CF}" vid="{0E43C009-D4DB-48C3-AE30-5A8161C6B0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7589</TotalTime>
  <Words>535</Words>
  <Application>Microsoft Office PowerPoint</Application>
  <PresentationFormat>Widescreen</PresentationFormat>
  <Paragraphs>17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Narrow</vt:lpstr>
      <vt:lpstr>Calibri</vt:lpstr>
      <vt:lpstr>4_Theme2</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Mataya, Christine Joann. (HQ-DK000)[BOOZ ALLEN &amp; HAMILTON]</dc:creator>
  <cp:lastModifiedBy>Laura Chavez</cp:lastModifiedBy>
  <cp:revision>63</cp:revision>
  <dcterms:created xsi:type="dcterms:W3CDTF">2018-08-07T20:29:34Z</dcterms:created>
  <dcterms:modified xsi:type="dcterms:W3CDTF">2023-04-26T17:54:43Z</dcterms:modified>
</cp:coreProperties>
</file>