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4"/>
  </p:notesMasterIdLst>
  <p:handoutMasterIdLst>
    <p:handoutMasterId r:id="rId5"/>
  </p:handoutMasterIdLst>
  <p:sldIdLst>
    <p:sldId id="536" r:id="rId2"/>
    <p:sldId id="537" r:id="rId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5pPr>
    <a:lvl6pPr marL="2286000" algn="l" defTabSz="914400" rtl="0" eaLnBrk="1" latinLnBrk="0" hangingPunct="1">
      <a:defRPr sz="2400" kern="1200">
        <a:solidFill>
          <a:schemeClr val="tx1"/>
        </a:solidFill>
        <a:latin typeface="Arial" charset="0"/>
        <a:ea typeface="ＭＳ Ｐゴシック" pitchFamily="-106" charset="-128"/>
        <a:cs typeface="+mn-cs"/>
      </a:defRPr>
    </a:lvl6pPr>
    <a:lvl7pPr marL="2743200" algn="l" defTabSz="914400" rtl="0" eaLnBrk="1" latinLnBrk="0" hangingPunct="1">
      <a:defRPr sz="2400" kern="1200">
        <a:solidFill>
          <a:schemeClr val="tx1"/>
        </a:solidFill>
        <a:latin typeface="Arial" charset="0"/>
        <a:ea typeface="ＭＳ Ｐゴシック" pitchFamily="-106" charset="-128"/>
        <a:cs typeface="+mn-cs"/>
      </a:defRPr>
    </a:lvl7pPr>
    <a:lvl8pPr marL="3200400" algn="l" defTabSz="914400" rtl="0" eaLnBrk="1" latinLnBrk="0" hangingPunct="1">
      <a:defRPr sz="2400" kern="1200">
        <a:solidFill>
          <a:schemeClr val="tx1"/>
        </a:solidFill>
        <a:latin typeface="Arial" charset="0"/>
        <a:ea typeface="ＭＳ Ｐゴシック" pitchFamily="-106" charset="-128"/>
        <a:cs typeface="+mn-cs"/>
      </a:defRPr>
    </a:lvl8pPr>
    <a:lvl9pPr marL="3657600" algn="l" defTabSz="914400" rtl="0" eaLnBrk="1" latinLnBrk="0" hangingPunct="1">
      <a:defRPr sz="2400"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5305"/>
    <a:srgbClr val="F0EEF1"/>
    <a:srgbClr val="FF9900"/>
    <a:srgbClr val="003399"/>
    <a:srgbClr val="0000FF"/>
    <a:srgbClr val="FF0552"/>
    <a:srgbClr val="FF125D"/>
    <a:srgbClr val="C0B37A"/>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73"/>
    <p:restoredTop sz="87952"/>
  </p:normalViewPr>
  <p:slideViewPr>
    <p:cSldViewPr>
      <p:cViewPr>
        <p:scale>
          <a:sx n="174" d="100"/>
          <a:sy n="174" d="100"/>
        </p:scale>
        <p:origin x="824" y="-6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706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706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706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E46C475-8A35-415A-9CA4-2A19E95FA6E7}" type="slidenum">
              <a:rPr lang="en-US"/>
              <a:pPr>
                <a:defRPr/>
              </a:pPr>
              <a:t>‹#›</a:t>
            </a:fld>
            <a:endParaRPr lang="en-US"/>
          </a:p>
        </p:txBody>
      </p:sp>
    </p:spTree>
    <p:extLst>
      <p:ext uri="{BB962C8B-B14F-4D97-AF65-F5344CB8AC3E}">
        <p14:creationId xmlns:p14="http://schemas.microsoft.com/office/powerpoint/2010/main" val="647557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6A13BC90-0074-43EE-BB9C-DD96ADFE8CE6}" type="slidenum">
              <a:rPr lang="en-US"/>
              <a:pPr>
                <a:defRPr/>
              </a:pPr>
              <a:t>‹#›</a:t>
            </a:fld>
            <a:endParaRPr lang="en-US"/>
          </a:p>
        </p:txBody>
      </p:sp>
    </p:spTree>
    <p:extLst>
      <p:ext uri="{BB962C8B-B14F-4D97-AF65-F5344CB8AC3E}">
        <p14:creationId xmlns:p14="http://schemas.microsoft.com/office/powerpoint/2010/main" val="2022465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742950" indent="-28575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11430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6002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20574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spcBef>
                <a:spcPct val="0"/>
              </a:spcBef>
            </a:pPr>
            <a:fld id="{B101207D-5BDA-4BED-8240-D3FC29C8C655}" type="slidenum">
              <a:rPr lang="en-US" altLang="en-US" smtClean="0">
                <a:latin typeface="Arial" charset="0"/>
              </a:rPr>
              <a:pPr>
                <a:spcBef>
                  <a:spcPct val="0"/>
                </a:spcBef>
              </a:pPr>
              <a:t>1</a:t>
            </a:fld>
            <a:endParaRPr lang="en-US" altLang="en-US">
              <a:latin typeface="Arial" charset="0"/>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lgn="r">
              <a:spcBef>
                <a:spcPct val="0"/>
              </a:spcBef>
            </a:pPr>
            <a:fld id="{DB0EE1A8-34CE-4F32-BF25-9D4E96A7F8DF}" type="slidenum">
              <a:rPr lang="en-US" altLang="en-US">
                <a:latin typeface="Arial" charset="0"/>
              </a:rPr>
              <a:pPr algn="r">
                <a:spcBef>
                  <a:spcPct val="0"/>
                </a:spcBef>
              </a:pPr>
              <a:t>1</a:t>
            </a:fld>
            <a:endParaRPr lang="en-US" altLang="en-US">
              <a:latin typeface="Arial" charset="0"/>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You may add comments here to clarify the work</a:t>
            </a:r>
            <a:r>
              <a:rPr lang="en-US" altLang="en-US" baseline="0" dirty="0">
                <a:latin typeface="Times" pitchFamily="-106" charset="0"/>
                <a:ea typeface="ＭＳ Ｐゴシック" pitchFamily="-106" charset="-128"/>
              </a:rPr>
              <a:t> or the results.</a:t>
            </a:r>
            <a:endParaRPr lang="en-US" altLang="en-US" dirty="0">
              <a:latin typeface="Times" pitchFamily="-106" charset="0"/>
              <a:ea typeface="ＭＳ Ｐゴシック" pitchFamily="-106" charset="-128"/>
            </a:endParaRPr>
          </a:p>
        </p:txBody>
      </p:sp>
    </p:spTree>
    <p:extLst>
      <p:ext uri="{BB962C8B-B14F-4D97-AF65-F5344CB8AC3E}">
        <p14:creationId xmlns:p14="http://schemas.microsoft.com/office/powerpoint/2010/main" val="322454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8524"/>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787650" y="3175"/>
            <a:ext cx="6140450"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963613" y="1290638"/>
            <a:ext cx="7845425" cy="497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a:p>
        </p:txBody>
      </p:sp>
      <p:sp>
        <p:nvSpPr>
          <p:cNvPr id="1030" name="Rectangle 6">
            <a:hlinkClick r:id="" action="ppaction://hlinkshowjump?jump=lastslide"/>
          </p:cNvPr>
          <p:cNvSpPr>
            <a:spLocks noChangeArrowheads="1"/>
          </p:cNvSpPr>
          <p:nvPr userDrawn="1"/>
        </p:nvSpPr>
        <p:spPr bwMode="auto">
          <a:xfrm>
            <a:off x="8932863" y="0"/>
            <a:ext cx="211137" cy="254000"/>
          </a:xfrm>
          <a:prstGeom prst="rect">
            <a:avLst/>
          </a:prstGeom>
          <a:solidFill>
            <a:schemeClr val="accent1">
              <a:alpha val="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a:p>
        </p:txBody>
      </p:sp>
      <p:sp>
        <p:nvSpPr>
          <p:cNvPr id="1031" name="Rectangle 7"/>
          <p:cNvSpPr>
            <a:spLocks noChangeArrowheads="1"/>
          </p:cNvSpPr>
          <p:nvPr/>
        </p:nvSpPr>
        <p:spPr bwMode="auto">
          <a:xfrm>
            <a:off x="-627063" y="6259513"/>
            <a:ext cx="1905001"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
        <p:nvSpPr>
          <p:cNvPr id="8" name="Line 2"/>
          <p:cNvSpPr>
            <a:spLocks noChangeShapeType="1"/>
          </p:cNvSpPr>
          <p:nvPr userDrawn="1"/>
        </p:nvSpPr>
        <p:spPr bwMode="auto">
          <a:xfrm>
            <a:off x="65088" y="914400"/>
            <a:ext cx="9018587" cy="0"/>
          </a:xfrm>
          <a:prstGeom prst="line">
            <a:avLst/>
          </a:prstGeom>
          <a:noFill/>
          <a:ln w="38100" cmpd="dbl">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78"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8" Type="http://schemas.openxmlformats.org/officeDocument/2006/relationships/hyperlink" Target="https://www.globalfiredata.org/" TargetMode="External"/><Relationship Id="rId13" Type="http://schemas.openxmlformats.org/officeDocument/2006/relationships/hyperlink" Target="https://bg.copernicus.org/articles/19/4779/2022/#bib1.bibx33" TargetMode="External"/><Relationship Id="rId18" Type="http://schemas.openxmlformats.org/officeDocument/2006/relationships/oleObject" Target="../embeddings/oleObject1.bin"/><Relationship Id="rId3" Type="http://schemas.openxmlformats.org/officeDocument/2006/relationships/hyperlink" Target="http://journals.ametsoc.org/doi/abs/10.1175/MWR-D-17-0047.1" TargetMode="External"/><Relationship Id="rId7" Type="http://schemas.openxmlformats.org/officeDocument/2006/relationships/hyperlink" Target="https://bg.copernicus.org/articles/19/4779/2022/#bib1.bibx17" TargetMode="External"/><Relationship Id="rId12" Type="http://schemas.openxmlformats.org/officeDocument/2006/relationships/hyperlink" Target="https://avdc.gsfc.nasa.gov/pub/tmp/FluxSat_GPP/" TargetMode="External"/><Relationship Id="rId17" Type="http://schemas.openxmlformats.org/officeDocument/2006/relationships/hyperlink" Target="https://bg.copernicus.org/articles/19/4779/2022/#bib1.bibx53" TargetMode="External"/><Relationship Id="rId2" Type="http://schemas.openxmlformats.org/officeDocument/2006/relationships/slideLayout" Target="../slideLayouts/slideLayout1.xml"/><Relationship Id="rId16" Type="http://schemas.openxmlformats.org/officeDocument/2006/relationships/hyperlink" Target="https://doi.org/10.24381/cds.68d2bb30" TargetMode="External"/><Relationship Id="rId1" Type="http://schemas.openxmlformats.org/officeDocument/2006/relationships/vmlDrawing" Target="../drawings/vmlDrawing2.vml"/><Relationship Id="rId6" Type="http://schemas.openxmlformats.org/officeDocument/2006/relationships/hyperlink" Target="https://gml.noaa.gov/ccgg/OCO2_v9mip/" TargetMode="External"/><Relationship Id="rId11" Type="http://schemas.openxmlformats.org/officeDocument/2006/relationships/hyperlink" Target="https://bg.copernicus.org/articles/19/4779/2022/#bib1.bibx57" TargetMode="External"/><Relationship Id="rId5" Type="http://schemas.openxmlformats.org/officeDocument/2006/relationships/hyperlink" Target="https://bg.copernicus.org/articles/19/4779/2022/#bib1.bibx91" TargetMode="External"/><Relationship Id="rId15" Type="http://schemas.openxmlformats.org/officeDocument/2006/relationships/hyperlink" Target="https://bg.copernicus.org/articles/19/4779/2022/#bib1.bibx40" TargetMode="External"/><Relationship Id="rId10" Type="http://schemas.openxmlformats.org/officeDocument/2006/relationships/hyperlink" Target="https://doi.org/10.5067/W8QGIYNKS3JC" TargetMode="External"/><Relationship Id="rId19" Type="http://schemas.openxmlformats.org/officeDocument/2006/relationships/image" Target="../media/image1.png"/><Relationship Id="rId4" Type="http://schemas.openxmlformats.org/officeDocument/2006/relationships/hyperlink" Target="https://sites.exeter.ac.uk/trendy" TargetMode="External"/><Relationship Id="rId9" Type="http://schemas.openxmlformats.org/officeDocument/2006/relationships/hyperlink" Target="https://bg.copernicus.org/articles/19/4779/2022/#bib1.bibx73" TargetMode="External"/><Relationship Id="rId14" Type="http://schemas.openxmlformats.org/officeDocument/2006/relationships/hyperlink" Target="http://data.globalecology.unh.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8F76EE9-BAEF-6C44-A0E9-BA244EA5A361}"/>
              </a:ext>
            </a:extLst>
          </p:cNvPr>
          <p:cNvSpPr txBox="1"/>
          <p:nvPr/>
        </p:nvSpPr>
        <p:spPr>
          <a:xfrm>
            <a:off x="3101665" y="1038007"/>
            <a:ext cx="6057899" cy="1692771"/>
          </a:xfrm>
          <a:prstGeom prst="rect">
            <a:avLst/>
          </a:prstGeom>
          <a:noFill/>
        </p:spPr>
        <p:txBody>
          <a:bodyPr wrap="square" rtlCol="0">
            <a:spAutoFit/>
          </a:bodyPr>
          <a:lstStyle/>
          <a:p>
            <a:r>
              <a:rPr lang="en-US" sz="1050" b="1" dirty="0"/>
              <a:t>Science Question: </a:t>
            </a:r>
            <a:r>
              <a:rPr lang="en-US" sz="1050" dirty="0">
                <a:effectLst/>
                <a:latin typeface="Helvetica" pitchFamily="2" charset="0"/>
              </a:rPr>
              <a:t>Site-level observations have shown pervasive cold season CO</a:t>
            </a:r>
            <a:r>
              <a:rPr lang="en-US" sz="1050" baseline="-25000" dirty="0">
                <a:effectLst/>
                <a:latin typeface="Helvetica" pitchFamily="2" charset="0"/>
              </a:rPr>
              <a:t>2</a:t>
            </a:r>
            <a:r>
              <a:rPr lang="en-US" sz="1050" dirty="0">
                <a:effectLst/>
                <a:latin typeface="Helvetica" pitchFamily="2" charset="0"/>
              </a:rPr>
              <a:t> release across Arctic and boreal ecosystems, impacting annual carbon budgets. Still, the seasonality of CO</a:t>
            </a:r>
            <a:r>
              <a:rPr lang="en-US" sz="1050" baseline="-25000" dirty="0">
                <a:effectLst/>
                <a:latin typeface="Helvetica" pitchFamily="2" charset="0"/>
              </a:rPr>
              <a:t>2</a:t>
            </a:r>
            <a:r>
              <a:rPr lang="en-US" sz="1050" dirty="0">
                <a:effectLst/>
                <a:latin typeface="Helvetica" pitchFamily="2" charset="0"/>
              </a:rPr>
              <a:t> emissions are poorly quantified across much of the high latitudes due to the sparse coverage of site-level observations. This study asks: </a:t>
            </a:r>
            <a:r>
              <a:rPr lang="en-US" sz="1050" u="sng" dirty="0">
                <a:latin typeface="Helvetica" pitchFamily="2" charset="0"/>
              </a:rPr>
              <a:t>c</a:t>
            </a:r>
            <a:r>
              <a:rPr lang="en-US" sz="1050" u="sng" dirty="0">
                <a:effectLst/>
                <a:latin typeface="Helvetica" pitchFamily="2" charset="0"/>
              </a:rPr>
              <a:t>an space-based remote sensing quantify seasonal carbon fluxes across data-sparse high latitude regions of northern Eurasia?</a:t>
            </a:r>
          </a:p>
          <a:p>
            <a:r>
              <a:rPr lang="en-US" sz="1050" dirty="0">
                <a:effectLst/>
                <a:latin typeface="Helvetica" pitchFamily="2" charset="0"/>
              </a:rPr>
              <a:t> </a:t>
            </a:r>
            <a:endParaRPr lang="en-US" sz="1050" dirty="0"/>
          </a:p>
          <a:p>
            <a:r>
              <a:rPr lang="en-US" sz="1050" b="1" dirty="0"/>
              <a:t>Data: </a:t>
            </a:r>
            <a:r>
              <a:rPr lang="en-US" sz="1050" dirty="0"/>
              <a:t>OCO-2 X</a:t>
            </a:r>
            <a:r>
              <a:rPr lang="en-US" sz="1050" baseline="-25000" dirty="0"/>
              <a:t>CO2</a:t>
            </a:r>
            <a:r>
              <a:rPr lang="en-US" sz="1050" dirty="0"/>
              <a:t> measurements are assimilated in global flux inversions to estimate net ecosystem exchange (NEE). In addition, remote-sensing-based gross primary production (GPP) datasets (</a:t>
            </a:r>
            <a:r>
              <a:rPr lang="en-US" sz="1050" dirty="0" err="1">
                <a:effectLst/>
                <a:latin typeface="Helvetica" pitchFamily="2" charset="0"/>
              </a:rPr>
              <a:t>FluxSat</a:t>
            </a:r>
            <a:r>
              <a:rPr lang="en-US" sz="1050" dirty="0">
                <a:effectLst/>
                <a:latin typeface="Helvetica" pitchFamily="2" charset="0"/>
              </a:rPr>
              <a:t>, FLUXCOM, VPM, and GOSIF) are employed to decompose top-down NEE into primary production and respiration components.</a:t>
            </a:r>
            <a:endParaRPr lang="en-US" sz="1050" dirty="0"/>
          </a:p>
        </p:txBody>
      </p:sp>
      <p:graphicFrame>
        <p:nvGraphicFramePr>
          <p:cNvPr id="35" name="Object 20">
            <a:extLst>
              <a:ext uri="{FF2B5EF4-FFF2-40B4-BE49-F238E27FC236}">
                <a16:creationId xmlns:a16="http://schemas.microsoft.com/office/drawing/2014/main" id="{3D350563-DBAF-2249-AF44-9C5341253802}"/>
              </a:ext>
            </a:extLst>
          </p:cNvPr>
          <p:cNvGraphicFramePr>
            <a:graphicFrameLocks noChangeAspect="1"/>
          </p:cNvGraphicFramePr>
          <p:nvPr/>
        </p:nvGraphicFramePr>
        <p:xfrm>
          <a:off x="80901" y="124619"/>
          <a:ext cx="735013" cy="666750"/>
        </p:xfrm>
        <a:graphic>
          <a:graphicData uri="http://schemas.openxmlformats.org/presentationml/2006/ole">
            <mc:AlternateContent xmlns:mc="http://schemas.openxmlformats.org/markup-compatibility/2006">
              <mc:Choice xmlns:v="urn:schemas-microsoft-com:vml" Requires="v">
                <p:oleObj spid="_x0000_s1249" name="Photo Editor Photo" r:id="rId4" imgW="1523810" imgH="1380952" progId="">
                  <p:embed/>
                </p:oleObj>
              </mc:Choice>
              <mc:Fallback>
                <p:oleObj name="Photo Editor Photo" r:id="rId4" imgW="1523810" imgH="1380952" progId="">
                  <p:embed/>
                  <p:pic>
                    <p:nvPicPr>
                      <p:cNvPr id="2"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01" y="124619"/>
                        <a:ext cx="735013" cy="66675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36" name="Rectangle 3">
            <a:extLst>
              <a:ext uri="{FF2B5EF4-FFF2-40B4-BE49-F238E27FC236}">
                <a16:creationId xmlns:a16="http://schemas.microsoft.com/office/drawing/2014/main" id="{3D8E6003-3D70-6A45-AA56-69FE48AB7897}"/>
              </a:ext>
            </a:extLst>
          </p:cNvPr>
          <p:cNvSpPr>
            <a:spLocks noChangeArrowheads="1"/>
          </p:cNvSpPr>
          <p:nvPr/>
        </p:nvSpPr>
        <p:spPr bwMode="auto">
          <a:xfrm>
            <a:off x="762000" y="221396"/>
            <a:ext cx="23241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300">
                <a:solidFill>
                  <a:schemeClr val="tx1"/>
                </a:solidFill>
                <a:latin typeface="Times New Roman" pitchFamily="18" charset="0"/>
                <a:ea typeface="MS PGothic" pitchFamily="34" charset="-128"/>
              </a:defRPr>
            </a:lvl1pPr>
            <a:lvl2pPr marL="742950" indent="-285750" eaLnBrk="0" hangingPunct="0">
              <a:defRPr sz="1300">
                <a:solidFill>
                  <a:schemeClr val="tx1"/>
                </a:solidFill>
                <a:latin typeface="Times New Roman" pitchFamily="18" charset="0"/>
                <a:ea typeface="MS PGothic" pitchFamily="34" charset="-128"/>
              </a:defRPr>
            </a:lvl2pPr>
            <a:lvl3pPr marL="1143000" indent="-228600" eaLnBrk="0" hangingPunct="0">
              <a:defRPr sz="1300">
                <a:solidFill>
                  <a:schemeClr val="tx1"/>
                </a:solidFill>
                <a:latin typeface="Times New Roman" pitchFamily="18" charset="0"/>
                <a:ea typeface="MS PGothic" pitchFamily="34" charset="-128"/>
              </a:defRPr>
            </a:lvl3pPr>
            <a:lvl4pPr marL="1600200" indent="-228600" eaLnBrk="0" hangingPunct="0">
              <a:defRPr sz="1300">
                <a:solidFill>
                  <a:schemeClr val="tx1"/>
                </a:solidFill>
                <a:latin typeface="Times New Roman" pitchFamily="18" charset="0"/>
                <a:ea typeface="MS PGothic" pitchFamily="34" charset="-128"/>
              </a:defRPr>
            </a:lvl4pPr>
            <a:lvl5pPr marL="2057400" indent="-228600" eaLnBrk="0" hangingPunct="0">
              <a:defRPr sz="13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3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3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3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300">
                <a:solidFill>
                  <a:schemeClr val="tx1"/>
                </a:solidFill>
                <a:latin typeface="Times New Roman" pitchFamily="18" charset="0"/>
                <a:ea typeface="MS PGothic" pitchFamily="34" charset="-128"/>
              </a:defRPr>
            </a:lvl9pPr>
          </a:lstStyle>
          <a:p>
            <a:pPr>
              <a:defRPr/>
            </a:pPr>
            <a:r>
              <a:rPr lang="en-US" altLang="en-US" sz="800" dirty="0">
                <a:solidFill>
                  <a:schemeClr val="accent2"/>
                </a:solidFill>
                <a:latin typeface="Helvetica" pitchFamily="1" charset="0"/>
              </a:rPr>
              <a:t>National Aeronautics and Space Administration</a:t>
            </a:r>
          </a:p>
          <a:p>
            <a:pPr>
              <a:defRPr/>
            </a:pPr>
            <a:r>
              <a:rPr lang="en-US" altLang="en-US" sz="800" b="1" dirty="0">
                <a:solidFill>
                  <a:schemeClr val="accent2"/>
                </a:solidFill>
                <a:latin typeface="Helvetica" pitchFamily="1" charset="0"/>
              </a:rPr>
              <a:t>Jet Propulsion Laboratory</a:t>
            </a:r>
          </a:p>
          <a:p>
            <a:pPr>
              <a:defRPr/>
            </a:pPr>
            <a:r>
              <a:rPr lang="en-US" altLang="en-US" sz="800" b="1" dirty="0">
                <a:solidFill>
                  <a:schemeClr val="accent2"/>
                </a:solidFill>
                <a:latin typeface="Helvetica" pitchFamily="1" charset="0"/>
              </a:rPr>
              <a:t>California Institute of Technology</a:t>
            </a:r>
            <a:endParaRPr lang="en-US" altLang="en-US" sz="800" b="1" dirty="0">
              <a:latin typeface="Helvetica" pitchFamily="1" charset="0"/>
            </a:endParaRPr>
          </a:p>
        </p:txBody>
      </p:sp>
      <p:pic>
        <p:nvPicPr>
          <p:cNvPr id="5" name="Picture 4">
            <a:extLst>
              <a:ext uri="{FF2B5EF4-FFF2-40B4-BE49-F238E27FC236}">
                <a16:creationId xmlns:a16="http://schemas.microsoft.com/office/drawing/2014/main" id="{C4D8B807-21AE-8945-B05A-F6A71444A47E}"/>
              </a:ext>
            </a:extLst>
          </p:cNvPr>
          <p:cNvPicPr>
            <a:picLocks noChangeAspect="1"/>
          </p:cNvPicPr>
          <p:nvPr/>
        </p:nvPicPr>
        <p:blipFill rotWithShape="1">
          <a:blip r:embed="rId6"/>
          <a:srcRect b="66667"/>
          <a:stretch/>
        </p:blipFill>
        <p:spPr>
          <a:xfrm>
            <a:off x="76200" y="1111640"/>
            <a:ext cx="2980345" cy="1788207"/>
          </a:xfrm>
          <a:prstGeom prst="rect">
            <a:avLst/>
          </a:prstGeom>
        </p:spPr>
      </p:pic>
      <p:pic>
        <p:nvPicPr>
          <p:cNvPr id="33" name="Picture 32">
            <a:extLst>
              <a:ext uri="{FF2B5EF4-FFF2-40B4-BE49-F238E27FC236}">
                <a16:creationId xmlns:a16="http://schemas.microsoft.com/office/drawing/2014/main" id="{B14CA8A5-EE69-F141-8896-E0E95A547153}"/>
              </a:ext>
            </a:extLst>
          </p:cNvPr>
          <p:cNvPicPr>
            <a:picLocks noChangeAspect="1"/>
          </p:cNvPicPr>
          <p:nvPr/>
        </p:nvPicPr>
        <p:blipFill rotWithShape="1">
          <a:blip r:embed="rId6"/>
          <a:srcRect t="96673" b="119"/>
          <a:stretch/>
        </p:blipFill>
        <p:spPr>
          <a:xfrm>
            <a:off x="119358" y="974468"/>
            <a:ext cx="2918608" cy="168532"/>
          </a:xfrm>
          <a:prstGeom prst="rect">
            <a:avLst/>
          </a:prstGeom>
        </p:spPr>
      </p:pic>
      <p:sp>
        <p:nvSpPr>
          <p:cNvPr id="37" name="TextBox 36">
            <a:extLst>
              <a:ext uri="{FF2B5EF4-FFF2-40B4-BE49-F238E27FC236}">
                <a16:creationId xmlns:a16="http://schemas.microsoft.com/office/drawing/2014/main" id="{93EF3ADC-69F7-8440-B933-B5C8D53054AC}"/>
              </a:ext>
            </a:extLst>
          </p:cNvPr>
          <p:cNvSpPr txBox="1"/>
          <p:nvPr/>
        </p:nvSpPr>
        <p:spPr>
          <a:xfrm>
            <a:off x="4976218" y="2730778"/>
            <a:ext cx="4114800" cy="4024179"/>
          </a:xfrm>
          <a:prstGeom prst="rect">
            <a:avLst/>
          </a:prstGeom>
          <a:noFill/>
        </p:spPr>
        <p:txBody>
          <a:bodyPr wrap="square" rtlCol="0">
            <a:spAutoFit/>
          </a:bodyPr>
          <a:lstStyle/>
          <a:p>
            <a:endParaRPr lang="en-US" sz="1050" dirty="0"/>
          </a:p>
          <a:p>
            <a:r>
              <a:rPr lang="en-US" sz="1050" b="1" dirty="0"/>
              <a:t>Results: </a:t>
            </a:r>
          </a:p>
          <a:p>
            <a:pPr marL="171450" indent="-171450">
              <a:buFont typeface="Arial" panose="020B0604020202020204" pitchFamily="34" charset="0"/>
              <a:buChar char="•"/>
            </a:pPr>
            <a:r>
              <a:rPr lang="en-US" sz="1050" dirty="0">
                <a:effectLst/>
                <a:latin typeface="Helvetica" pitchFamily="2" charset="0"/>
              </a:rPr>
              <a:t>Top-down NEE implies strong summer uptake followed by strong autumn release of CO</a:t>
            </a:r>
            <a:r>
              <a:rPr lang="en-US" sz="1050" baseline="-25000" dirty="0">
                <a:effectLst/>
                <a:latin typeface="Helvetica" pitchFamily="2" charset="0"/>
              </a:rPr>
              <a:t>2</a:t>
            </a:r>
            <a:r>
              <a:rPr lang="en-US" sz="1050" dirty="0">
                <a:effectLst/>
                <a:latin typeface="Helvetica" pitchFamily="2" charset="0"/>
              </a:rPr>
              <a:t> over the entire cold northeastern region of Eurasia.</a:t>
            </a:r>
          </a:p>
          <a:p>
            <a:pPr marL="171450" indent="-171450">
              <a:buFont typeface="Arial" panose="020B0604020202020204" pitchFamily="34" charset="0"/>
              <a:buChar char="•"/>
            </a:pPr>
            <a:r>
              <a:rPr lang="en-US" sz="1050" dirty="0">
                <a:latin typeface="Helvetica" pitchFamily="2" charset="0"/>
              </a:rPr>
              <a:t>T</a:t>
            </a:r>
            <a:r>
              <a:rPr lang="en-US" sz="1050" dirty="0">
                <a:effectLst/>
                <a:latin typeface="Helvetica" pitchFamily="2" charset="0"/>
              </a:rPr>
              <a:t>his seasonality implies less summer heterotrophic respiration (Rh) and greater autumn Rh than would be expected given an exponential relationship between respiration and surface temperature.</a:t>
            </a:r>
          </a:p>
          <a:p>
            <a:pPr marL="171450" indent="-171450">
              <a:buFont typeface="Arial" panose="020B0604020202020204" pitchFamily="34" charset="0"/>
              <a:buChar char="•"/>
            </a:pPr>
            <a:r>
              <a:rPr lang="en-US" sz="1050" dirty="0">
                <a:latin typeface="Helvetica" pitchFamily="2" charset="0"/>
              </a:rPr>
              <a:t>T</a:t>
            </a:r>
            <a:r>
              <a:rPr lang="en-US" sz="1050" dirty="0">
                <a:effectLst/>
                <a:latin typeface="Helvetica" pitchFamily="2" charset="0"/>
              </a:rPr>
              <a:t>his seasonality of NEE and Rh over northeastern Eurasia is not captured by the TRENDY v8 ensemble of dynamic global vegetation models (DGVMs).</a:t>
            </a:r>
          </a:p>
          <a:p>
            <a:pPr marL="171450" indent="-171450">
              <a:buFont typeface="Arial" panose="020B0604020202020204" pitchFamily="34" charset="0"/>
              <a:buChar char="•"/>
            </a:pPr>
            <a:r>
              <a:rPr lang="en-US" sz="1050" dirty="0">
                <a:effectLst/>
                <a:latin typeface="Helvetica" pitchFamily="2" charset="0"/>
              </a:rPr>
              <a:t>We explain mismatch against TRENDY by respiration from soils at depth during the zero-curtain period, when sub-surface soils remain unfrozen up to several months after the surface has frozen, which is not well represented in models. </a:t>
            </a:r>
          </a:p>
          <a:p>
            <a:pPr marL="171450" indent="-171450">
              <a:buFont typeface="Arial" panose="020B0604020202020204" pitchFamily="34" charset="0"/>
              <a:buChar char="•"/>
            </a:pPr>
            <a:endParaRPr lang="en-US" sz="1050" b="1" dirty="0">
              <a:solidFill>
                <a:srgbClr val="FF0000"/>
              </a:solidFill>
            </a:endParaRPr>
          </a:p>
          <a:p>
            <a:r>
              <a:rPr lang="en-US" sz="1050" b="1" dirty="0"/>
              <a:t>Significance: </a:t>
            </a:r>
            <a:r>
              <a:rPr lang="en-US" sz="1050" dirty="0">
                <a:effectLst/>
                <a:latin typeface="Helvetica" pitchFamily="2" charset="0"/>
              </a:rPr>
              <a:t>This study demonstrates that space-based CO</a:t>
            </a:r>
            <a:r>
              <a:rPr lang="en-US" sz="1050" baseline="-25000" dirty="0">
                <a:effectLst/>
                <a:latin typeface="Helvetica" pitchFamily="2" charset="0"/>
              </a:rPr>
              <a:t>2</a:t>
            </a:r>
            <a:r>
              <a:rPr lang="en-US" sz="1050" dirty="0">
                <a:effectLst/>
                <a:latin typeface="Helvetica" pitchFamily="2" charset="0"/>
              </a:rPr>
              <a:t>  &amp; GPP datasets provide insights about the boreal-arctic carbon cycle. </a:t>
            </a:r>
            <a:r>
              <a:rPr lang="en-US" sz="1050" dirty="0">
                <a:latin typeface="Helvetica" pitchFamily="2" charset="0"/>
              </a:rPr>
              <a:t>And</a:t>
            </a:r>
            <a:r>
              <a:rPr lang="en-US" sz="1050" dirty="0">
                <a:effectLst/>
                <a:latin typeface="Helvetica" pitchFamily="2" charset="0"/>
              </a:rPr>
              <a:t> confirms the existence of a significant and spatially extensive early cold season CO</a:t>
            </a:r>
            <a:r>
              <a:rPr lang="en-US" sz="1050" baseline="-25000" dirty="0">
                <a:effectLst/>
                <a:latin typeface="Helvetica" pitchFamily="2" charset="0"/>
              </a:rPr>
              <a:t>2</a:t>
            </a:r>
            <a:r>
              <a:rPr lang="en-US" sz="1050" dirty="0">
                <a:effectLst/>
                <a:latin typeface="Helvetica" pitchFamily="2" charset="0"/>
              </a:rPr>
              <a:t> efflux in the permafrost-rich region of northeast Eurasia that is not well represented by current DGVMs.</a:t>
            </a:r>
          </a:p>
          <a:p>
            <a:endParaRPr lang="en-US" sz="1400" dirty="0"/>
          </a:p>
        </p:txBody>
      </p:sp>
      <p:pic>
        <p:nvPicPr>
          <p:cNvPr id="14" name="Picture 13">
            <a:extLst>
              <a:ext uri="{FF2B5EF4-FFF2-40B4-BE49-F238E27FC236}">
                <a16:creationId xmlns:a16="http://schemas.microsoft.com/office/drawing/2014/main" id="{4875A186-52EE-6C4A-93FA-6DF009D5D350}"/>
              </a:ext>
            </a:extLst>
          </p:cNvPr>
          <p:cNvPicPr>
            <a:picLocks noChangeAspect="1"/>
          </p:cNvPicPr>
          <p:nvPr/>
        </p:nvPicPr>
        <p:blipFill rotWithShape="1">
          <a:blip r:embed="rId7"/>
          <a:srcRect b="27778"/>
          <a:stretch/>
        </p:blipFill>
        <p:spPr>
          <a:xfrm>
            <a:off x="14177" y="3012420"/>
            <a:ext cx="4962041" cy="3692293"/>
          </a:xfrm>
          <a:prstGeom prst="rect">
            <a:avLst/>
          </a:prstGeom>
        </p:spPr>
      </p:pic>
      <p:pic>
        <p:nvPicPr>
          <p:cNvPr id="39" name="Picture 38">
            <a:extLst>
              <a:ext uri="{FF2B5EF4-FFF2-40B4-BE49-F238E27FC236}">
                <a16:creationId xmlns:a16="http://schemas.microsoft.com/office/drawing/2014/main" id="{7E9F1410-BDE1-4E42-AA0F-1DA0CF82E424}"/>
              </a:ext>
            </a:extLst>
          </p:cNvPr>
          <p:cNvPicPr>
            <a:picLocks noChangeAspect="1"/>
          </p:cNvPicPr>
          <p:nvPr/>
        </p:nvPicPr>
        <p:blipFill rotWithShape="1">
          <a:blip r:embed="rId7"/>
          <a:srcRect t="93294" b="3557"/>
          <a:stretch/>
        </p:blipFill>
        <p:spPr>
          <a:xfrm>
            <a:off x="14177" y="6666062"/>
            <a:ext cx="4962041" cy="160991"/>
          </a:xfrm>
          <a:prstGeom prst="rect">
            <a:avLst/>
          </a:prstGeom>
        </p:spPr>
      </p:pic>
      <p:sp>
        <p:nvSpPr>
          <p:cNvPr id="38" name="Oval 37">
            <a:extLst>
              <a:ext uri="{FF2B5EF4-FFF2-40B4-BE49-F238E27FC236}">
                <a16:creationId xmlns:a16="http://schemas.microsoft.com/office/drawing/2014/main" id="{24261DAF-AD5A-934C-9D8A-3D0D3EFB716E}"/>
              </a:ext>
            </a:extLst>
          </p:cNvPr>
          <p:cNvSpPr/>
          <p:nvPr/>
        </p:nvSpPr>
        <p:spPr bwMode="auto">
          <a:xfrm>
            <a:off x="3962400" y="3310354"/>
            <a:ext cx="457200" cy="990600"/>
          </a:xfrm>
          <a:prstGeom prst="ellipse">
            <a:avLst/>
          </a:prstGeom>
          <a:solidFill>
            <a:srgbClr val="FFC000">
              <a:alpha val="25000"/>
            </a:srgb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 name="Oval 40">
            <a:extLst>
              <a:ext uri="{FF2B5EF4-FFF2-40B4-BE49-F238E27FC236}">
                <a16:creationId xmlns:a16="http://schemas.microsoft.com/office/drawing/2014/main" id="{965B1510-66F8-3E4F-B8AB-656F202D1C6D}"/>
              </a:ext>
            </a:extLst>
          </p:cNvPr>
          <p:cNvSpPr/>
          <p:nvPr/>
        </p:nvSpPr>
        <p:spPr bwMode="auto">
          <a:xfrm>
            <a:off x="3962400" y="5777547"/>
            <a:ext cx="457200" cy="809407"/>
          </a:xfrm>
          <a:prstGeom prst="ellipse">
            <a:avLst/>
          </a:prstGeom>
          <a:solidFill>
            <a:srgbClr val="FFC000">
              <a:alpha val="25000"/>
            </a:srgb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47" name="Straight Arrow Connector 46">
            <a:extLst>
              <a:ext uri="{FF2B5EF4-FFF2-40B4-BE49-F238E27FC236}">
                <a16:creationId xmlns:a16="http://schemas.microsoft.com/office/drawing/2014/main" id="{AB1B1378-BDE1-544D-ACF4-827DCC478A85}"/>
              </a:ext>
            </a:extLst>
          </p:cNvPr>
          <p:cNvCxnSpPr/>
          <p:nvPr/>
        </p:nvCxnSpPr>
        <p:spPr bwMode="auto">
          <a:xfrm flipV="1">
            <a:off x="4508813" y="3433475"/>
            <a:ext cx="533400" cy="304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Arc 47">
            <a:extLst>
              <a:ext uri="{FF2B5EF4-FFF2-40B4-BE49-F238E27FC236}">
                <a16:creationId xmlns:a16="http://schemas.microsoft.com/office/drawing/2014/main" id="{B8012418-22C8-644C-8863-31139803703C}"/>
              </a:ext>
            </a:extLst>
          </p:cNvPr>
          <p:cNvSpPr/>
          <p:nvPr/>
        </p:nvSpPr>
        <p:spPr bwMode="auto">
          <a:xfrm flipH="1">
            <a:off x="4364080" y="3756126"/>
            <a:ext cx="1385999" cy="3822934"/>
          </a:xfrm>
          <a:prstGeom prst="arc">
            <a:avLst>
              <a:gd name="adj1" fmla="val 16200000"/>
              <a:gd name="adj2" fmla="val 700886"/>
            </a:avLst>
          </a:prstGeom>
          <a:no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9" name="TextBox 48">
            <a:extLst>
              <a:ext uri="{FF2B5EF4-FFF2-40B4-BE49-F238E27FC236}">
                <a16:creationId xmlns:a16="http://schemas.microsoft.com/office/drawing/2014/main" id="{42638A8D-572C-4540-AEFF-624648DBFE3B}"/>
              </a:ext>
            </a:extLst>
          </p:cNvPr>
          <p:cNvSpPr txBox="1"/>
          <p:nvPr/>
        </p:nvSpPr>
        <p:spPr>
          <a:xfrm>
            <a:off x="-76200" y="956846"/>
            <a:ext cx="343364" cy="307777"/>
          </a:xfrm>
          <a:prstGeom prst="rect">
            <a:avLst/>
          </a:prstGeom>
          <a:noFill/>
        </p:spPr>
        <p:txBody>
          <a:bodyPr wrap="none" rtlCol="0">
            <a:spAutoFit/>
          </a:bodyPr>
          <a:lstStyle/>
          <a:p>
            <a:r>
              <a:rPr lang="en-US" sz="1400" dirty="0"/>
              <a:t>(</a:t>
            </a:r>
            <a:r>
              <a:rPr lang="en-US" sz="1400" dirty="0" err="1"/>
              <a:t>i</a:t>
            </a:r>
            <a:r>
              <a:rPr lang="en-US" sz="1400" dirty="0"/>
              <a:t>)</a:t>
            </a:r>
          </a:p>
        </p:txBody>
      </p:sp>
      <p:sp>
        <p:nvSpPr>
          <p:cNvPr id="51" name="TextBox 50">
            <a:extLst>
              <a:ext uri="{FF2B5EF4-FFF2-40B4-BE49-F238E27FC236}">
                <a16:creationId xmlns:a16="http://schemas.microsoft.com/office/drawing/2014/main" id="{D94D21F8-EDFC-504B-AB95-5EF5C1C5F540}"/>
              </a:ext>
            </a:extLst>
          </p:cNvPr>
          <p:cNvSpPr txBox="1"/>
          <p:nvPr/>
        </p:nvSpPr>
        <p:spPr>
          <a:xfrm>
            <a:off x="-76200" y="2971800"/>
            <a:ext cx="383438" cy="307777"/>
          </a:xfrm>
          <a:prstGeom prst="rect">
            <a:avLst/>
          </a:prstGeom>
          <a:noFill/>
        </p:spPr>
        <p:txBody>
          <a:bodyPr wrap="none" rtlCol="0">
            <a:spAutoFit/>
          </a:bodyPr>
          <a:lstStyle/>
          <a:p>
            <a:r>
              <a:rPr lang="en-US" sz="1400" dirty="0"/>
              <a:t>(ii)</a:t>
            </a:r>
          </a:p>
        </p:txBody>
      </p:sp>
      <p:sp>
        <p:nvSpPr>
          <p:cNvPr id="52" name="Rectangle 4">
            <a:extLst>
              <a:ext uri="{FF2B5EF4-FFF2-40B4-BE49-F238E27FC236}">
                <a16:creationId xmlns:a16="http://schemas.microsoft.com/office/drawing/2014/main" id="{64EAA394-FE2F-B340-B86C-9AA2D051C66C}"/>
              </a:ext>
            </a:extLst>
          </p:cNvPr>
          <p:cNvSpPr txBox="1">
            <a:spLocks noChangeArrowheads="1"/>
          </p:cNvSpPr>
          <p:nvPr/>
        </p:nvSpPr>
        <p:spPr bwMode="auto">
          <a:xfrm>
            <a:off x="3013388" y="174905"/>
            <a:ext cx="5902012" cy="926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a:lstStyle>
          <a:p>
            <a:pPr algn="l"/>
            <a:r>
              <a:rPr lang="en-US" sz="1600" dirty="0">
                <a:solidFill>
                  <a:schemeClr val="tx1"/>
                </a:solidFill>
                <a:effectLst/>
              </a:rPr>
              <a:t>Multi-year observations reveal a larger than expected autumn respiration signal across northeast Eurasia</a:t>
            </a:r>
          </a:p>
          <a:p>
            <a:pPr algn="l"/>
            <a:r>
              <a:rPr lang="en-US" sz="1300" b="0" i="1" dirty="0">
                <a:solidFill>
                  <a:schemeClr val="tx1"/>
                </a:solidFill>
              </a:rPr>
              <a:t>Byrne et al. (2022), </a:t>
            </a:r>
            <a:r>
              <a:rPr lang="en-US" sz="1300" b="0" i="1" dirty="0" err="1">
                <a:solidFill>
                  <a:schemeClr val="tx1"/>
                </a:solidFill>
              </a:rPr>
              <a:t>Biogeosciences</a:t>
            </a:r>
            <a:r>
              <a:rPr lang="en-US" sz="1300" b="0" dirty="0">
                <a:solidFill>
                  <a:schemeClr val="tx1"/>
                </a:solidFill>
              </a:rPr>
              <a:t>, </a:t>
            </a:r>
            <a:r>
              <a:rPr lang="en-US" sz="1300" b="0" dirty="0">
                <a:solidFill>
                  <a:schemeClr val="tx1"/>
                </a:solidFill>
                <a:effectLst/>
              </a:rPr>
              <a:t>https://</a:t>
            </a:r>
            <a:r>
              <a:rPr lang="en-US" sz="1300" b="0" dirty="0" err="1">
                <a:solidFill>
                  <a:schemeClr val="tx1"/>
                </a:solidFill>
                <a:effectLst/>
              </a:rPr>
              <a:t>doi.org</a:t>
            </a:r>
            <a:r>
              <a:rPr lang="en-US" sz="1300" b="0" dirty="0">
                <a:solidFill>
                  <a:schemeClr val="tx1"/>
                </a:solidFill>
                <a:effectLst/>
              </a:rPr>
              <a:t>/10.5194/bg-19-4779-2022</a:t>
            </a:r>
            <a:br>
              <a:rPr lang="en-US" sz="1000" dirty="0">
                <a:solidFill>
                  <a:schemeClr val="tx1"/>
                </a:solidFill>
                <a:effectLst/>
                <a:latin typeface="Helvetica" pitchFamily="2" charset="0"/>
              </a:rPr>
            </a:br>
            <a:br>
              <a:rPr lang="en-US" sz="1400" b="0" i="1" dirty="0">
                <a:solidFill>
                  <a:schemeClr val="tx1"/>
                </a:solidFill>
              </a:rPr>
            </a:br>
            <a:endParaRPr lang="en-US" sz="1400" b="0" i="1" kern="0" dirty="0">
              <a:solidFill>
                <a:schemeClr val="tx1"/>
              </a:solidFill>
              <a:latin typeface="Helvetica" charset="0"/>
              <a:ea typeface="Helvetica" charset="0"/>
              <a:cs typeface="Helvetica" charset="0"/>
            </a:endParaRPr>
          </a:p>
        </p:txBody>
      </p:sp>
      <p:sp>
        <p:nvSpPr>
          <p:cNvPr id="2" name="Rectangle 1">
            <a:extLst>
              <a:ext uri="{FF2B5EF4-FFF2-40B4-BE49-F238E27FC236}">
                <a16:creationId xmlns:a16="http://schemas.microsoft.com/office/drawing/2014/main" id="{B0E07196-1FBF-CF43-8B9B-657C3DF813FE}"/>
              </a:ext>
            </a:extLst>
          </p:cNvPr>
          <p:cNvSpPr/>
          <p:nvPr/>
        </p:nvSpPr>
        <p:spPr bwMode="auto">
          <a:xfrm>
            <a:off x="1503329" y="3886200"/>
            <a:ext cx="325471"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entury Gothic" panose="020B0502020202020204" pitchFamily="34" charset="0"/>
              <a:ea typeface="ＭＳ Ｐゴシック" pitchFamily="-65" charset="-128"/>
              <a:cs typeface="ＭＳ Ｐゴシック" pitchFamily="-65" charset="-128"/>
            </a:endParaRPr>
          </a:p>
        </p:txBody>
      </p:sp>
      <p:sp>
        <p:nvSpPr>
          <p:cNvPr id="3" name="TextBox 2">
            <a:extLst>
              <a:ext uri="{FF2B5EF4-FFF2-40B4-BE49-F238E27FC236}">
                <a16:creationId xmlns:a16="http://schemas.microsoft.com/office/drawing/2014/main" id="{A4750FAD-DC8D-9E45-B39A-346FD45CB28D}"/>
              </a:ext>
            </a:extLst>
          </p:cNvPr>
          <p:cNvSpPr txBox="1"/>
          <p:nvPr/>
        </p:nvSpPr>
        <p:spPr>
          <a:xfrm>
            <a:off x="1435873" y="3851225"/>
            <a:ext cx="460382" cy="215444"/>
          </a:xfrm>
          <a:prstGeom prst="rect">
            <a:avLst/>
          </a:prstGeom>
          <a:noFill/>
        </p:spPr>
        <p:txBody>
          <a:bodyPr wrap="none" rtlCol="0">
            <a:spAutoFit/>
          </a:bodyPr>
          <a:lstStyle/>
          <a:p>
            <a:r>
              <a:rPr kumimoji="0" lang="en-US" sz="800" b="0" i="0" u="none" strike="noStrike" cap="none" normalizeH="0" baseline="0" dirty="0">
                <a:ln>
                  <a:noFill/>
                </a:ln>
                <a:solidFill>
                  <a:schemeClr val="tx1"/>
                </a:solidFill>
                <a:effectLst/>
                <a:latin typeface="Century Gothic" panose="020B0502020202020204" pitchFamily="34" charset="0"/>
                <a:ea typeface="ＭＳ Ｐゴシック" pitchFamily="-65" charset="-128"/>
                <a:cs typeface="ＭＳ Ｐゴシック" pitchFamily="-65" charset="-128"/>
              </a:rPr>
              <a:t>in-situ</a:t>
            </a:r>
          </a:p>
        </p:txBody>
      </p:sp>
      <p:sp>
        <p:nvSpPr>
          <p:cNvPr id="19" name="TextBox 18">
            <a:extLst>
              <a:ext uri="{FF2B5EF4-FFF2-40B4-BE49-F238E27FC236}">
                <a16:creationId xmlns:a16="http://schemas.microsoft.com/office/drawing/2014/main" id="{D4ED8E33-4B6A-2A40-905D-08E11DAA6EE2}"/>
              </a:ext>
            </a:extLst>
          </p:cNvPr>
          <p:cNvSpPr txBox="1"/>
          <p:nvPr/>
        </p:nvSpPr>
        <p:spPr>
          <a:xfrm>
            <a:off x="1422678" y="3958947"/>
            <a:ext cx="537327" cy="215444"/>
          </a:xfrm>
          <a:prstGeom prst="rect">
            <a:avLst/>
          </a:prstGeom>
          <a:noFill/>
        </p:spPr>
        <p:txBody>
          <a:bodyPr wrap="none" rtlCol="0">
            <a:spAutoFit/>
          </a:bodyPr>
          <a:lstStyle/>
          <a:p>
            <a:r>
              <a:rPr kumimoji="0" lang="en-US" sz="800" b="0" i="0" u="none" strike="noStrike" cap="none" normalizeH="0" baseline="0" dirty="0">
                <a:ln>
                  <a:noFill/>
                </a:ln>
                <a:solidFill>
                  <a:schemeClr val="tx1"/>
                </a:solidFill>
                <a:effectLst/>
                <a:latin typeface="Century Gothic" panose="020B0502020202020204" pitchFamily="34" charset="0"/>
                <a:ea typeface="ＭＳ Ｐゴシック" pitchFamily="-65" charset="-128"/>
                <a:cs typeface="ＭＳ Ｐゴシック" pitchFamily="-65" charset="-128"/>
              </a:rPr>
              <a:t>OCO-2</a:t>
            </a:r>
          </a:p>
        </p:txBody>
      </p:sp>
      <p:sp>
        <p:nvSpPr>
          <p:cNvPr id="21" name="TextBox 20">
            <a:extLst>
              <a:ext uri="{FF2B5EF4-FFF2-40B4-BE49-F238E27FC236}">
                <a16:creationId xmlns:a16="http://schemas.microsoft.com/office/drawing/2014/main" id="{65E496EB-727F-2745-A49E-6280098805BB}"/>
              </a:ext>
            </a:extLst>
          </p:cNvPr>
          <p:cNvSpPr txBox="1"/>
          <p:nvPr/>
        </p:nvSpPr>
        <p:spPr>
          <a:xfrm>
            <a:off x="1017458" y="2802526"/>
            <a:ext cx="971741" cy="215444"/>
          </a:xfrm>
          <a:prstGeom prst="rect">
            <a:avLst/>
          </a:prstGeom>
          <a:noFill/>
        </p:spPr>
        <p:txBody>
          <a:bodyPr wrap="none" rtlCol="0">
            <a:spAutoFit/>
          </a:bodyPr>
          <a:lstStyle/>
          <a:p>
            <a:r>
              <a:rPr kumimoji="0" lang="en-US" sz="800" b="0" i="0" u="none" strike="noStrike" cap="none" normalizeH="0" baseline="0" dirty="0">
                <a:ln>
                  <a:noFill/>
                </a:ln>
                <a:solidFill>
                  <a:schemeClr val="tx1"/>
                </a:solidFill>
                <a:effectLst/>
                <a:latin typeface="Century Gothic" panose="020B0502020202020204" pitchFamily="34" charset="0"/>
                <a:ea typeface="ＭＳ Ｐゴシック" pitchFamily="-65" charset="-128"/>
                <a:cs typeface="ＭＳ Ｐゴシック" pitchFamily="-65" charset="-128"/>
              </a:rPr>
              <a:t>Permafrost type</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88146"/>
            <a:ext cx="9144000" cy="5986254"/>
          </a:xfrm>
          <a:prstGeom prst="rect">
            <a:avLst/>
          </a:prstGeom>
          <a:noFill/>
        </p:spPr>
        <p:txBody>
          <a:bodyPr wrap="square" rtlCol="0">
            <a:spAutoFit/>
          </a:bodyPr>
          <a:lstStyle/>
          <a:p>
            <a:r>
              <a:rPr lang="en-US" sz="1100" b="1" u="sng" dirty="0">
                <a:latin typeface="+mn-lt"/>
                <a:cs typeface="Arial"/>
              </a:rPr>
              <a:t>Contact:</a:t>
            </a:r>
            <a:r>
              <a:rPr lang="en-US" sz="1100" u="sng" dirty="0">
                <a:latin typeface="+mn-lt"/>
                <a:cs typeface="Arial Unicode MS"/>
              </a:rPr>
              <a:t> </a:t>
            </a:r>
          </a:p>
          <a:p>
            <a:r>
              <a:rPr lang="en-US" sz="1100" dirty="0">
                <a:latin typeface="+mn-lt"/>
                <a:cs typeface="Arial Unicode MS"/>
              </a:rPr>
              <a:t>Brendan Byrne, 233-200, Jet Propulsion Laboratory, Pasadena, CA 91109</a:t>
            </a:r>
          </a:p>
          <a:p>
            <a:r>
              <a:rPr lang="en-US" sz="1100" dirty="0" err="1">
                <a:latin typeface="+mn-lt"/>
                <a:cs typeface="Arial Unicode MS"/>
              </a:rPr>
              <a:t>brendan.k.byrne@jpl.nasa.gov</a:t>
            </a:r>
            <a:endParaRPr lang="en-US" sz="500" dirty="0">
              <a:latin typeface="+mn-lt"/>
              <a:cs typeface="Arial Unicode MS"/>
            </a:endParaRPr>
          </a:p>
          <a:p>
            <a:endParaRPr lang="en-US" sz="500" dirty="0">
              <a:latin typeface="+mn-lt"/>
              <a:cs typeface="Arial Unicode MS"/>
            </a:endParaRPr>
          </a:p>
          <a:p>
            <a:r>
              <a:rPr lang="en-US" sz="1100" b="1" u="sng" dirty="0">
                <a:latin typeface="+mn-lt"/>
                <a:cs typeface="Arial"/>
              </a:rPr>
              <a:t>Citation:</a:t>
            </a:r>
            <a:r>
              <a:rPr lang="en-US" sz="1100" u="sng" dirty="0">
                <a:latin typeface="+mn-lt"/>
                <a:cs typeface="Arial"/>
              </a:rPr>
              <a:t>  </a:t>
            </a:r>
            <a:endParaRPr lang="en-US" sz="1100" u="sng" dirty="0">
              <a:solidFill>
                <a:srgbClr val="000000"/>
              </a:solidFill>
              <a:latin typeface="+mn-lt"/>
              <a:hlinkClick r:id="rId3"/>
            </a:endParaRPr>
          </a:p>
          <a:p>
            <a:r>
              <a:rPr lang="en-US" sz="1100" dirty="0"/>
              <a:t>Byrne, B., Liu, J., Yi, Y., Chatterjee, A., </a:t>
            </a:r>
            <a:r>
              <a:rPr lang="en-US" sz="1100" dirty="0" err="1"/>
              <a:t>Basu</a:t>
            </a:r>
            <a:r>
              <a:rPr lang="en-US" sz="1100" dirty="0"/>
              <a:t>, S., Cheng, R., Doughty, R., </a:t>
            </a:r>
            <a:r>
              <a:rPr lang="en-US" sz="1100" dirty="0" err="1"/>
              <a:t>Chevallier</a:t>
            </a:r>
            <a:r>
              <a:rPr lang="en-US" sz="1100" dirty="0"/>
              <a:t>, F., Bowman, K. W., </a:t>
            </a:r>
            <a:r>
              <a:rPr lang="en-US" sz="1100" dirty="0" err="1"/>
              <a:t>Parazoo</a:t>
            </a:r>
            <a:r>
              <a:rPr lang="en-US" sz="1100" dirty="0"/>
              <a:t>, N. C., Crisp, D., Li, X., Xiao, J., </a:t>
            </a:r>
            <a:r>
              <a:rPr lang="en-US" sz="1100" dirty="0" err="1"/>
              <a:t>Sitch</a:t>
            </a:r>
            <a:r>
              <a:rPr lang="en-US" sz="1100" dirty="0"/>
              <a:t>, S., </a:t>
            </a:r>
            <a:r>
              <a:rPr lang="en-US" sz="1100" dirty="0" err="1"/>
              <a:t>Guenet</a:t>
            </a:r>
            <a:r>
              <a:rPr lang="en-US" sz="1100" dirty="0"/>
              <a:t>, B., Deng, F., Johnson, M. S., Philip, S., McGuire, P. C., and Miller, C. E.: Multi-year observations reveal a larger than expected autumn respiration signal across northeast Eurasia, </a:t>
            </a:r>
            <a:r>
              <a:rPr lang="en-US" sz="1100" dirty="0" err="1"/>
              <a:t>Biogeosciences</a:t>
            </a:r>
            <a:r>
              <a:rPr lang="en-US" sz="1100" dirty="0"/>
              <a:t>, 19, 4779–4799, https://</a:t>
            </a:r>
            <a:r>
              <a:rPr lang="en-US" sz="1100" dirty="0" err="1"/>
              <a:t>doi.org</a:t>
            </a:r>
            <a:r>
              <a:rPr lang="en-US" sz="1100" dirty="0"/>
              <a:t>/10.5194/bg-19-4779-2022, 2022.</a:t>
            </a:r>
            <a:endParaRPr lang="en-US" sz="500" dirty="0"/>
          </a:p>
          <a:p>
            <a:endParaRPr lang="en-US" sz="500" dirty="0">
              <a:latin typeface="+mn-lt"/>
              <a:cs typeface="Arial Unicode MS"/>
            </a:endParaRPr>
          </a:p>
          <a:p>
            <a:r>
              <a:rPr lang="en-US" sz="1100" b="1" u="sng" dirty="0">
                <a:latin typeface="+mn-lt"/>
                <a:cs typeface="Arial"/>
              </a:rPr>
              <a:t>Data Sources:</a:t>
            </a:r>
            <a:r>
              <a:rPr lang="en-US" sz="1100" u="sng" dirty="0">
                <a:latin typeface="+mn-lt"/>
                <a:cs typeface="Arial"/>
              </a:rPr>
              <a:t>  </a:t>
            </a:r>
          </a:p>
          <a:p>
            <a:r>
              <a:rPr lang="en-US" sz="1100" dirty="0"/>
              <a:t>TRENDY v8 gridded data were accessed by contacting Stephen </a:t>
            </a:r>
            <a:r>
              <a:rPr lang="en-US" sz="1100" dirty="0" err="1"/>
              <a:t>Sitch</a:t>
            </a:r>
            <a:r>
              <a:rPr lang="en-US" sz="1100" dirty="0"/>
              <a:t> following the TRENDY data policy described on their website: </a:t>
            </a:r>
            <a:r>
              <a:rPr lang="en-US" sz="1100" dirty="0">
                <a:hlinkClick r:id="rId4"/>
              </a:rPr>
              <a:t>https://sites.exeter.ac.uk/trendy</a:t>
            </a:r>
            <a:r>
              <a:rPr lang="en-US" sz="1100" dirty="0"/>
              <a:t> (</a:t>
            </a:r>
            <a:r>
              <a:rPr lang="en-US" sz="1100" dirty="0">
                <a:hlinkClick r:id="rId5"/>
              </a:rPr>
              <a:t>Sitch et al.</a:t>
            </a:r>
            <a:r>
              <a:rPr lang="en-US" sz="1100" dirty="0"/>
              <a:t>, </a:t>
            </a:r>
            <a:r>
              <a:rPr lang="en-US" sz="1100" dirty="0">
                <a:hlinkClick r:id="rId5"/>
              </a:rPr>
              <a:t>2022</a:t>
            </a:r>
            <a:r>
              <a:rPr lang="en-US" sz="1100" dirty="0"/>
              <a:t>). v9 OCO-2 MIP fluxes were downloaded from </a:t>
            </a:r>
            <a:r>
              <a:rPr lang="en-US" sz="1100" dirty="0">
                <a:hlinkClick r:id="rId6"/>
              </a:rPr>
              <a:t>https://gml.noaa.gov/ccgg/OCO2_v9mip/</a:t>
            </a:r>
            <a:r>
              <a:rPr lang="en-US" sz="1100" dirty="0"/>
              <a:t> (</a:t>
            </a:r>
            <a:r>
              <a:rPr lang="en-US" sz="1100" dirty="0">
                <a:hlinkClick r:id="rId7"/>
              </a:rPr>
              <a:t>Crowell et al.</a:t>
            </a:r>
            <a:r>
              <a:rPr lang="en-US" sz="1100" dirty="0"/>
              <a:t>, </a:t>
            </a:r>
            <a:r>
              <a:rPr lang="en-US" sz="1100" dirty="0">
                <a:hlinkClick r:id="rId7"/>
              </a:rPr>
              <a:t>2022</a:t>
            </a:r>
            <a:r>
              <a:rPr lang="en-US" sz="1100" dirty="0"/>
              <a:t>). GFED data were downloaded from </a:t>
            </a:r>
            <a:r>
              <a:rPr lang="en-US" sz="1100" dirty="0">
                <a:hlinkClick r:id="rId8"/>
              </a:rPr>
              <a:t>https://www.globalfiredata.org/</a:t>
            </a:r>
            <a:r>
              <a:rPr lang="en-US" sz="1100" dirty="0"/>
              <a:t> (</a:t>
            </a:r>
            <a:r>
              <a:rPr lang="en-US" sz="1100" dirty="0">
                <a:hlinkClick r:id="rId9"/>
              </a:rPr>
              <a:t>Randerson et al.</a:t>
            </a:r>
            <a:r>
              <a:rPr lang="en-US" sz="1100" dirty="0"/>
              <a:t>, </a:t>
            </a:r>
            <a:r>
              <a:rPr lang="en-US" sz="1100" dirty="0">
                <a:hlinkClick r:id="rId9"/>
              </a:rPr>
              <a:t>2022</a:t>
            </a:r>
            <a:r>
              <a:rPr lang="en-US" sz="1100" dirty="0"/>
              <a:t>). We downloaded version 10 of the ACOS OCO-2 lite files from the GES DISC (</a:t>
            </a:r>
            <a:r>
              <a:rPr lang="en-US" sz="1100" dirty="0">
                <a:hlinkClick r:id="rId10"/>
              </a:rPr>
              <a:t>https://doi.org/10.5067/W8QGIYNKS3JC</a:t>
            </a:r>
            <a:r>
              <a:rPr lang="en-US" sz="1100" dirty="0"/>
              <a:t>, </a:t>
            </a:r>
            <a:r>
              <a:rPr lang="en-US" sz="1100" dirty="0">
                <a:hlinkClick r:id="rId11"/>
              </a:rPr>
              <a:t>OCO-2 et al.</a:t>
            </a:r>
            <a:r>
              <a:rPr lang="en-US" sz="1100" dirty="0"/>
              <a:t>, </a:t>
            </a:r>
            <a:r>
              <a:rPr lang="en-US" sz="1100" dirty="0">
                <a:hlinkClick r:id="rId11"/>
              </a:rPr>
              <a:t>2018</a:t>
            </a:r>
            <a:r>
              <a:rPr lang="en-US" sz="1100" dirty="0"/>
              <a:t>). OCO-2 data were produced by the OCO-2 project at the Jet Propulsion Laboratory, California Institute of Technology, and obtained from the OCO-2 data archive maintained at the NASA Goddard Earth Science Data and Information Services Center. </a:t>
            </a:r>
            <a:r>
              <a:rPr lang="en-US" sz="1100" dirty="0" err="1"/>
              <a:t>FluxSat</a:t>
            </a:r>
            <a:r>
              <a:rPr lang="en-US" sz="1100" dirty="0"/>
              <a:t> data were downloaded from </a:t>
            </a:r>
            <a:r>
              <a:rPr lang="en-US" sz="1100" dirty="0">
                <a:hlinkClick r:id="rId12"/>
              </a:rPr>
              <a:t>https://avdc.gsfc.nasa.gov/pub/tmp/FluxSat_GPP/</a:t>
            </a:r>
            <a:r>
              <a:rPr lang="en-US" sz="1100" dirty="0"/>
              <a:t> (</a:t>
            </a:r>
            <a:r>
              <a:rPr lang="en-US" sz="1100" dirty="0">
                <a:hlinkClick r:id="rId13"/>
              </a:rPr>
              <a:t>Joiner</a:t>
            </a:r>
            <a:r>
              <a:rPr lang="en-US" sz="1100" dirty="0"/>
              <a:t>, </a:t>
            </a:r>
            <a:r>
              <a:rPr lang="en-US" sz="1100" dirty="0">
                <a:hlinkClick r:id="rId13"/>
              </a:rPr>
              <a:t>2022</a:t>
            </a:r>
            <a:r>
              <a:rPr lang="en-US" sz="1100" dirty="0"/>
              <a:t>). The GOSIF data product (Li and Xiao, 2019) is available at </a:t>
            </a:r>
            <a:r>
              <a:rPr lang="en-US" sz="1100" dirty="0">
                <a:hlinkClick r:id="rId14"/>
              </a:rPr>
              <a:t>http://data.globalecology.unh.edu/</a:t>
            </a:r>
            <a:r>
              <a:rPr lang="en-US" sz="1100" dirty="0"/>
              <a:t>, (</a:t>
            </a:r>
            <a:r>
              <a:rPr lang="en-US" sz="1100" dirty="0">
                <a:hlinkClick r:id="rId15"/>
              </a:rPr>
              <a:t>Li and Xiao</a:t>
            </a:r>
            <a:r>
              <a:rPr lang="en-US" sz="1100" dirty="0"/>
              <a:t>, </a:t>
            </a:r>
            <a:r>
              <a:rPr lang="en-US" sz="1100" dirty="0">
                <a:hlinkClick r:id="rId15"/>
              </a:rPr>
              <a:t>2019</a:t>
            </a:r>
            <a:r>
              <a:rPr lang="en-US" sz="1100" dirty="0"/>
              <a:t>). ERA5-Land data are obtained from the Climate Data Store (</a:t>
            </a:r>
            <a:r>
              <a:rPr lang="en-US" sz="1100" dirty="0">
                <a:hlinkClick r:id="rId16"/>
              </a:rPr>
              <a:t>https://doi.org/10.24381/cds.68d2bb30</a:t>
            </a:r>
            <a:r>
              <a:rPr lang="en-US" sz="1100" dirty="0"/>
              <a:t>, </a:t>
            </a:r>
            <a:r>
              <a:rPr lang="en-US" sz="1100" dirty="0">
                <a:hlinkClick r:id="rId17"/>
              </a:rPr>
              <a:t>Muñoz Sabater</a:t>
            </a:r>
            <a:r>
              <a:rPr lang="en-US" sz="1100" dirty="0"/>
              <a:t>, </a:t>
            </a:r>
            <a:r>
              <a:rPr lang="en-US" sz="1100" dirty="0">
                <a:hlinkClick r:id="rId17"/>
              </a:rPr>
              <a:t>2019</a:t>
            </a:r>
            <a:r>
              <a:rPr lang="en-US" sz="1100" dirty="0"/>
              <a:t>).</a:t>
            </a:r>
            <a:endParaRPr lang="en-US" sz="500" dirty="0"/>
          </a:p>
          <a:p>
            <a:endParaRPr lang="en-US" sz="500" dirty="0">
              <a:latin typeface="+mn-lt"/>
              <a:cs typeface="Arial Unicode MS"/>
            </a:endParaRPr>
          </a:p>
          <a:p>
            <a:r>
              <a:rPr lang="en-US" sz="1100" b="1" u="sng" dirty="0">
                <a:latin typeface="+mn-lt"/>
                <a:cs typeface="Arial"/>
              </a:rPr>
              <a:t>Technical Description of Figure:</a:t>
            </a:r>
          </a:p>
          <a:p>
            <a:r>
              <a:rPr lang="en-US" sz="1100" b="1" dirty="0">
                <a:effectLst/>
                <a:latin typeface="Helvetica" pitchFamily="2" charset="0"/>
              </a:rPr>
              <a:t>(</a:t>
            </a:r>
            <a:r>
              <a:rPr lang="en-US" sz="1100" b="1" dirty="0" err="1">
                <a:effectLst/>
                <a:latin typeface="Helvetica" pitchFamily="2" charset="0"/>
              </a:rPr>
              <a:t>i</a:t>
            </a:r>
            <a:r>
              <a:rPr lang="en-US" sz="1100" b="1" dirty="0">
                <a:effectLst/>
                <a:latin typeface="Helvetica" pitchFamily="2" charset="0"/>
              </a:rPr>
              <a:t>) Permafrost extent over 2000–2016. </a:t>
            </a:r>
            <a:r>
              <a:rPr lang="en-US" sz="1100" dirty="0">
                <a:effectLst/>
                <a:latin typeface="Helvetica" pitchFamily="2" charset="0"/>
              </a:rPr>
              <a:t>Three regions are shown by different hatching patterns. The “Warm” (cross hatching) region does not have a zero-crossing date, the “Mid” (dots) region has a zero crossing</a:t>
            </a:r>
            <a:r>
              <a:rPr lang="en-US" sz="1100" dirty="0">
                <a:latin typeface="Helvetica" pitchFamily="2" charset="0"/>
              </a:rPr>
              <a:t> </a:t>
            </a:r>
            <a:r>
              <a:rPr lang="en-US" sz="1100" dirty="0">
                <a:effectLst/>
                <a:latin typeface="Helvetica" pitchFamily="2" charset="0"/>
              </a:rPr>
              <a:t>date after 27 October, and the “Cold” (diagonal hatching) region has a zero-crossing date before 27 October. Note that some adjustments from these definitions are made so that the regions are contiguous. </a:t>
            </a:r>
            <a:r>
              <a:rPr lang="en-US" sz="1100" b="1" dirty="0">
                <a:effectLst/>
                <a:latin typeface="Helvetica" pitchFamily="2" charset="0"/>
              </a:rPr>
              <a:t>(ii) Monthly carbon cycle fluxes </a:t>
            </a:r>
            <a:r>
              <a:rPr lang="en-US" sz="1100" dirty="0">
                <a:effectLst/>
                <a:latin typeface="Helvetica" pitchFamily="2" charset="0"/>
              </a:rPr>
              <a:t>(average of 2015, 2016, and 2018; 2017 is excluded due to an OCO-2 data gap). (a–c) Mean (solid line) and interquartile range (shaded area) of NEE for the ensemble of IS (red) and LNLG (blue) v9 OCO-2 MIP and for the TRENDY ensemble (green). (d–f) NPP for the TRENDY ensemble (green) and estimated from data-driven GPP (black). (g–</a:t>
            </a:r>
            <a:r>
              <a:rPr lang="en-US" sz="1100" dirty="0" err="1">
                <a:effectLst/>
                <a:latin typeface="Helvetica" pitchFamily="2" charset="0"/>
              </a:rPr>
              <a:t>i</a:t>
            </a:r>
            <a:r>
              <a:rPr lang="en-US" sz="1100" dirty="0">
                <a:effectLst/>
                <a:latin typeface="Helvetica" pitchFamily="2" charset="0"/>
              </a:rPr>
              <a:t>) Rh simulated by the TRENDY ensemble (green) and calculated from combining the data-driven NPP with the IS (red) and LNLG (blue) v9 OCO-2 MIP NEE constraints. (j–l) Cumulative fraction of Rh over the growing season.</a:t>
            </a:r>
            <a:endParaRPr lang="en-US" sz="500" dirty="0">
              <a:effectLst/>
              <a:latin typeface="Helvetica" pitchFamily="2" charset="0"/>
            </a:endParaRPr>
          </a:p>
          <a:p>
            <a:endParaRPr lang="en-US" sz="500" b="1" dirty="0">
              <a:latin typeface="+mn-lt"/>
              <a:cs typeface="Arial Unicode MS"/>
            </a:endParaRPr>
          </a:p>
          <a:p>
            <a:r>
              <a:rPr lang="en-US" sz="1100" b="1" u="sng" dirty="0">
                <a:latin typeface="+mn-lt"/>
                <a:cs typeface="Arial"/>
              </a:rPr>
              <a:t>Scientific significance, societal relevance, and relationships to future missions: </a:t>
            </a:r>
          </a:p>
          <a:p>
            <a:r>
              <a:rPr lang="en-US" sz="1100" dirty="0">
                <a:latin typeface="+mn-lt"/>
              </a:rPr>
              <a:t>This study demonstrates that the boreal-arctic carbon cycle can be tracked from space using atmospheric CO</a:t>
            </a:r>
            <a:r>
              <a:rPr lang="en-US" sz="1100" baseline="-25000" dirty="0">
                <a:latin typeface="+mn-lt"/>
              </a:rPr>
              <a:t>2</a:t>
            </a:r>
            <a:r>
              <a:rPr lang="en-US" sz="1100" dirty="0">
                <a:latin typeface="+mn-lt"/>
              </a:rPr>
              <a:t> and vegetation remote sensing datasets. The results of this analysis are also significant because we demonstrate that current </a:t>
            </a:r>
            <a:r>
              <a:rPr lang="en-US" sz="1100" dirty="0">
                <a:effectLst/>
                <a:latin typeface="Helvetica" pitchFamily="2" charset="0"/>
              </a:rPr>
              <a:t>dynamic global vegetation models (DGVMs) do not accurately represent seasonal carbon cycle dynamics in the </a:t>
            </a:r>
            <a:r>
              <a:rPr lang="en-US" sz="1100" dirty="0" err="1">
                <a:effectLst/>
                <a:latin typeface="Helvetica" pitchFamily="2" charset="0"/>
              </a:rPr>
              <a:t>permofrost</a:t>
            </a:r>
            <a:r>
              <a:rPr lang="en-US" sz="1100" dirty="0">
                <a:effectLst/>
                <a:latin typeface="Helvetica" pitchFamily="2" charset="0"/>
              </a:rPr>
              <a:t>-rich region of northeast Eurasia. </a:t>
            </a:r>
            <a:r>
              <a:rPr lang="en-US" sz="1100" dirty="0">
                <a:latin typeface="Helvetica" pitchFamily="2" charset="0"/>
              </a:rPr>
              <a:t>This is of societal relevance because this regions is expected to undergo significant warming and permafrost thaw by the end of the century. Given the deficiencies of current DVGMs, projection of the carbon budget for this region may be flawed, potentially impacting warming projections resulting form different emission scenarios.</a:t>
            </a:r>
            <a:endParaRPr lang="en-US" sz="1100" baseline="-25000" dirty="0">
              <a:solidFill>
                <a:srgbClr val="FF0000"/>
              </a:solidFill>
              <a:latin typeface="+mn-lt"/>
              <a:cs typeface="Arial"/>
            </a:endParaRPr>
          </a:p>
        </p:txBody>
      </p:sp>
      <p:sp>
        <p:nvSpPr>
          <p:cNvPr id="8" name="Rectangle 4">
            <a:extLst>
              <a:ext uri="{FF2B5EF4-FFF2-40B4-BE49-F238E27FC236}">
                <a16:creationId xmlns:a16="http://schemas.microsoft.com/office/drawing/2014/main" id="{55587FE8-9CB2-A240-AC38-A8F75CE52D9C}"/>
              </a:ext>
            </a:extLst>
          </p:cNvPr>
          <p:cNvSpPr txBox="1">
            <a:spLocks noChangeArrowheads="1"/>
          </p:cNvSpPr>
          <p:nvPr/>
        </p:nvSpPr>
        <p:spPr bwMode="auto">
          <a:xfrm>
            <a:off x="3013388" y="174905"/>
            <a:ext cx="5902012" cy="926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a:lstStyle>
          <a:p>
            <a:pPr algn="l"/>
            <a:r>
              <a:rPr lang="en-US" sz="1600" dirty="0">
                <a:solidFill>
                  <a:schemeClr val="tx1"/>
                </a:solidFill>
                <a:effectLst/>
              </a:rPr>
              <a:t>Multi-year observations reveal a larger than expected autumn respiration signal across northeast Eurasia</a:t>
            </a:r>
          </a:p>
          <a:p>
            <a:pPr algn="l"/>
            <a:r>
              <a:rPr lang="en-US" sz="1300" b="0" i="1" dirty="0">
                <a:solidFill>
                  <a:schemeClr val="tx1"/>
                </a:solidFill>
              </a:rPr>
              <a:t>Byrne et al. (2022), </a:t>
            </a:r>
            <a:r>
              <a:rPr lang="en-US" sz="1300" b="0" i="1" dirty="0" err="1">
                <a:solidFill>
                  <a:schemeClr val="tx1"/>
                </a:solidFill>
              </a:rPr>
              <a:t>Biogeosciences</a:t>
            </a:r>
            <a:r>
              <a:rPr lang="en-US" sz="1300" b="0" dirty="0">
                <a:solidFill>
                  <a:schemeClr val="tx1"/>
                </a:solidFill>
              </a:rPr>
              <a:t>, </a:t>
            </a:r>
            <a:r>
              <a:rPr lang="en-US" sz="1300" b="0" dirty="0">
                <a:solidFill>
                  <a:schemeClr val="tx1"/>
                </a:solidFill>
                <a:effectLst/>
              </a:rPr>
              <a:t>https://</a:t>
            </a:r>
            <a:r>
              <a:rPr lang="en-US" sz="1300" b="0" dirty="0" err="1">
                <a:solidFill>
                  <a:schemeClr val="tx1"/>
                </a:solidFill>
                <a:effectLst/>
              </a:rPr>
              <a:t>doi.org</a:t>
            </a:r>
            <a:r>
              <a:rPr lang="en-US" sz="1300" b="0" dirty="0">
                <a:solidFill>
                  <a:schemeClr val="tx1"/>
                </a:solidFill>
                <a:effectLst/>
              </a:rPr>
              <a:t>/10.5194/bg-19-4779-2022</a:t>
            </a:r>
            <a:br>
              <a:rPr lang="en-US" sz="1000" dirty="0">
                <a:solidFill>
                  <a:schemeClr val="tx1"/>
                </a:solidFill>
                <a:effectLst/>
                <a:latin typeface="Helvetica" pitchFamily="2" charset="0"/>
              </a:rPr>
            </a:br>
            <a:br>
              <a:rPr lang="en-US" sz="1400" b="0" i="1" dirty="0">
                <a:solidFill>
                  <a:schemeClr val="tx1"/>
                </a:solidFill>
              </a:rPr>
            </a:br>
            <a:endParaRPr lang="en-US" sz="1400" b="0" i="1" kern="0" dirty="0">
              <a:solidFill>
                <a:schemeClr val="tx1"/>
              </a:solidFill>
              <a:latin typeface="Helvetica" charset="0"/>
              <a:ea typeface="Helvetica" charset="0"/>
              <a:cs typeface="Helvetica" charset="0"/>
            </a:endParaRPr>
          </a:p>
        </p:txBody>
      </p:sp>
      <p:graphicFrame>
        <p:nvGraphicFramePr>
          <p:cNvPr id="10" name="Object 20">
            <a:extLst>
              <a:ext uri="{FF2B5EF4-FFF2-40B4-BE49-F238E27FC236}">
                <a16:creationId xmlns:a16="http://schemas.microsoft.com/office/drawing/2014/main" id="{C083DA4C-8C8A-E843-B48F-3DB9DC9817DF}"/>
              </a:ext>
            </a:extLst>
          </p:cNvPr>
          <p:cNvGraphicFramePr>
            <a:graphicFrameLocks noChangeAspect="1"/>
          </p:cNvGraphicFramePr>
          <p:nvPr/>
        </p:nvGraphicFramePr>
        <p:xfrm>
          <a:off x="80901" y="124619"/>
          <a:ext cx="735013" cy="666750"/>
        </p:xfrm>
        <a:graphic>
          <a:graphicData uri="http://schemas.openxmlformats.org/presentationml/2006/ole">
            <mc:AlternateContent xmlns:mc="http://schemas.openxmlformats.org/markup-compatibility/2006">
              <mc:Choice xmlns:v="urn:schemas-microsoft-com:vml" Requires="v">
                <p:oleObj spid="_x0000_s2234" name="Photo Editor Photo" r:id="rId18" imgW="1523810" imgH="1380952" progId="">
                  <p:embed/>
                </p:oleObj>
              </mc:Choice>
              <mc:Fallback>
                <p:oleObj name="Photo Editor Photo" r:id="rId18" imgW="1523810" imgH="1380952" progId="">
                  <p:embed/>
                  <p:pic>
                    <p:nvPicPr>
                      <p:cNvPr id="35" name="Object 20">
                        <a:extLst>
                          <a:ext uri="{FF2B5EF4-FFF2-40B4-BE49-F238E27FC236}">
                            <a16:creationId xmlns:a16="http://schemas.microsoft.com/office/drawing/2014/main" id="{3D350563-DBAF-2249-AF44-9C534125380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901" y="124619"/>
                        <a:ext cx="735013" cy="66675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11" name="Rectangle 3">
            <a:extLst>
              <a:ext uri="{FF2B5EF4-FFF2-40B4-BE49-F238E27FC236}">
                <a16:creationId xmlns:a16="http://schemas.microsoft.com/office/drawing/2014/main" id="{43EFEE35-A226-D04B-95E2-A44778368401}"/>
              </a:ext>
            </a:extLst>
          </p:cNvPr>
          <p:cNvSpPr>
            <a:spLocks noChangeArrowheads="1"/>
          </p:cNvSpPr>
          <p:nvPr/>
        </p:nvSpPr>
        <p:spPr bwMode="auto">
          <a:xfrm>
            <a:off x="762000" y="221396"/>
            <a:ext cx="23241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300">
                <a:solidFill>
                  <a:schemeClr val="tx1"/>
                </a:solidFill>
                <a:latin typeface="Times New Roman" pitchFamily="18" charset="0"/>
                <a:ea typeface="MS PGothic" pitchFamily="34" charset="-128"/>
              </a:defRPr>
            </a:lvl1pPr>
            <a:lvl2pPr marL="742950" indent="-285750" eaLnBrk="0" hangingPunct="0">
              <a:defRPr sz="1300">
                <a:solidFill>
                  <a:schemeClr val="tx1"/>
                </a:solidFill>
                <a:latin typeface="Times New Roman" pitchFamily="18" charset="0"/>
                <a:ea typeface="MS PGothic" pitchFamily="34" charset="-128"/>
              </a:defRPr>
            </a:lvl2pPr>
            <a:lvl3pPr marL="1143000" indent="-228600" eaLnBrk="0" hangingPunct="0">
              <a:defRPr sz="1300">
                <a:solidFill>
                  <a:schemeClr val="tx1"/>
                </a:solidFill>
                <a:latin typeface="Times New Roman" pitchFamily="18" charset="0"/>
                <a:ea typeface="MS PGothic" pitchFamily="34" charset="-128"/>
              </a:defRPr>
            </a:lvl3pPr>
            <a:lvl4pPr marL="1600200" indent="-228600" eaLnBrk="0" hangingPunct="0">
              <a:defRPr sz="1300">
                <a:solidFill>
                  <a:schemeClr val="tx1"/>
                </a:solidFill>
                <a:latin typeface="Times New Roman" pitchFamily="18" charset="0"/>
                <a:ea typeface="MS PGothic" pitchFamily="34" charset="-128"/>
              </a:defRPr>
            </a:lvl4pPr>
            <a:lvl5pPr marL="2057400" indent="-228600" eaLnBrk="0" hangingPunct="0">
              <a:defRPr sz="13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3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3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3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300">
                <a:solidFill>
                  <a:schemeClr val="tx1"/>
                </a:solidFill>
                <a:latin typeface="Times New Roman" pitchFamily="18" charset="0"/>
                <a:ea typeface="MS PGothic" pitchFamily="34" charset="-128"/>
              </a:defRPr>
            </a:lvl9pPr>
          </a:lstStyle>
          <a:p>
            <a:pPr>
              <a:defRPr/>
            </a:pPr>
            <a:r>
              <a:rPr lang="en-US" altLang="en-US" sz="800" dirty="0">
                <a:solidFill>
                  <a:schemeClr val="accent2"/>
                </a:solidFill>
                <a:latin typeface="Helvetica" pitchFamily="1" charset="0"/>
              </a:rPr>
              <a:t>National Aeronautics and Space Administration</a:t>
            </a:r>
          </a:p>
          <a:p>
            <a:pPr>
              <a:defRPr/>
            </a:pPr>
            <a:r>
              <a:rPr lang="en-US" altLang="en-US" sz="800" b="1" dirty="0">
                <a:solidFill>
                  <a:schemeClr val="accent2"/>
                </a:solidFill>
                <a:latin typeface="Helvetica" pitchFamily="1" charset="0"/>
              </a:rPr>
              <a:t>Jet Propulsion Laboratory</a:t>
            </a:r>
          </a:p>
          <a:p>
            <a:pPr>
              <a:defRPr/>
            </a:pPr>
            <a:r>
              <a:rPr lang="en-US" altLang="en-US" sz="800" b="1" dirty="0">
                <a:solidFill>
                  <a:schemeClr val="accent2"/>
                </a:solidFill>
                <a:latin typeface="Helvetica" pitchFamily="1" charset="0"/>
              </a:rPr>
              <a:t>California Institute of Technology</a:t>
            </a:r>
            <a:endParaRPr lang="en-US" altLang="en-US" sz="800" b="1" dirty="0">
              <a:latin typeface="Helvetica" pitchFamily="1" charset="0"/>
            </a:endParaRPr>
          </a:p>
        </p:txBody>
      </p:sp>
    </p:spTree>
    <p:extLst>
      <p:ext uri="{BB962C8B-B14F-4D97-AF65-F5344CB8AC3E}">
        <p14:creationId xmlns:p14="http://schemas.microsoft.com/office/powerpoint/2010/main" val="1604700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9921</TotalTime>
  <Words>1155</Words>
  <Application>Microsoft Macintosh PowerPoint</Application>
  <PresentationFormat>On-screen Show (4:3)</PresentationFormat>
  <Paragraphs>44</Paragraphs>
  <Slides>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Arial</vt:lpstr>
      <vt:lpstr>Century Gothic</vt:lpstr>
      <vt:lpstr>Helvetica</vt:lpstr>
      <vt:lpstr>Times</vt:lpstr>
      <vt:lpstr>Wingdings</vt:lpstr>
      <vt:lpstr>1_Blank</vt:lpstr>
      <vt:lpstr>Photo Editor Photo</vt:lpstr>
      <vt:lpstr>PowerPoint Presentation</vt:lpstr>
      <vt:lpstr>PowerPoint Presentation</vt:lpstr>
    </vt:vector>
  </TitlesOfParts>
  <Company>NASA HQ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HQ</dc:creator>
  <cp:lastModifiedBy>Byrne, Brendan K (329G)</cp:lastModifiedBy>
  <cp:revision>406</cp:revision>
  <cp:lastPrinted>2007-09-25T19:58:52Z</cp:lastPrinted>
  <dcterms:created xsi:type="dcterms:W3CDTF">2008-11-10T22:26:59Z</dcterms:created>
  <dcterms:modified xsi:type="dcterms:W3CDTF">2022-10-21T16:42:19Z</dcterms:modified>
</cp:coreProperties>
</file>