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62062F-D43E-4136-B01E-32551FF88301}" v="1" dt="2022-09-27T19:36:36.0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34"/>
    <p:restoredTop sz="83768"/>
  </p:normalViewPr>
  <p:slideViewPr>
    <p:cSldViewPr snapToGrid="0" snapToObjects="1">
      <p:cViewPr varScale="1">
        <p:scale>
          <a:sx n="188" d="100"/>
          <a:sy n="188" d="100"/>
        </p:scale>
        <p:origin x="26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der, Molly E" userId="31cac5fd-7ebe-498f-8ae8-c40ea1898ecc" providerId="ADAL" clId="{6462062F-D43E-4136-B01E-32551FF88301}"/>
    <pc:docChg chg="undo redo custSel modSld">
      <pc:chgData name="Elder, Molly E" userId="31cac5fd-7ebe-498f-8ae8-c40ea1898ecc" providerId="ADAL" clId="{6462062F-D43E-4136-B01E-32551FF88301}" dt="2022-09-27T20:11:13.726" v="1709" actId="1076"/>
      <pc:docMkLst>
        <pc:docMk/>
      </pc:docMkLst>
      <pc:sldChg chg="addSp delSp modSp mod modNotesTx">
        <pc:chgData name="Elder, Molly E" userId="31cac5fd-7ebe-498f-8ae8-c40ea1898ecc" providerId="ADAL" clId="{6462062F-D43E-4136-B01E-32551FF88301}" dt="2022-09-27T20:11:13.726" v="1709" actId="1076"/>
        <pc:sldMkLst>
          <pc:docMk/>
          <pc:sldMk cId="1148309007" sldId="257"/>
        </pc:sldMkLst>
        <pc:spChg chg="mod">
          <ac:chgData name="Elder, Molly E" userId="31cac5fd-7ebe-498f-8ae8-c40ea1898ecc" providerId="ADAL" clId="{6462062F-D43E-4136-B01E-32551FF88301}" dt="2022-09-27T19:27:39.482" v="2"/>
          <ac:spMkLst>
            <pc:docMk/>
            <pc:sldMk cId="1148309007" sldId="257"/>
            <ac:spMk id="2" creationId="{D4CE44B7-2362-B048-AF3C-03B12EA331DE}"/>
          </ac:spMkLst>
        </pc:spChg>
        <pc:spChg chg="mod">
          <ac:chgData name="Elder, Molly E" userId="31cac5fd-7ebe-498f-8ae8-c40ea1898ecc" providerId="ADAL" clId="{6462062F-D43E-4136-B01E-32551FF88301}" dt="2022-09-27T20:10:52.596" v="1704" actId="14100"/>
          <ac:spMkLst>
            <pc:docMk/>
            <pc:sldMk cId="1148309007" sldId="257"/>
            <ac:spMk id="7" creationId="{EE7F337A-9063-194B-AF30-9706301E8B9D}"/>
          </ac:spMkLst>
        </pc:spChg>
        <pc:spChg chg="mod">
          <ac:chgData name="Elder, Molly E" userId="31cac5fd-7ebe-498f-8ae8-c40ea1898ecc" providerId="ADAL" clId="{6462062F-D43E-4136-B01E-32551FF88301}" dt="2022-09-27T20:10:56.530" v="1705" actId="14100"/>
          <ac:spMkLst>
            <pc:docMk/>
            <pc:sldMk cId="1148309007" sldId="257"/>
            <ac:spMk id="8" creationId="{29980731-129F-EA42-AB01-569410F1FF73}"/>
          </ac:spMkLst>
        </pc:spChg>
        <pc:spChg chg="mod">
          <ac:chgData name="Elder, Molly E" userId="31cac5fd-7ebe-498f-8ae8-c40ea1898ecc" providerId="ADAL" clId="{6462062F-D43E-4136-B01E-32551FF88301}" dt="2022-09-27T20:10:30.643" v="1700" actId="1076"/>
          <ac:spMkLst>
            <pc:docMk/>
            <pc:sldMk cId="1148309007" sldId="257"/>
            <ac:spMk id="11" creationId="{A72C99BD-929F-D543-B16B-51AB9800649D}"/>
          </ac:spMkLst>
        </pc:spChg>
        <pc:spChg chg="mod">
          <ac:chgData name="Elder, Molly E" userId="31cac5fd-7ebe-498f-8ae8-c40ea1898ecc" providerId="ADAL" clId="{6462062F-D43E-4136-B01E-32551FF88301}" dt="2022-09-27T20:11:13.726" v="1709" actId="1076"/>
          <ac:spMkLst>
            <pc:docMk/>
            <pc:sldMk cId="1148309007" sldId="257"/>
            <ac:spMk id="14" creationId="{5934C5B8-8B1A-3B48-9EF6-AC837978EEB6}"/>
          </ac:spMkLst>
        </pc:spChg>
        <pc:grpChg chg="del">
          <ac:chgData name="Elder, Molly E" userId="31cac5fd-7ebe-498f-8ae8-c40ea1898ecc" providerId="ADAL" clId="{6462062F-D43E-4136-B01E-32551FF88301}" dt="2022-09-27T19:36:34.915" v="189" actId="478"/>
          <ac:grpSpMkLst>
            <pc:docMk/>
            <pc:sldMk cId="1148309007" sldId="257"/>
            <ac:grpSpMk id="15" creationId="{E75DF613-7BD8-CAAD-54F7-7278C3E9EB32}"/>
          </ac:grpSpMkLst>
        </pc:grpChg>
        <pc:picChg chg="add mod modCrop">
          <ac:chgData name="Elder, Molly E" userId="31cac5fd-7ebe-498f-8ae8-c40ea1898ecc" providerId="ADAL" clId="{6462062F-D43E-4136-B01E-32551FF88301}" dt="2022-09-27T20:11:04.070" v="1707" actId="1076"/>
          <ac:picMkLst>
            <pc:docMk/>
            <pc:sldMk cId="1148309007" sldId="257"/>
            <ac:picMk id="3" creationId="{79435782-69B1-6ECE-1B47-62E48C0A8B6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6EE63A-51BB-764E-9025-D464BC017C97}" type="datetimeFigureOut">
              <a:rPr lang="en-US" smtClean="0"/>
              <a:t>9/28/22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A3FA0-A8D5-D040-80CD-84E019D885E0}" type="slidenum">
              <a:rPr lang="en-US" smtClean="0"/>
              <a:t>‹#›</a:t>
            </a:fld>
            <a:endParaRPr lang="en-US"/>
          </a:p>
        </p:txBody>
      </p:sp>
    </p:spTree>
    <p:extLst>
      <p:ext uri="{BB962C8B-B14F-4D97-AF65-F5344CB8AC3E}">
        <p14:creationId xmlns:p14="http://schemas.microsoft.com/office/powerpoint/2010/main" val="3491016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oi.org/10.1126/sciadv.abl7161"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Arial" panose="020B0604020202020204" pitchFamily="34" charset="0"/>
                <a:ea typeface="+mn-ea"/>
                <a:cs typeface="Arial" panose="020B0604020202020204" pitchFamily="34" charset="0"/>
              </a:rPr>
              <a:t>Full citation:</a:t>
            </a:r>
            <a:r>
              <a:rPr lang="en-US" sz="1200" b="0" kern="1200" dirty="0">
                <a:solidFill>
                  <a:schemeClr val="tx1"/>
                </a:solidFill>
                <a:effectLst/>
                <a:latin typeface="Arial" panose="020B0604020202020204" pitchFamily="34" charset="0"/>
                <a:ea typeface="+mn-ea"/>
                <a:cs typeface="Arial" panose="020B0604020202020204" pitchFamily="34" charset="0"/>
              </a:rPr>
              <a:t> </a:t>
            </a:r>
            <a:r>
              <a:rPr lang="en-US" sz="1200" dirty="0"/>
              <a:t>Elder, M., Phillips, C. A., Potter, S., </a:t>
            </a:r>
            <a:r>
              <a:rPr lang="en-US" sz="1200" dirty="0" err="1"/>
              <a:t>Frumhoff</a:t>
            </a:r>
            <a:r>
              <a:rPr lang="en-US" sz="1200" dirty="0"/>
              <a:t>, P. C., and Rogers, B. M. : The costs and benefits of fire management for carbon mitigation in Alaska through 2100, Environmental Research Letters, 17 (10), 105001, </a:t>
            </a:r>
            <a:r>
              <a:rPr lang="en-US" sz="1200" dirty="0">
                <a:hlinkClick r:id="rId3">
                  <a:extLst>
                    <a:ext uri="{A12FA001-AC4F-418D-AE19-62706E023703}">
                      <ahyp:hlinkClr xmlns:ahyp="http://schemas.microsoft.com/office/drawing/2018/hyperlinkcolor" val="tx"/>
                    </a:ext>
                  </a:extLst>
                </a:hlinkClick>
              </a:rPr>
              <a:t>https://doi.org</a:t>
            </a:r>
            <a:r>
              <a:rPr lang="en-US" sz="1200" u="sng" dirty="0">
                <a:hlinkClick r:id="rId3">
                  <a:extLst>
                    <a:ext uri="{A12FA001-AC4F-418D-AE19-62706E023703}">
                      <ahyp:hlinkClr xmlns:ahyp="http://schemas.microsoft.com/office/drawing/2018/hyperlinkcolor" val="tx"/>
                    </a:ext>
                  </a:extLst>
                </a:hlinkClick>
              </a:rPr>
              <a:t>/10.</a:t>
            </a:r>
            <a:r>
              <a:rPr lang="en-US" sz="1200" u="sng" dirty="0"/>
              <a:t>1088/1748-9326/ac8e85</a:t>
            </a:r>
            <a:r>
              <a:rPr lang="en-US" sz="1200" dirty="0"/>
              <a:t>, 2022.</a:t>
            </a:r>
            <a:endParaRPr lang="en-US" sz="1200" dirty="0">
              <a:effectLst/>
            </a:endParaRPr>
          </a:p>
          <a:p>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Arial" panose="020B0604020202020204" pitchFamily="34" charset="0"/>
                <a:ea typeface="+mn-ea"/>
                <a:cs typeface="Arial" panose="020B0604020202020204" pitchFamily="34" charset="0"/>
              </a:rPr>
              <a:t>Grants: </a:t>
            </a:r>
            <a:r>
              <a:rPr lang="en-US" sz="1200" b="0" kern="1200" dirty="0">
                <a:solidFill>
                  <a:schemeClr val="tx1"/>
                </a:solidFill>
                <a:effectLst/>
                <a:latin typeface="Arial" panose="020B0604020202020204" pitchFamily="34" charset="0"/>
                <a:ea typeface="+mn-ea"/>
                <a:cs typeface="Arial" panose="020B0604020202020204" pitchFamily="34" charset="0"/>
              </a:rPr>
              <a:t>This work was partially funded by </a:t>
            </a:r>
            <a:r>
              <a:rPr lang="en-US" sz="1200" b="0" kern="1200" dirty="0" err="1">
                <a:solidFill>
                  <a:schemeClr val="tx1"/>
                </a:solidFill>
                <a:effectLst/>
                <a:latin typeface="Arial" panose="020B0604020202020204" pitchFamily="34" charset="0"/>
                <a:ea typeface="+mn-ea"/>
                <a:cs typeface="Arial" panose="020B0604020202020204" pitchFamily="34" charset="0"/>
              </a:rPr>
              <a:t>ABoVE</a:t>
            </a:r>
            <a:r>
              <a:rPr lang="en-US" sz="1200" b="0" kern="1200" dirty="0">
                <a:solidFill>
                  <a:schemeClr val="tx1"/>
                </a:solidFill>
                <a:effectLst/>
                <a:latin typeface="Arial" panose="020B0604020202020204" pitchFamily="34" charset="0"/>
                <a:ea typeface="+mn-ea"/>
                <a:cs typeface="Arial" panose="020B0604020202020204" pitchFamily="34" charset="0"/>
              </a:rPr>
              <a:t> grant NNX15AU56A (Rogers TE (2014)).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Arial" panose="020B0604020202020204" pitchFamily="34" charset="0"/>
              <a:ea typeface="+mn-ea"/>
              <a:cs typeface="Arial" panose="020B0604020202020204" pitchFamily="34" charset="0"/>
            </a:endParaRPr>
          </a:p>
          <a:p>
            <a:r>
              <a:rPr lang="en-US" sz="1200" b="1" kern="1200" dirty="0">
                <a:solidFill>
                  <a:schemeClr val="tx1"/>
                </a:solidFill>
                <a:effectLst/>
                <a:latin typeface="Arial" panose="020B0604020202020204" pitchFamily="34" charset="0"/>
                <a:ea typeface="+mn-ea"/>
                <a:cs typeface="Arial" panose="020B0604020202020204" pitchFamily="34" charset="0"/>
              </a:rPr>
              <a:t>Abstract</a:t>
            </a:r>
            <a:r>
              <a:rPr lang="en-US" sz="1200" kern="1200" dirty="0">
                <a:solidFill>
                  <a:schemeClr val="tx1"/>
                </a:solidFill>
                <a:effectLst/>
                <a:latin typeface="Arial" panose="020B0604020202020204" pitchFamily="34" charset="0"/>
                <a:ea typeface="+mn-ea"/>
                <a:cs typeface="Arial" panose="020B0604020202020204" pitchFamily="34" charset="0"/>
              </a:rPr>
              <a:t>: </a:t>
            </a:r>
            <a:r>
              <a:rPr lang="en-US" b="0" i="0" dirty="0">
                <a:solidFill>
                  <a:srgbClr val="333333"/>
                </a:solidFill>
                <a:effectLst/>
                <a:latin typeface="-apple-system"/>
              </a:rPr>
              <a:t>Climate change is intensifying fire regimes across boreal regions, and thus both burned area and carbon emissions from combustion are expected to increase significantly over the next several decades. Fire management through initial suppression of fires is effective at reducing burned area, but limited work has addressed the role that fire management can play in reducing wildfire carbon emissions and their impacts on climate change. In this work, we draw on historical data covering fire and fire management in Alaska to project burned area and management outcomes to 2100. We allow management to both respond to and impact variations in annual burned area and carbon emissions, while keeping decadal-average burned area at or above historical levels. The total cost of a fire is calculated as the combination of management expenditures and the social cost of carbon (SCC) emissions during combustion, using the SCC framework. Incorporating the tradeoff between management expenditures and burned area, we project that by 2100, increasing management effort by 5–10 times relative to current expenditures would minimize combined management and emissions costs. This is driven by the finding that the social costs of carbon emissions greatly exceed management costs unless burned area is constrained to near the average historical level. Our analysis does not include the many health, economic, and non-CO</a:t>
            </a:r>
            <a:r>
              <a:rPr lang="en-US" b="0" i="0" baseline="-25000" dirty="0">
                <a:solidFill>
                  <a:srgbClr val="333333"/>
                </a:solidFill>
                <a:effectLst/>
                <a:latin typeface="-apple-system"/>
              </a:rPr>
              <a:t>2</a:t>
            </a:r>
            <a:r>
              <a:rPr lang="en-US" b="0" i="0" dirty="0">
                <a:solidFill>
                  <a:srgbClr val="333333"/>
                </a:solidFill>
                <a:effectLst/>
                <a:latin typeface="-apple-system"/>
              </a:rPr>
              <a:t> climate impacts from fires, so we likely underestimate the benefits of increased fire suppression and thus the optimal management level. As fire regimes continue to intensify, our work suggests increased management expenditures will be necessary to counteract increasing carbon combustion and lower overall climate impact.</a:t>
            </a:r>
            <a:endParaRPr lang="en-US" dirty="0"/>
          </a:p>
        </p:txBody>
      </p:sp>
      <p:sp>
        <p:nvSpPr>
          <p:cNvPr id="4" name="Slide Number Placeholder 3"/>
          <p:cNvSpPr>
            <a:spLocks noGrp="1"/>
          </p:cNvSpPr>
          <p:nvPr>
            <p:ph type="sldNum" sz="quarter" idx="5"/>
          </p:nvPr>
        </p:nvSpPr>
        <p:spPr/>
        <p:txBody>
          <a:bodyPr/>
          <a:lstStyle/>
          <a:p>
            <a:fld id="{097A3FA0-A8D5-D040-80CD-84E019D885E0}" type="slidenum">
              <a:rPr lang="en-US" smtClean="0"/>
              <a:t>1</a:t>
            </a:fld>
            <a:endParaRPr lang="en-US"/>
          </a:p>
        </p:txBody>
      </p:sp>
    </p:spTree>
    <p:extLst>
      <p:ext uri="{BB962C8B-B14F-4D97-AF65-F5344CB8AC3E}">
        <p14:creationId xmlns:p14="http://schemas.microsoft.com/office/powerpoint/2010/main" val="1152090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06C54-1DFB-6341-93F1-19D62B400C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637A81-D79B-8A4D-A935-2ECE4F1B6D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C56E81-3045-7F44-BC00-77100E21BF11}"/>
              </a:ext>
            </a:extLst>
          </p:cNvPr>
          <p:cNvSpPr>
            <a:spLocks noGrp="1"/>
          </p:cNvSpPr>
          <p:nvPr>
            <p:ph type="dt" sz="half" idx="10"/>
          </p:nvPr>
        </p:nvSpPr>
        <p:spPr/>
        <p:txBody>
          <a:bodyPr/>
          <a:lstStyle/>
          <a:p>
            <a:fld id="{895D3284-6954-D44E-95E0-0BB598FFB358}" type="datetimeFigureOut">
              <a:rPr lang="en-US" smtClean="0"/>
              <a:t>9/28/22</a:t>
            </a:fld>
            <a:endParaRPr lang="en-US"/>
          </a:p>
        </p:txBody>
      </p:sp>
      <p:sp>
        <p:nvSpPr>
          <p:cNvPr id="5" name="Footer Placeholder 4">
            <a:extLst>
              <a:ext uri="{FF2B5EF4-FFF2-40B4-BE49-F238E27FC236}">
                <a16:creationId xmlns:a16="http://schemas.microsoft.com/office/drawing/2014/main" id="{BA775A74-B30E-1944-BCD7-989F1C0E33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704A4A-0D52-A54C-A33A-8C5F664D2FBA}"/>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1912243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9F171-13B5-0C4F-853D-32194BD7CB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91DA3A-CED6-2F46-A67E-5E0306DB2B4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4FB156-9196-0240-BF2E-D16D48240428}"/>
              </a:ext>
            </a:extLst>
          </p:cNvPr>
          <p:cNvSpPr>
            <a:spLocks noGrp="1"/>
          </p:cNvSpPr>
          <p:nvPr>
            <p:ph type="dt" sz="half" idx="10"/>
          </p:nvPr>
        </p:nvSpPr>
        <p:spPr/>
        <p:txBody>
          <a:bodyPr/>
          <a:lstStyle/>
          <a:p>
            <a:fld id="{895D3284-6954-D44E-95E0-0BB598FFB358}" type="datetimeFigureOut">
              <a:rPr lang="en-US" smtClean="0"/>
              <a:t>9/28/22</a:t>
            </a:fld>
            <a:endParaRPr lang="en-US"/>
          </a:p>
        </p:txBody>
      </p:sp>
      <p:sp>
        <p:nvSpPr>
          <p:cNvPr id="5" name="Footer Placeholder 4">
            <a:extLst>
              <a:ext uri="{FF2B5EF4-FFF2-40B4-BE49-F238E27FC236}">
                <a16:creationId xmlns:a16="http://schemas.microsoft.com/office/drawing/2014/main" id="{6131D0B3-0B79-0D41-BDD6-AD450BFDC3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E14129-38C8-7C4E-B4A3-6DD902DD9939}"/>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3773283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2A0C69-5858-6C45-B26B-F3AD3E615C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CD2F82-16E0-CF48-B1A6-20F4FD52D50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5F0EC-61A7-6D46-B352-A116D49F6DB1}"/>
              </a:ext>
            </a:extLst>
          </p:cNvPr>
          <p:cNvSpPr>
            <a:spLocks noGrp="1"/>
          </p:cNvSpPr>
          <p:nvPr>
            <p:ph type="dt" sz="half" idx="10"/>
          </p:nvPr>
        </p:nvSpPr>
        <p:spPr/>
        <p:txBody>
          <a:bodyPr/>
          <a:lstStyle/>
          <a:p>
            <a:fld id="{895D3284-6954-D44E-95E0-0BB598FFB358}" type="datetimeFigureOut">
              <a:rPr lang="en-US" smtClean="0"/>
              <a:t>9/28/22</a:t>
            </a:fld>
            <a:endParaRPr lang="en-US"/>
          </a:p>
        </p:txBody>
      </p:sp>
      <p:sp>
        <p:nvSpPr>
          <p:cNvPr id="5" name="Footer Placeholder 4">
            <a:extLst>
              <a:ext uri="{FF2B5EF4-FFF2-40B4-BE49-F238E27FC236}">
                <a16:creationId xmlns:a16="http://schemas.microsoft.com/office/drawing/2014/main" id="{0821180E-33F3-D949-86B5-2B389A2188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348AAB-F7BA-4A4B-A3C7-AAED8F43FDEC}"/>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2997842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8C6D1-F383-B447-AEB0-178F32A07A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50D57-AB55-E34F-9E31-D8EC36DDBED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04B9CC-5560-C346-BA98-84F5F650E3C0}"/>
              </a:ext>
            </a:extLst>
          </p:cNvPr>
          <p:cNvSpPr>
            <a:spLocks noGrp="1"/>
          </p:cNvSpPr>
          <p:nvPr>
            <p:ph type="dt" sz="half" idx="10"/>
          </p:nvPr>
        </p:nvSpPr>
        <p:spPr/>
        <p:txBody>
          <a:bodyPr/>
          <a:lstStyle/>
          <a:p>
            <a:fld id="{895D3284-6954-D44E-95E0-0BB598FFB358}" type="datetimeFigureOut">
              <a:rPr lang="en-US" smtClean="0"/>
              <a:t>9/28/22</a:t>
            </a:fld>
            <a:endParaRPr lang="en-US"/>
          </a:p>
        </p:txBody>
      </p:sp>
      <p:sp>
        <p:nvSpPr>
          <p:cNvPr id="5" name="Footer Placeholder 4">
            <a:extLst>
              <a:ext uri="{FF2B5EF4-FFF2-40B4-BE49-F238E27FC236}">
                <a16:creationId xmlns:a16="http://schemas.microsoft.com/office/drawing/2014/main" id="{F3F33E8A-EBE7-8B4E-BC82-3E9033084A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980703-A89A-C147-977C-117A034F057E}"/>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99096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9867-CC7A-AA4E-AB4B-BBB5B5A63C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200A03-9590-614B-80D2-EE6C37FDCE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92256AA-941E-E54D-840C-4AA50BEFE91D}"/>
              </a:ext>
            </a:extLst>
          </p:cNvPr>
          <p:cNvSpPr>
            <a:spLocks noGrp="1"/>
          </p:cNvSpPr>
          <p:nvPr>
            <p:ph type="dt" sz="half" idx="10"/>
          </p:nvPr>
        </p:nvSpPr>
        <p:spPr/>
        <p:txBody>
          <a:bodyPr/>
          <a:lstStyle/>
          <a:p>
            <a:fld id="{895D3284-6954-D44E-95E0-0BB598FFB358}" type="datetimeFigureOut">
              <a:rPr lang="en-US" smtClean="0"/>
              <a:t>9/28/22</a:t>
            </a:fld>
            <a:endParaRPr lang="en-US"/>
          </a:p>
        </p:txBody>
      </p:sp>
      <p:sp>
        <p:nvSpPr>
          <p:cNvPr id="5" name="Footer Placeholder 4">
            <a:extLst>
              <a:ext uri="{FF2B5EF4-FFF2-40B4-BE49-F238E27FC236}">
                <a16:creationId xmlns:a16="http://schemas.microsoft.com/office/drawing/2014/main" id="{04288057-8D3F-BD4D-9AB3-A74A4E9F64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ECC00-4404-214C-9E71-88E13C578AE1}"/>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27542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C4453-8C99-B844-AA8B-575295F29C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88F91D-561A-C14C-91C4-1CE4419C2D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8D505B-FB85-384F-A8F3-FE042041E1C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5FD35F-8168-B54C-80D3-5C828BE9B80B}"/>
              </a:ext>
            </a:extLst>
          </p:cNvPr>
          <p:cNvSpPr>
            <a:spLocks noGrp="1"/>
          </p:cNvSpPr>
          <p:nvPr>
            <p:ph type="dt" sz="half" idx="10"/>
          </p:nvPr>
        </p:nvSpPr>
        <p:spPr/>
        <p:txBody>
          <a:bodyPr/>
          <a:lstStyle/>
          <a:p>
            <a:fld id="{895D3284-6954-D44E-95E0-0BB598FFB358}" type="datetimeFigureOut">
              <a:rPr lang="en-US" smtClean="0"/>
              <a:t>9/28/22</a:t>
            </a:fld>
            <a:endParaRPr lang="en-US"/>
          </a:p>
        </p:txBody>
      </p:sp>
      <p:sp>
        <p:nvSpPr>
          <p:cNvPr id="6" name="Footer Placeholder 5">
            <a:extLst>
              <a:ext uri="{FF2B5EF4-FFF2-40B4-BE49-F238E27FC236}">
                <a16:creationId xmlns:a16="http://schemas.microsoft.com/office/drawing/2014/main" id="{47E8AA54-54A1-AD4A-851A-32FB769D26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2252F0-8C8C-6C44-ACD8-A3EB2240CCB7}"/>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1514304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312B-E3DC-AE49-AB00-24C3466CC8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A19DCE-C347-4F48-B5D5-EF75982707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4139628-1FB9-B44D-B720-645D6D42E96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C23D23-A8A5-2842-AFDE-5488BBC18B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60027FF-A072-C443-BAF7-4E669084F00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04D43C-571A-1148-8DE3-514609C52374}"/>
              </a:ext>
            </a:extLst>
          </p:cNvPr>
          <p:cNvSpPr>
            <a:spLocks noGrp="1"/>
          </p:cNvSpPr>
          <p:nvPr>
            <p:ph type="dt" sz="half" idx="10"/>
          </p:nvPr>
        </p:nvSpPr>
        <p:spPr/>
        <p:txBody>
          <a:bodyPr/>
          <a:lstStyle/>
          <a:p>
            <a:fld id="{895D3284-6954-D44E-95E0-0BB598FFB358}" type="datetimeFigureOut">
              <a:rPr lang="en-US" smtClean="0"/>
              <a:t>9/28/22</a:t>
            </a:fld>
            <a:endParaRPr lang="en-US"/>
          </a:p>
        </p:txBody>
      </p:sp>
      <p:sp>
        <p:nvSpPr>
          <p:cNvPr id="8" name="Footer Placeholder 7">
            <a:extLst>
              <a:ext uri="{FF2B5EF4-FFF2-40B4-BE49-F238E27FC236}">
                <a16:creationId xmlns:a16="http://schemas.microsoft.com/office/drawing/2014/main" id="{9F0D6AF0-C51D-9649-B2F7-5CE4A02BF7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4D7EB8-ECE7-BC41-858C-D78F7C0894A5}"/>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2607614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ACCF4-3453-6848-A1C1-2536A7EA36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26BD54-222E-704C-BAA1-826AEEAA7968}"/>
              </a:ext>
            </a:extLst>
          </p:cNvPr>
          <p:cNvSpPr>
            <a:spLocks noGrp="1"/>
          </p:cNvSpPr>
          <p:nvPr>
            <p:ph type="dt" sz="half" idx="10"/>
          </p:nvPr>
        </p:nvSpPr>
        <p:spPr/>
        <p:txBody>
          <a:bodyPr/>
          <a:lstStyle/>
          <a:p>
            <a:fld id="{895D3284-6954-D44E-95E0-0BB598FFB358}" type="datetimeFigureOut">
              <a:rPr lang="en-US" smtClean="0"/>
              <a:t>9/28/22</a:t>
            </a:fld>
            <a:endParaRPr lang="en-US"/>
          </a:p>
        </p:txBody>
      </p:sp>
      <p:sp>
        <p:nvSpPr>
          <p:cNvPr id="4" name="Footer Placeholder 3">
            <a:extLst>
              <a:ext uri="{FF2B5EF4-FFF2-40B4-BE49-F238E27FC236}">
                <a16:creationId xmlns:a16="http://schemas.microsoft.com/office/drawing/2014/main" id="{8AD373DB-07AD-6C43-8A11-9FDDF18FE5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DE26A4-372F-2845-973A-1A920F51B809}"/>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1819671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B1A4DE-9910-A943-AEB7-3DBF3899FA42}"/>
              </a:ext>
            </a:extLst>
          </p:cNvPr>
          <p:cNvSpPr>
            <a:spLocks noGrp="1"/>
          </p:cNvSpPr>
          <p:nvPr>
            <p:ph type="dt" sz="half" idx="10"/>
          </p:nvPr>
        </p:nvSpPr>
        <p:spPr/>
        <p:txBody>
          <a:bodyPr/>
          <a:lstStyle/>
          <a:p>
            <a:fld id="{895D3284-6954-D44E-95E0-0BB598FFB358}" type="datetimeFigureOut">
              <a:rPr lang="en-US" smtClean="0"/>
              <a:t>9/28/22</a:t>
            </a:fld>
            <a:endParaRPr lang="en-US"/>
          </a:p>
        </p:txBody>
      </p:sp>
      <p:sp>
        <p:nvSpPr>
          <p:cNvPr id="3" name="Footer Placeholder 2">
            <a:extLst>
              <a:ext uri="{FF2B5EF4-FFF2-40B4-BE49-F238E27FC236}">
                <a16:creationId xmlns:a16="http://schemas.microsoft.com/office/drawing/2014/main" id="{040BBF65-A445-B74A-9B0A-68F6DFFB9C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BE8FF2-D13F-A54F-B955-483BEAEF3A5C}"/>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101726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9C85F-83B4-DE4A-856A-AAC6D1909E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C54C4F-05D8-B74F-B702-B551853A01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777061-0154-774B-AAFC-FF51F7F55D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C9A4E8-B1E4-334A-B78F-71CCB92E2AE4}"/>
              </a:ext>
            </a:extLst>
          </p:cNvPr>
          <p:cNvSpPr>
            <a:spLocks noGrp="1"/>
          </p:cNvSpPr>
          <p:nvPr>
            <p:ph type="dt" sz="half" idx="10"/>
          </p:nvPr>
        </p:nvSpPr>
        <p:spPr/>
        <p:txBody>
          <a:bodyPr/>
          <a:lstStyle/>
          <a:p>
            <a:fld id="{895D3284-6954-D44E-95E0-0BB598FFB358}" type="datetimeFigureOut">
              <a:rPr lang="en-US" smtClean="0"/>
              <a:t>9/28/22</a:t>
            </a:fld>
            <a:endParaRPr lang="en-US"/>
          </a:p>
        </p:txBody>
      </p:sp>
      <p:sp>
        <p:nvSpPr>
          <p:cNvPr id="6" name="Footer Placeholder 5">
            <a:extLst>
              <a:ext uri="{FF2B5EF4-FFF2-40B4-BE49-F238E27FC236}">
                <a16:creationId xmlns:a16="http://schemas.microsoft.com/office/drawing/2014/main" id="{3095C689-FDE9-174A-8204-CA392A694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7E2761-230D-A347-BBFC-13C4050E81F8}"/>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1051400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34E9D-64D2-474E-87EC-EC23989418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872F6E-579E-0847-BC9A-FCB67F4179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58E7E0-1AC6-9442-92B5-45E9F99185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2904AD-1FA0-7B48-87E4-5FE77AF9551A}"/>
              </a:ext>
            </a:extLst>
          </p:cNvPr>
          <p:cNvSpPr>
            <a:spLocks noGrp="1"/>
          </p:cNvSpPr>
          <p:nvPr>
            <p:ph type="dt" sz="half" idx="10"/>
          </p:nvPr>
        </p:nvSpPr>
        <p:spPr/>
        <p:txBody>
          <a:bodyPr/>
          <a:lstStyle/>
          <a:p>
            <a:fld id="{895D3284-6954-D44E-95E0-0BB598FFB358}" type="datetimeFigureOut">
              <a:rPr lang="en-US" smtClean="0"/>
              <a:t>9/28/22</a:t>
            </a:fld>
            <a:endParaRPr lang="en-US"/>
          </a:p>
        </p:txBody>
      </p:sp>
      <p:sp>
        <p:nvSpPr>
          <p:cNvPr id="6" name="Footer Placeholder 5">
            <a:extLst>
              <a:ext uri="{FF2B5EF4-FFF2-40B4-BE49-F238E27FC236}">
                <a16:creationId xmlns:a16="http://schemas.microsoft.com/office/drawing/2014/main" id="{69BF320B-6153-9045-A899-6D95C9D127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0203BF-4700-9944-85FF-5D74767AF85A}"/>
              </a:ext>
            </a:extLst>
          </p:cNvPr>
          <p:cNvSpPr>
            <a:spLocks noGrp="1"/>
          </p:cNvSpPr>
          <p:nvPr>
            <p:ph type="sldNum" sz="quarter" idx="12"/>
          </p:nvPr>
        </p:nvSpPr>
        <p:spPr/>
        <p:txBody>
          <a:bodyPr/>
          <a:lstStyle/>
          <a:p>
            <a:fld id="{321B3550-EE02-A742-AFB9-64833C53B370}" type="slidenum">
              <a:rPr lang="en-US" smtClean="0"/>
              <a:t>‹#›</a:t>
            </a:fld>
            <a:endParaRPr lang="en-US"/>
          </a:p>
        </p:txBody>
      </p:sp>
    </p:spTree>
    <p:extLst>
      <p:ext uri="{BB962C8B-B14F-4D97-AF65-F5344CB8AC3E}">
        <p14:creationId xmlns:p14="http://schemas.microsoft.com/office/powerpoint/2010/main" val="195762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60A1F4-B32E-094F-A150-1B2C401C00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13D757-A63D-954B-B3FA-D9D49E633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906D19-B12B-A147-AA8A-21DE358C50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D3284-6954-D44E-95E0-0BB598FFB358}" type="datetimeFigureOut">
              <a:rPr lang="en-US" smtClean="0"/>
              <a:t>9/28/22</a:t>
            </a:fld>
            <a:endParaRPr lang="en-US"/>
          </a:p>
        </p:txBody>
      </p:sp>
      <p:sp>
        <p:nvSpPr>
          <p:cNvPr id="5" name="Footer Placeholder 4">
            <a:extLst>
              <a:ext uri="{FF2B5EF4-FFF2-40B4-BE49-F238E27FC236}">
                <a16:creationId xmlns:a16="http://schemas.microsoft.com/office/drawing/2014/main" id="{50DED62F-9D6A-5A4E-8020-1530EEF450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E6BF70-A3ED-B948-B798-2A880A1B36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B3550-EE02-A742-AFB9-64833C53B370}" type="slidenum">
              <a:rPr lang="en-US" smtClean="0"/>
              <a:t>‹#›</a:t>
            </a:fld>
            <a:endParaRPr lang="en-US"/>
          </a:p>
        </p:txBody>
      </p:sp>
    </p:spTree>
    <p:extLst>
      <p:ext uri="{BB962C8B-B14F-4D97-AF65-F5344CB8AC3E}">
        <p14:creationId xmlns:p14="http://schemas.microsoft.com/office/powerpoint/2010/main" val="3016290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126/sciadv.abl716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E44B7-2362-B048-AF3C-03B12EA331DE}"/>
              </a:ext>
            </a:extLst>
          </p:cNvPr>
          <p:cNvSpPr txBox="1">
            <a:spLocks/>
          </p:cNvSpPr>
          <p:nvPr/>
        </p:nvSpPr>
        <p:spPr>
          <a:xfrm>
            <a:off x="0" y="20192"/>
            <a:ext cx="12192000" cy="69249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t>The Costs and Benefits of Fire Management for Carbon Mitigation in Alaska Through 2100 </a:t>
            </a:r>
            <a:endParaRPr lang="en-US" sz="24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18B2F77-D09B-5A4D-BF49-03DB995321A2}"/>
              </a:ext>
            </a:extLst>
          </p:cNvPr>
          <p:cNvSpPr txBox="1"/>
          <p:nvPr/>
        </p:nvSpPr>
        <p:spPr>
          <a:xfrm>
            <a:off x="96253" y="919670"/>
            <a:ext cx="6782120" cy="276999"/>
          </a:xfrm>
          <a:prstGeom prst="rect">
            <a:avLst/>
          </a:prstGeom>
          <a:noFill/>
        </p:spPr>
        <p:txBody>
          <a:bodyPr wrap="square" rtlCol="0">
            <a:spAutoFit/>
          </a:bodyPr>
          <a:lstStyle/>
          <a:p>
            <a:endParaRPr lang="en-US" sz="1200" dirty="0"/>
          </a:p>
        </p:txBody>
      </p:sp>
      <p:sp>
        <p:nvSpPr>
          <p:cNvPr id="7" name="TextBox 6">
            <a:extLst>
              <a:ext uri="{FF2B5EF4-FFF2-40B4-BE49-F238E27FC236}">
                <a16:creationId xmlns:a16="http://schemas.microsoft.com/office/drawing/2014/main" id="{EE7F337A-9063-194B-AF30-9706301E8B9D}"/>
              </a:ext>
            </a:extLst>
          </p:cNvPr>
          <p:cNvSpPr txBox="1"/>
          <p:nvPr/>
        </p:nvSpPr>
        <p:spPr>
          <a:xfrm>
            <a:off x="96255" y="919670"/>
            <a:ext cx="4513324" cy="3101185"/>
          </a:xfrm>
          <a:prstGeom prst="rect">
            <a:avLst/>
          </a:prstGeom>
          <a:noFill/>
          <a:ln>
            <a:solidFill>
              <a:schemeClr val="accent5"/>
            </a:solidFill>
          </a:ln>
        </p:spPr>
        <p:txBody>
          <a:bodyPr wrap="square" rtlCol="0">
            <a:spAutoFit/>
          </a:bodyPr>
          <a:lstStyle/>
          <a:p>
            <a:r>
              <a:rPr lang="en-US" sz="1400" b="1" dirty="0"/>
              <a:t>Background:</a:t>
            </a:r>
          </a:p>
          <a:p>
            <a:pPr marL="285750" indent="-285750">
              <a:buFontTx/>
              <a:buChar char="-"/>
            </a:pPr>
            <a:r>
              <a:rPr lang="en-US" sz="1200" dirty="0"/>
              <a:t>Under current climate trends, burned area in Alaska is expected to double by the end of the century, barring significant changes in fire management. </a:t>
            </a:r>
          </a:p>
          <a:p>
            <a:pPr marL="285750" indent="-285750">
              <a:buFontTx/>
              <a:buChar char="-"/>
            </a:pPr>
            <a:r>
              <a:rPr lang="en-US" sz="1200" dirty="0"/>
              <a:t>Fires emit large amounts of CO</a:t>
            </a:r>
            <a:r>
              <a:rPr lang="en-US" sz="1200" baseline="-25000" dirty="0"/>
              <a:t>2</a:t>
            </a:r>
            <a:r>
              <a:rPr lang="en-US" sz="1200" dirty="0"/>
              <a:t> into the atmosphere, contributing to climate change and imposing economic costs.</a:t>
            </a:r>
          </a:p>
          <a:p>
            <a:r>
              <a:rPr lang="en-US" sz="1400" b="1" dirty="0"/>
              <a:t>Methods:</a:t>
            </a:r>
          </a:p>
          <a:p>
            <a:pPr marL="285750" indent="-285750">
              <a:buFontTx/>
              <a:buChar char="-"/>
            </a:pPr>
            <a:r>
              <a:rPr lang="en-US" sz="1200" dirty="0"/>
              <a:t>We created a model to project burned area across Alaska through 2100, incorporating the accelerating effect of climate change and the depressing effects of fire management and recent burning, as well as geographic variation in fire and management regimes. </a:t>
            </a:r>
          </a:p>
          <a:p>
            <a:pPr marL="285750" indent="-285750">
              <a:buFontTx/>
              <a:buChar char="-"/>
            </a:pPr>
            <a:r>
              <a:rPr lang="en-US" sz="1200" dirty="0"/>
              <a:t>We generated the projected annual cost of fire in each year by combining management costs and the social costs of emissions, using the Social Cost of Carbon, and calculated the optimal management level to minimize this combined cost.</a:t>
            </a:r>
          </a:p>
        </p:txBody>
      </p:sp>
      <p:sp>
        <p:nvSpPr>
          <p:cNvPr id="8" name="TextBox 7">
            <a:extLst>
              <a:ext uri="{FF2B5EF4-FFF2-40B4-BE49-F238E27FC236}">
                <a16:creationId xmlns:a16="http://schemas.microsoft.com/office/drawing/2014/main" id="{29980731-129F-EA42-AB01-569410F1FF73}"/>
              </a:ext>
            </a:extLst>
          </p:cNvPr>
          <p:cNvSpPr txBox="1"/>
          <p:nvPr/>
        </p:nvSpPr>
        <p:spPr>
          <a:xfrm>
            <a:off x="96254" y="4020856"/>
            <a:ext cx="4513324" cy="2800767"/>
          </a:xfrm>
          <a:prstGeom prst="rect">
            <a:avLst/>
          </a:prstGeom>
          <a:noFill/>
          <a:ln>
            <a:solidFill>
              <a:schemeClr val="accent5"/>
            </a:solidFill>
          </a:ln>
        </p:spPr>
        <p:txBody>
          <a:bodyPr wrap="square" rtlCol="0">
            <a:spAutoFit/>
          </a:bodyPr>
          <a:lstStyle/>
          <a:p>
            <a:r>
              <a:rPr lang="en-US" sz="1600" b="1" dirty="0"/>
              <a:t>Findings</a:t>
            </a:r>
            <a:r>
              <a:rPr lang="en-US" sz="1600" dirty="0"/>
              <a:t>:</a:t>
            </a:r>
            <a:endParaRPr lang="en-US" sz="1200" dirty="0"/>
          </a:p>
          <a:p>
            <a:pPr marL="285750" indent="-285750">
              <a:buFontTx/>
              <a:buChar char="-"/>
            </a:pPr>
            <a:r>
              <a:rPr lang="en-US" sz="1200" dirty="0"/>
              <a:t>Combined management and social costs are minimized when burned area is constrained to near-historical levels by a large increase in management expenditures. </a:t>
            </a:r>
          </a:p>
          <a:p>
            <a:pPr marL="285750" indent="-285750">
              <a:buFontTx/>
              <a:buChar char="-"/>
            </a:pPr>
            <a:r>
              <a:rPr lang="en-US" sz="1200" dirty="0"/>
              <a:t>The social costs of unconstrained fires could reach over $20 billion annually by 2100, significantly exceeding current management spending.</a:t>
            </a:r>
          </a:p>
          <a:p>
            <a:pPr marL="285750" indent="-285750">
              <a:buFontTx/>
              <a:buChar char="-"/>
            </a:pPr>
            <a:endParaRPr lang="en-US" sz="1200" dirty="0"/>
          </a:p>
          <a:p>
            <a:r>
              <a:rPr lang="en-US" sz="1600" b="1" dirty="0"/>
              <a:t>Significance</a:t>
            </a:r>
            <a:r>
              <a:rPr lang="en-US" sz="1600" dirty="0"/>
              <a:t>:</a:t>
            </a:r>
          </a:p>
          <a:p>
            <a:pPr marL="285750" indent="-285750">
              <a:buFontTx/>
              <a:buChar char="-"/>
            </a:pPr>
            <a:r>
              <a:rPr lang="en-US" sz="1200" dirty="0"/>
              <a:t>Our study is the first to project Alaskan fire regimes while allowing management to respond and affect burned area outcomes. </a:t>
            </a:r>
          </a:p>
          <a:p>
            <a:pPr marL="285750" indent="-285750">
              <a:buFontTx/>
              <a:buChar char="-"/>
            </a:pPr>
            <a:r>
              <a:rPr lang="en-US" sz="1200" dirty="0"/>
              <a:t>Our results suggest that in Alaska, the social costs of emissions far outweigh the costs of management at its current level. </a:t>
            </a:r>
          </a:p>
        </p:txBody>
      </p:sp>
      <p:grpSp>
        <p:nvGrpSpPr>
          <p:cNvPr id="46" name="Group 45">
            <a:extLst>
              <a:ext uri="{FF2B5EF4-FFF2-40B4-BE49-F238E27FC236}">
                <a16:creationId xmlns:a16="http://schemas.microsoft.com/office/drawing/2014/main" id="{4978E61F-0D9D-7C42-A24E-5ECA59AF5523}"/>
              </a:ext>
            </a:extLst>
          </p:cNvPr>
          <p:cNvGrpSpPr/>
          <p:nvPr/>
        </p:nvGrpSpPr>
        <p:grpSpPr>
          <a:xfrm>
            <a:off x="10200527" y="766200"/>
            <a:ext cx="265679" cy="2704183"/>
            <a:chOff x="10200527" y="766200"/>
            <a:chExt cx="265679" cy="2704183"/>
          </a:xfrm>
        </p:grpSpPr>
        <p:sp>
          <p:nvSpPr>
            <p:cNvPr id="44" name="Rectangle 43">
              <a:extLst>
                <a:ext uri="{FF2B5EF4-FFF2-40B4-BE49-F238E27FC236}">
                  <a16:creationId xmlns:a16="http://schemas.microsoft.com/office/drawing/2014/main" id="{49DE84D6-5965-6847-835E-91EB2C4D3FDD}"/>
                </a:ext>
              </a:extLst>
            </p:cNvPr>
            <p:cNvSpPr/>
            <p:nvPr/>
          </p:nvSpPr>
          <p:spPr>
            <a:xfrm>
              <a:off x="10214030" y="766200"/>
              <a:ext cx="252176" cy="3081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B0F1619F-0EE4-2248-AB6B-EFD14B1A557D}"/>
                </a:ext>
              </a:extLst>
            </p:cNvPr>
            <p:cNvSpPr/>
            <p:nvPr/>
          </p:nvSpPr>
          <p:spPr>
            <a:xfrm>
              <a:off x="10200527" y="3294634"/>
              <a:ext cx="252176" cy="175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extBox 13">
            <a:extLst>
              <a:ext uri="{FF2B5EF4-FFF2-40B4-BE49-F238E27FC236}">
                <a16:creationId xmlns:a16="http://schemas.microsoft.com/office/drawing/2014/main" id="{5934C5B8-8B1A-3B48-9EF6-AC837978EEB6}"/>
              </a:ext>
            </a:extLst>
          </p:cNvPr>
          <p:cNvSpPr txBox="1"/>
          <p:nvPr/>
        </p:nvSpPr>
        <p:spPr>
          <a:xfrm>
            <a:off x="4813951" y="5832916"/>
            <a:ext cx="7378049" cy="1015663"/>
          </a:xfrm>
          <a:prstGeom prst="rect">
            <a:avLst/>
          </a:prstGeom>
          <a:noFill/>
          <a:ln>
            <a:noFill/>
          </a:ln>
        </p:spPr>
        <p:txBody>
          <a:bodyPr wrap="square" rtlCol="0">
            <a:spAutoFit/>
          </a:bodyPr>
          <a:lstStyle/>
          <a:p>
            <a:r>
              <a:rPr lang="en-US" sz="1200" dirty="0">
                <a:solidFill>
                  <a:schemeClr val="accent1"/>
                </a:solidFill>
              </a:rPr>
              <a:t>Management level, burned area, and cost outcomes for cost-minimizing specification and business as usual (BAU) specifications. Annual burned area in Alaska has already increased relative to the historical baseline (dashed line) (a, left). Projected burned area continues to increase under BAU management (green line) but remains near historical levels under optimal management (a, right). Optimal management levels increase over the projection period (b). Projected total costs are shown in billions of 2015 dollars (c). All values display the 11-year moving average.</a:t>
            </a:r>
          </a:p>
        </p:txBody>
      </p:sp>
      <p:sp>
        <p:nvSpPr>
          <p:cNvPr id="11" name="TextBox 10">
            <a:extLst>
              <a:ext uri="{FF2B5EF4-FFF2-40B4-BE49-F238E27FC236}">
                <a16:creationId xmlns:a16="http://schemas.microsoft.com/office/drawing/2014/main" id="{A72C99BD-929F-D543-B16B-51AB9800649D}"/>
              </a:ext>
            </a:extLst>
          </p:cNvPr>
          <p:cNvSpPr txBox="1"/>
          <p:nvPr/>
        </p:nvSpPr>
        <p:spPr>
          <a:xfrm>
            <a:off x="50435" y="458005"/>
            <a:ext cx="11999494" cy="461665"/>
          </a:xfrm>
          <a:prstGeom prst="rect">
            <a:avLst/>
          </a:prstGeom>
          <a:noFill/>
        </p:spPr>
        <p:txBody>
          <a:bodyPr wrap="square" rtlCol="0">
            <a:spAutoFit/>
          </a:bodyPr>
          <a:lstStyle/>
          <a:p>
            <a:r>
              <a:rPr lang="en-US" sz="1200" dirty="0"/>
              <a:t>Elder, M., Phillips, C. A., Potter, S., </a:t>
            </a:r>
            <a:r>
              <a:rPr lang="en-US" sz="1200" dirty="0" err="1"/>
              <a:t>Frumhoff</a:t>
            </a:r>
            <a:r>
              <a:rPr lang="en-US" sz="1200" dirty="0"/>
              <a:t>, P. C., and Rogers, B. M. : The costs and benefits of fire management for carbon mitigation in Alaska through 2100, Environmental Research Letters, 17 (10), 105001, </a:t>
            </a:r>
            <a:r>
              <a:rPr lang="en-US" sz="1200" dirty="0">
                <a:hlinkClick r:id="rId3">
                  <a:extLst>
                    <a:ext uri="{A12FA001-AC4F-418D-AE19-62706E023703}">
                      <ahyp:hlinkClr xmlns:ahyp="http://schemas.microsoft.com/office/drawing/2018/hyperlinkcolor" val="tx"/>
                    </a:ext>
                  </a:extLst>
                </a:hlinkClick>
              </a:rPr>
              <a:t>https://doi.org</a:t>
            </a:r>
            <a:r>
              <a:rPr lang="en-US" sz="1200" u="sng" dirty="0">
                <a:hlinkClick r:id="rId3">
                  <a:extLst>
                    <a:ext uri="{A12FA001-AC4F-418D-AE19-62706E023703}">
                      <ahyp:hlinkClr xmlns:ahyp="http://schemas.microsoft.com/office/drawing/2018/hyperlinkcolor" val="tx"/>
                    </a:ext>
                  </a:extLst>
                </a:hlinkClick>
              </a:rPr>
              <a:t>/10.</a:t>
            </a:r>
            <a:r>
              <a:rPr lang="en-US" sz="1200" u="sng" dirty="0"/>
              <a:t>1088/1748-9326/ac8e85</a:t>
            </a:r>
            <a:r>
              <a:rPr lang="en-US" sz="1200" dirty="0"/>
              <a:t>, 2022.</a:t>
            </a:r>
            <a:endParaRPr lang="en-US" sz="1200" dirty="0">
              <a:effectLst/>
            </a:endParaRPr>
          </a:p>
        </p:txBody>
      </p:sp>
      <p:pic>
        <p:nvPicPr>
          <p:cNvPr id="3" name="Picture 2">
            <a:extLst>
              <a:ext uri="{FF2B5EF4-FFF2-40B4-BE49-F238E27FC236}">
                <a16:creationId xmlns:a16="http://schemas.microsoft.com/office/drawing/2014/main" id="{79435782-69B1-6ECE-1B47-62E48C0A8B6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6070"/>
          <a:stretch/>
        </p:blipFill>
        <p:spPr bwMode="auto">
          <a:xfrm>
            <a:off x="4813951" y="784278"/>
            <a:ext cx="7093906" cy="5030560"/>
          </a:xfrm>
          <a:prstGeom prst="rect">
            <a:avLst/>
          </a:prstGeom>
          <a:noFill/>
          <a:ln>
            <a:noFill/>
          </a:ln>
        </p:spPr>
      </p:pic>
    </p:spTree>
    <p:extLst>
      <p:ext uri="{BB962C8B-B14F-4D97-AF65-F5344CB8AC3E}">
        <p14:creationId xmlns:p14="http://schemas.microsoft.com/office/powerpoint/2010/main" val="1148309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1744</TotalTime>
  <Words>775</Words>
  <Application>Microsoft Macintosh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-apple-system</vt: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Brendan Rogers</cp:lastModifiedBy>
  <cp:revision>95</cp:revision>
  <dcterms:created xsi:type="dcterms:W3CDTF">2019-11-19T15:47:58Z</dcterms:created>
  <dcterms:modified xsi:type="dcterms:W3CDTF">2022-09-28T20:35:17Z</dcterms:modified>
</cp:coreProperties>
</file>