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6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421" autoAdjust="0"/>
  </p:normalViewPr>
  <p:slideViewPr>
    <p:cSldViewPr>
      <p:cViewPr varScale="1">
        <p:scale>
          <a:sx n="35" d="100"/>
          <a:sy n="35" d="100"/>
        </p:scale>
        <p:origin x="1424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80"/>
    </p:cViewPr>
  </p:outlineViewPr>
  <p:notesTextViewPr>
    <p:cViewPr>
      <p:scale>
        <a:sx n="100" d="100"/>
        <a:sy n="100" d="100"/>
      </p:scale>
      <p:origin x="0" y="-8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" userId="a03fcd04-7a50-4cd6-8504-3fe14cb69558" providerId="ADAL" clId="{0B011DDC-034D-4169-A25F-CCEDCFB3BC04}"/>
    <pc:docChg chg="modSld">
      <pc:chgData name="Megan" userId="a03fcd04-7a50-4cd6-8504-3fe14cb69558" providerId="ADAL" clId="{0B011DDC-034D-4169-A25F-CCEDCFB3BC04}" dt="2022-09-02T16:03:36.861" v="0" actId="1076"/>
      <pc:docMkLst>
        <pc:docMk/>
      </pc:docMkLst>
      <pc:sldChg chg="modSp mod">
        <pc:chgData name="Megan" userId="a03fcd04-7a50-4cd6-8504-3fe14cb69558" providerId="ADAL" clId="{0B011DDC-034D-4169-A25F-CCEDCFB3BC04}" dt="2022-09-02T16:03:36.861" v="0" actId="1076"/>
        <pc:sldMkLst>
          <pc:docMk/>
          <pc:sldMk cId="2904259698" sldId="269"/>
        </pc:sldMkLst>
        <pc:grpChg chg="mod">
          <ac:chgData name="Megan" userId="a03fcd04-7a50-4cd6-8504-3fe14cb69558" providerId="ADAL" clId="{0B011DDC-034D-4169-A25F-CCEDCFB3BC04}" dt="2022-09-02T16:03:36.861" v="0" actId="1076"/>
          <ac:grpSpMkLst>
            <pc:docMk/>
            <pc:sldMk cId="2904259698" sldId="269"/>
            <ac:grpSpMk id="26" creationId="{978D0776-81F0-A75F-D9C6-CEF3B0B93BB6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Full citation: 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Webb, E.E., Liljedahl, A.K., Cordeiro, J.A. 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et al.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Permafrost thaw drives surface water decline across lake-rich regions of the Arctic. 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Nat. </a:t>
            </a:r>
            <a:r>
              <a:rPr lang="en-US" b="0" i="1" dirty="0" err="1">
                <a:solidFill>
                  <a:srgbClr val="222222"/>
                </a:solidFill>
                <a:effectLst/>
                <a:latin typeface="-apple-system"/>
              </a:rPr>
              <a:t>Clim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. Chang.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(2022). https://doi.org/10.1038/s41558-022-01455-w</a:t>
            </a:r>
          </a:p>
          <a:p>
            <a:endParaRPr lang="en-US" sz="1200" b="0" kern="1200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 information: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Lead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uthor Webb was supported by </a:t>
            </a:r>
            <a:r>
              <a:rPr lang="en-US" b="0" i="0" dirty="0">
                <a:solidFill>
                  <a:srgbClr val="222222"/>
                </a:solidFill>
                <a:effectLst/>
                <a:latin typeface="Harding"/>
              </a:rPr>
              <a:t>NASA FINESST Award 80NSSC19K134</a:t>
            </a:r>
            <a:endParaRPr lang="en-US" sz="12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FC8A2A-ABBF-47EA-B05E-FED043A518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72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85" indent="0" algn="ctr">
              <a:buNone/>
              <a:defRPr/>
            </a:lvl2pPr>
            <a:lvl3pPr marL="913370" indent="0" algn="ctr">
              <a:buNone/>
              <a:defRPr/>
            </a:lvl3pPr>
            <a:lvl4pPr marL="1370058" indent="0" algn="ctr">
              <a:buNone/>
              <a:defRPr/>
            </a:lvl4pPr>
            <a:lvl5pPr marL="1826744" indent="0" algn="ctr">
              <a:buNone/>
              <a:defRPr/>
            </a:lvl5pPr>
            <a:lvl6pPr marL="2283427" indent="0" algn="ctr">
              <a:buNone/>
              <a:defRPr/>
            </a:lvl6pPr>
            <a:lvl7pPr marL="2740114" indent="0" algn="ctr">
              <a:buNone/>
              <a:defRPr/>
            </a:lvl7pPr>
            <a:lvl8pPr marL="3196798" indent="0" algn="ctr">
              <a:buNone/>
              <a:defRPr/>
            </a:lvl8pPr>
            <a:lvl9pPr marL="365348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3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40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327040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77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73249"/>
      </p:ext>
    </p:extLst>
  </p:cSld>
  <p:clrMapOvr>
    <a:masterClrMapping/>
  </p:clrMapOvr>
  <p:transition spd="med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78"/>
          <a:stretch/>
        </p:blipFill>
        <p:spPr>
          <a:xfrm>
            <a:off x="8435767" y="6600391"/>
            <a:ext cx="421826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3563" y="6492879"/>
            <a:ext cx="5476875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8376" y="6492879"/>
            <a:ext cx="1069767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2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85" indent="0">
              <a:buNone/>
              <a:defRPr sz="1800"/>
            </a:lvl2pPr>
            <a:lvl3pPr marL="913370" indent="0">
              <a:buNone/>
              <a:defRPr sz="1600"/>
            </a:lvl3pPr>
            <a:lvl4pPr marL="1370058" indent="0">
              <a:buNone/>
              <a:defRPr sz="1400"/>
            </a:lvl4pPr>
            <a:lvl5pPr marL="1826744" indent="0">
              <a:buNone/>
              <a:defRPr sz="1400"/>
            </a:lvl5pPr>
            <a:lvl6pPr marL="2283427" indent="0">
              <a:buNone/>
              <a:defRPr sz="1400"/>
            </a:lvl6pPr>
            <a:lvl7pPr marL="2740114" indent="0">
              <a:buNone/>
              <a:defRPr sz="1400"/>
            </a:lvl7pPr>
            <a:lvl8pPr marL="3196798" indent="0">
              <a:buNone/>
              <a:defRPr sz="1400"/>
            </a:lvl8pPr>
            <a:lvl9pPr marL="365348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1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8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8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4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1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85" indent="0">
              <a:buNone/>
              <a:defRPr sz="2800"/>
            </a:lvl2pPr>
            <a:lvl3pPr marL="913370" indent="0">
              <a:buNone/>
              <a:defRPr sz="2400"/>
            </a:lvl3pPr>
            <a:lvl4pPr marL="1370058" indent="0">
              <a:buNone/>
              <a:defRPr sz="2000"/>
            </a:lvl4pPr>
            <a:lvl5pPr marL="1826744" indent="0">
              <a:buNone/>
              <a:defRPr sz="2000"/>
            </a:lvl5pPr>
            <a:lvl6pPr marL="2283427" indent="0">
              <a:buNone/>
              <a:defRPr sz="2000"/>
            </a:lvl6pPr>
            <a:lvl7pPr marL="2740114" indent="0">
              <a:buNone/>
              <a:defRPr sz="2000"/>
            </a:lvl7pPr>
            <a:lvl8pPr marL="3196798" indent="0">
              <a:buNone/>
              <a:defRPr sz="2000"/>
            </a:lvl8pPr>
            <a:lvl9pPr marL="365348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2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102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336" tIns="45669" rIns="91336" bIns="45669" anchor="ctr"/>
          <a:lstStyle/>
          <a:p>
            <a:pPr defTabSz="91337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873" tIns="48436" rIns="96873" bIns="48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7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6F29F1-0A0A-4FD5-A9EE-14BC59668AD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474" y="38100"/>
            <a:ext cx="1927224" cy="96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9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685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37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058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674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515" indent="-34251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500" indent="-25688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1943" indent="-2299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214" indent="-22675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69658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6343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029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39710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6401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7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5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27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1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9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7940" y="149317"/>
            <a:ext cx="8077200" cy="841283"/>
          </a:xfrm>
        </p:spPr>
        <p:txBody>
          <a:bodyPr lIns="0" rIns="0">
            <a:no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Permafrost thaw drives surface water declines 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across lake-rich regions of the Arctic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Webb et al., (2020) </a:t>
            </a:r>
            <a:r>
              <a:rPr lang="en-US" sz="14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Climate Change </a:t>
            </a:r>
            <a:r>
              <a:rPr lang="en-US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https://doi.org/10.1038/s41558-022-01455-w</a:t>
            </a:r>
            <a:endParaRPr lang="en-US" sz="1400" b="0" dirty="0">
              <a:solidFill>
                <a:schemeClr val="tx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82126" y="1975577"/>
            <a:ext cx="519545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Analysis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MODIS-based superfine water index to quantify surface water change from 2000 to 2021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Machine learning to relate surface water trends to climate trends and landscape characteristics</a:t>
            </a: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Findings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Across lake-rich regions of the Arctic, surface water declined over the past two decades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climate drivers responsible for surface water declines were increases in annual air temperature and increases in autumn rain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Significance: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Widespread decreases in surface water are most likely due to permafrost thaw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northern permafrost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 is likely on a trajectory towards further surface water declines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Surface</a:t>
            </a:r>
            <a:r>
              <a:rPr lang="en-US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water decreases are observed decades to more than a century earlier than predicted by models.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future estimates of carbon emissions from abrupt permafrost thaw are probably too high.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78D0776-81F0-A75F-D9C6-CEF3B0B93BB6}"/>
              </a:ext>
            </a:extLst>
          </p:cNvPr>
          <p:cNvGrpSpPr/>
          <p:nvPr/>
        </p:nvGrpSpPr>
        <p:grpSpPr>
          <a:xfrm>
            <a:off x="-78191" y="2113525"/>
            <a:ext cx="3851448" cy="4744475"/>
            <a:chOff x="-118656" y="1160128"/>
            <a:chExt cx="3851448" cy="474447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1AD1EAF-7E13-FFA4-F788-67A3677A1C85}"/>
                </a:ext>
              </a:extLst>
            </p:cNvPr>
            <p:cNvGrpSpPr/>
            <p:nvPr/>
          </p:nvGrpSpPr>
          <p:grpSpPr>
            <a:xfrm>
              <a:off x="-118656" y="1160128"/>
              <a:ext cx="3851448" cy="4537436"/>
              <a:chOff x="14751" y="1100395"/>
              <a:chExt cx="3851448" cy="4537436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1B326881-8EA5-C0E2-F50D-C16A61F7F1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4704" r="1846"/>
              <a:stretch/>
            </p:blipFill>
            <p:spPr>
              <a:xfrm>
                <a:off x="90951" y="1100395"/>
                <a:ext cx="3775248" cy="4537436"/>
              </a:xfrm>
              <a:prstGeom prst="rect">
                <a:avLst/>
              </a:prstGeom>
              <a:ln w="19050">
                <a:noFill/>
              </a:ln>
            </p:spPr>
          </p:pic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044AA3-3B65-AA8D-A969-C5BD2C570D3A}"/>
                  </a:ext>
                </a:extLst>
              </p:cNvPr>
              <p:cNvSpPr/>
              <p:nvPr/>
            </p:nvSpPr>
            <p:spPr bwMode="auto">
              <a:xfrm>
                <a:off x="304800" y="1752600"/>
                <a:ext cx="76200" cy="838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7EF3B81-6292-FB5F-388D-DE3BE2C7CE5D}"/>
                  </a:ext>
                </a:extLst>
              </p:cNvPr>
              <p:cNvSpPr/>
              <p:nvPr/>
            </p:nvSpPr>
            <p:spPr bwMode="auto">
              <a:xfrm>
                <a:off x="14751" y="3886200"/>
                <a:ext cx="213849" cy="838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158D5D8-13C3-3E1F-E0C9-3B0F2FC6A253}"/>
                  </a:ext>
                </a:extLst>
              </p:cNvPr>
              <p:cNvSpPr/>
              <p:nvPr/>
            </p:nvSpPr>
            <p:spPr bwMode="auto">
              <a:xfrm rot="5400000">
                <a:off x="2229752" y="2746437"/>
                <a:ext cx="213849" cy="838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6016F37-DE7C-815A-7090-71E0C17EF5A1}"/>
                  </a:ext>
                </a:extLst>
              </p:cNvPr>
              <p:cNvSpPr/>
              <p:nvPr/>
            </p:nvSpPr>
            <p:spPr bwMode="auto">
              <a:xfrm rot="5400000">
                <a:off x="2064775" y="4697728"/>
                <a:ext cx="213849" cy="838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</p:grp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C996112-2B95-D1A3-ED8D-EA188B92B8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8859" t="92488" r="25871" b="-1694"/>
            <a:stretch/>
          </p:blipFill>
          <p:spPr>
            <a:xfrm>
              <a:off x="533066" y="5226321"/>
              <a:ext cx="2969784" cy="678282"/>
            </a:xfrm>
            <a:prstGeom prst="rect">
              <a:avLst/>
            </a:prstGeom>
            <a:ln w="19050">
              <a:noFill/>
            </a:ln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7EF87D6-F0CF-451B-446B-261DB7619C91}"/>
              </a:ext>
            </a:extLst>
          </p:cNvPr>
          <p:cNvSpPr txBox="1"/>
          <p:nvPr/>
        </p:nvSpPr>
        <p:spPr>
          <a:xfrm>
            <a:off x="-8860" y="1143000"/>
            <a:ext cx="9067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Background: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Lakes and ponds are more abundant in the Northern permafrost zone than in any other region worldwide. 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Models propose that in response to climate change, initial permafrost thaw will result in increased lake area, with continued warming and advanced thaw eventually leading to decreased lake area after ~60-150 years. </a:t>
            </a:r>
          </a:p>
        </p:txBody>
      </p:sp>
    </p:spTree>
    <p:extLst>
      <p:ext uri="{BB962C8B-B14F-4D97-AF65-F5344CB8AC3E}">
        <p14:creationId xmlns:p14="http://schemas.microsoft.com/office/powerpoint/2010/main" val="2904259698"/>
      </p:ext>
    </p:extLst>
  </p:cSld>
  <p:clrMapOvr>
    <a:masterClrMapping/>
  </p:clrMapOvr>
</p:sld>
</file>

<file path=ppt/theme/theme1.xml><?xml version="1.0" encoding="utf-8"?>
<a:theme xmlns:a="http://schemas.openxmlformats.org/drawingml/2006/main" name="1_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8982</TotalTime>
  <Words>285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Harding</vt:lpstr>
      <vt:lpstr>Times New Roman</vt:lpstr>
      <vt:lpstr>1_GPMC Nov 2001</vt:lpstr>
      <vt:lpstr>Permafrost thaw drives surface water declines  across lake-rich regions of the Arctic Webb et al., (2020) Nature Climate Change https://doi.org/10.1038/s41558-022-01455-w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Megan</cp:lastModifiedBy>
  <cp:revision>69</cp:revision>
  <cp:lastPrinted>2016-12-19T15:06:13Z</cp:lastPrinted>
  <dcterms:created xsi:type="dcterms:W3CDTF">2014-07-25T19:02:24Z</dcterms:created>
  <dcterms:modified xsi:type="dcterms:W3CDTF">2022-09-02T16:03:46Z</dcterms:modified>
</cp:coreProperties>
</file>