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
  </p:notesMasterIdLst>
  <p:sldIdLst>
    <p:sldId id="272" r:id="rId2"/>
    <p:sldId id="274" r:id="rId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86395" autoAdjust="0"/>
  </p:normalViewPr>
  <p:slideViewPr>
    <p:cSldViewPr>
      <p:cViewPr varScale="1">
        <p:scale>
          <a:sx n="95" d="100"/>
          <a:sy n="95" d="100"/>
        </p:scale>
        <p:origin x="2130" y="57"/>
      </p:cViewPr>
      <p:guideLst>
        <p:guide orient="horz" pos="2160"/>
        <p:guide pos="2880"/>
      </p:guideLst>
    </p:cSldViewPr>
  </p:slideViewPr>
  <p:outlineViewPr>
    <p:cViewPr>
      <p:scale>
        <a:sx n="33" d="100"/>
        <a:sy n="33" d="100"/>
      </p:scale>
      <p:origin x="0" y="-1218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6C394DAF-D41D-4170-A942-5EC726C12CCE}" type="datetimeFigureOut">
              <a:rPr lang="en-US" smtClean="0"/>
              <a:t>7/26/2022</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E129A5CA-096F-418F-9FEB-D0E4975ED517}" type="slidenum">
              <a:rPr lang="en-US" smtClean="0"/>
              <a:t>‹#›</a:t>
            </a:fld>
            <a:endParaRPr lang="en-US" dirty="0"/>
          </a:p>
        </p:txBody>
      </p:sp>
    </p:spTree>
    <p:extLst>
      <p:ext uri="{BB962C8B-B14F-4D97-AF65-F5344CB8AC3E}">
        <p14:creationId xmlns:p14="http://schemas.microsoft.com/office/powerpoint/2010/main" val="272917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029/2021JG006635"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457325" y="1181100"/>
            <a:ext cx="4251325" cy="31892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a:solidFill>
                  <a:schemeClr val="tx1"/>
                </a:solidFill>
                <a:latin typeface="+mn-lt"/>
                <a:ea typeface="+mn-ea"/>
                <a:cs typeface="+mn-cs"/>
              </a:rPr>
              <a:t>NASA resources and products used:</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UAVSAR L-band from ABoVE airborne campaign</a:t>
            </a:r>
          </a:p>
          <a:p>
            <a:r>
              <a:rPr lang="en-US" sz="1200" b="0" i="0" u="none" strike="noStrike" kern="1200" baseline="0" dirty="0">
                <a:solidFill>
                  <a:schemeClr val="tx1"/>
                </a:solidFill>
                <a:latin typeface="+mn-lt"/>
                <a:ea typeface="+mn-ea"/>
                <a:cs typeface="+mn-cs"/>
              </a:rPr>
              <a:t>ABoVE Science Cloud</a:t>
            </a:r>
          </a:p>
          <a:p>
            <a:r>
              <a:rPr lang="en-US" sz="1200" b="0" i="0" u="none" strike="noStrike" kern="1200" baseline="0" dirty="0">
                <a:solidFill>
                  <a:schemeClr val="tx1"/>
                </a:solidFill>
                <a:latin typeface="+mn-lt"/>
                <a:ea typeface="+mn-ea"/>
                <a:cs typeface="+mn-cs"/>
              </a:rPr>
              <a:t>ABoVE, FINESST, and THP (SWOT) programs funded field (2 summers), lab, and analysis work</a:t>
            </a:r>
          </a:p>
          <a:p>
            <a:r>
              <a:rPr lang="en-US" sz="1200" b="0" i="0" kern="1200" dirty="0">
                <a:solidFill>
                  <a:schemeClr val="tx1"/>
                </a:solidFill>
                <a:effectLst/>
                <a:latin typeface="+mn-lt"/>
                <a:ea typeface="+mn-ea"/>
                <a:cs typeface="+mn-cs"/>
              </a:rPr>
              <a:t>Previous ABoVE data products were used to augment training data (Kyzivat et al., 2018, 2019, 2020; Bourgeau-Chavez et al., 2017, 2019; Wang et al., 2019a, 2019b). </a:t>
            </a:r>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Above</a:t>
            </a:r>
            <a:r>
              <a:rPr lang="en-US" sz="1200" b="0" i="0" u="none" strike="noStrike" kern="1200" baseline="0" dirty="0">
                <a:solidFill>
                  <a:schemeClr val="tx1"/>
                </a:solidFill>
                <a:latin typeface="+mn-lt"/>
                <a:ea typeface="+mn-ea"/>
                <a:cs typeface="+mn-cs"/>
              </a:rPr>
              <a:t>: Location map of study areas (YF = Yukon Flats; CSD = Canadian Shield, Daring Lake; CSB = Canadian Shield, Baker Creek; PAD = Peace-Athabasca Delta). Study area boundaries (red polygons) are derived from intersecting ABoVE UAVSAR airborne flight coverage with physiographic boundaries.</a:t>
            </a:r>
          </a:p>
          <a:p>
            <a:endParaRPr lang="en-US" altLang="en-US" sz="1200" b="0" i="0" u="none" strike="noStrike" kern="1200" baseline="0" dirty="0">
              <a:solidFill>
                <a:schemeClr val="tx1"/>
              </a:solidFill>
              <a:latin typeface="+mn-lt"/>
              <a:ea typeface="+mn-ea"/>
              <a:cs typeface="+mn-cs"/>
            </a:endParaRPr>
          </a:p>
          <a:p>
            <a:r>
              <a:rPr lang="en-US" altLang="en-US" sz="1200" b="1" i="0" u="none" strike="noStrike" kern="1200" baseline="0" dirty="0">
                <a:solidFill>
                  <a:schemeClr val="tx1"/>
                </a:solidFill>
                <a:latin typeface="+mn-lt"/>
                <a:ea typeface="+mn-ea"/>
                <a:cs typeface="+mn-cs"/>
              </a:rPr>
              <a:t>Above, center</a:t>
            </a:r>
            <a:r>
              <a:rPr lang="en-US" altLang="en-US" sz="1200" b="0" i="0" u="none" strike="noStrike" kern="1200" baseline="0" dirty="0">
                <a:solidFill>
                  <a:schemeClr val="tx1"/>
                </a:solidFill>
                <a:latin typeface="+mn-lt"/>
                <a:ea typeface="+mn-ea"/>
                <a:cs typeface="+mn-cs"/>
              </a:rPr>
              <a:t>: Plotting study lakes in a flux ratio-emergent vegetation fraction feature space shows that most emit more methane from lake emergent vegetation (LEV) than from open water on a per-area basis (shaded region), leading to an overall median flux ratio of 6.1. Studies that partitioned fluxes into shallow versus deep, rather than vegetated versus open water zones (triangular markers) are shown for reference but are not used for further analysis. The distributions of both variables are shown as histograms along the relevant axes. Vertical error bars show the temporal range in coverage for the field data (orange circles) and the estimated mapping uncertainty for the literature data (purple squares) and can extend to zero (beyond axis limits). For scale, the uppermost square data point in the figure (peat pond, Ontario, Canada, ALEV = 88%, R = 5.7) corresponds to a 113% increase in emissions compared to the no LEV zone case. Note the logarithmically-scaled x and </a:t>
            </a:r>
            <a:r>
              <a:rPr lang="en-US" altLang="en-US" sz="1200" b="0" i="0" u="none" strike="noStrike" kern="1200" baseline="0" dirty="0" err="1">
                <a:solidFill>
                  <a:schemeClr val="tx1"/>
                </a:solidFill>
                <a:latin typeface="+mn-lt"/>
                <a:ea typeface="+mn-ea"/>
                <a:cs typeface="+mn-cs"/>
              </a:rPr>
              <a:t>yaxes</a:t>
            </a:r>
            <a:r>
              <a:rPr lang="en-US" altLang="en-US" sz="1200" b="0" i="0" u="none" strike="noStrike" kern="1200" baseline="0" dirty="0">
                <a:solidFill>
                  <a:schemeClr val="tx1"/>
                </a:solidFill>
                <a:latin typeface="+mn-lt"/>
                <a:ea typeface="+mn-ea"/>
                <a:cs typeface="+mn-cs"/>
              </a:rPr>
              <a:t>.</a:t>
            </a:r>
          </a:p>
          <a:p>
            <a:endParaRPr lang="en-US" altLang="en-US" sz="1200" b="0" i="0" u="none" strike="noStrike" kern="1200" baseline="0" dirty="0">
              <a:solidFill>
                <a:schemeClr val="tx1"/>
              </a:solidFill>
              <a:latin typeface="+mn-lt"/>
              <a:ea typeface="+mn-ea"/>
              <a:cs typeface="+mn-cs"/>
            </a:endParaRPr>
          </a:p>
          <a:p>
            <a:r>
              <a:rPr lang="en-US" altLang="en-US" sz="1200" b="1" i="0" u="none" strike="noStrike" kern="1200" baseline="0" dirty="0">
                <a:solidFill>
                  <a:schemeClr val="tx1"/>
                </a:solidFill>
                <a:latin typeface="+mn-lt"/>
                <a:ea typeface="+mn-ea"/>
                <a:cs typeface="+mn-cs"/>
              </a:rPr>
              <a:t>Paper abstract</a:t>
            </a:r>
            <a:r>
              <a:rPr lang="en-US" altLang="en-US" sz="1200" b="0" i="0" u="none" strike="noStrike" kern="1200" baseline="0" dirty="0">
                <a:solidFill>
                  <a:schemeClr val="tx1"/>
                </a:solidFill>
                <a:latin typeface="+mn-lt"/>
                <a:ea typeface="+mn-ea"/>
                <a:cs typeface="+mn-cs"/>
              </a:rPr>
              <a:t>: </a:t>
            </a:r>
            <a:r>
              <a:rPr lang="en-US" sz="1200" kern="1200" dirty="0">
                <a:solidFill>
                  <a:schemeClr val="tx1"/>
                </a:solidFill>
                <a:effectLst/>
                <a:latin typeface="+mn-lt"/>
                <a:ea typeface="+mn-ea"/>
                <a:cs typeface="+mn-cs"/>
              </a:rPr>
              <a:t>Areas of lakes that support emergent aquatic vegetation emit disproportionately more methane than open water but are under-represented in upscaled estimates of lake greenhouse gas emissions.  These shallow areas are typically less than ~1.5 m deep and can be estimated through synthetic aperture radar (SAR) mapping. To assess the importance of lake emergent vegetation (LEV) zones to landscape-scale methane emissions, we combine airborne SAR mapping with field measurements of vegetated and open-water methane flux. First, we use Uninhabited Aerial Vehicle SAR (UAVSAR) data from the NASA Arctic-Boreal Vulnerability Experiment (ABoVE) to map LEV in 4,572 lakes across four Arctic-boreal study areas and find it comprises ~16% of lake area, exceeding previous estimates, and exhibiting strong regional differences (averaging 59 [50–68]%, 22 [20-25]%, 1.0 [0.8-1.2]%, and 7.0 [5.0-12]% of lake areas in the Peace-Athabasca Delta, Yukon Flats, and northern and southern Canadian Shield, respectively). Next, we account for these vegetated areas through a simple upscaling exercise using paired methane fluxes from regions of open water and LEV. After excluding vegetated areas that could be accounted for as wetlands, we find that inclusion of LEV increases overall lake emissions by 21 [18-25]% relative to estimates that do not differentiate lake zones. While LEV zones are proportionately greater in small lakes, this relationship is weak and varies regionally, underscoring the need for methane-relevant remote sensing measurements of lake zones and a consistent criterion for distinguishing wetlands. Finally, Arctic-boreal lake methane upscaling estimates can be improved with more measurements from all lake zones.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Plain Language Summary: </a:t>
            </a:r>
            <a:r>
              <a:rPr lang="en-US" sz="1200" kern="1200" dirty="0">
                <a:solidFill>
                  <a:schemeClr val="tx1"/>
                </a:solidFill>
                <a:effectLst/>
                <a:latin typeface="+mn-lt"/>
                <a:ea typeface="+mn-ea"/>
                <a:cs typeface="+mn-cs"/>
              </a:rPr>
              <a:t>Lakes are one of the largest natural sources of the greenhouse gas methane and are especially common in high latitudes. Shallow, near-shore areas of lakes having emergent aquatic vegetation emit disproportionately more methane than open water areas but are under-represented in broad-scale estimates of lake greenhouse gas emissions. While lake depths are difficult to map from remote sensing, emergent vegetation, which typically grows in water less than ~ 1.5 m deep, can be detected via radar remote sensing. To assess the importance of these areas to landscape-scale methane emissions, we combine airborne radar mapping with field measurements of vegetated and open-water methane emissions.  Zones of emergent vegetation vary regionally and comprise ~16% of lake area on average. A simple estimate that accounts for both open water and emergent vegetation methane emissions results in 21% increased overall lake methane emissions estimates. Emergent aquatic vegetation coverage has only a weak relationship with lake size, making it hard to predict. Therefore, to better estimate broad-scale methane emissions, we suggest using remote sensing to create lake vegetation distribution maps and measuring methane emissions from both vegetated and open water zones within lakes.</a:t>
            </a:r>
          </a:p>
          <a:p>
            <a:endParaRPr lang="en-US" sz="1200" kern="1200" dirty="0">
              <a:solidFill>
                <a:schemeClr val="tx1"/>
              </a:solidFill>
              <a:effectLst/>
              <a:latin typeface="+mn-lt"/>
              <a:ea typeface="+mn-ea"/>
              <a:cs typeface="+mn-cs"/>
            </a:endParaRPr>
          </a:p>
          <a:p>
            <a:pPr eaLnBrk="1" hangingPunct="1">
              <a:spcAft>
                <a:spcPts val="600"/>
              </a:spcAft>
            </a:pPr>
            <a:r>
              <a:rPr lang="en-US" sz="1200" b="1" dirty="0">
                <a:solidFill>
                  <a:srgbClr val="0000FF"/>
                </a:solidFill>
                <a:latin typeface="Arial"/>
                <a:cs typeface="Arial"/>
              </a:rPr>
              <a:t>Citation:</a:t>
            </a:r>
          </a:p>
          <a:p>
            <a:r>
              <a:rPr lang="en-US" sz="1200" dirty="0">
                <a:solidFill>
                  <a:srgbClr val="0000FF"/>
                </a:solidFill>
              </a:rPr>
              <a:t>Kyzivat, E. D., Smith, L. C., Garcia-Tigreros, F., Huang, C., Wang, C., Langhorst, T., Fayne, J. v, Harlan, M. E., Ishitsuka, Y., Feng, D., Dolan, W., Pitcher, L. H., Wickland, K. P., Dornblaser, M. M., Striegl, R. G., Pavelsky, T. M., Butman, D. E., &amp; Gleason, C. J. (2022). The Importance of Lake Emergent Aquatic Vegetation for Estimating Arctic-Boreal Methane Emissions. </a:t>
            </a:r>
            <a:r>
              <a:rPr lang="en-US" sz="1200" i="1" dirty="0">
                <a:solidFill>
                  <a:srgbClr val="0000FF"/>
                </a:solidFill>
              </a:rPr>
              <a:t>Journal of Geophysical Research: Biogeosciences</a:t>
            </a:r>
            <a:r>
              <a:rPr lang="en-US" sz="1200" dirty="0">
                <a:solidFill>
                  <a:srgbClr val="0000FF"/>
                </a:solidFill>
              </a:rPr>
              <a:t>, </a:t>
            </a:r>
            <a:r>
              <a:rPr lang="en-US" sz="1200" i="1" dirty="0">
                <a:solidFill>
                  <a:srgbClr val="0000FF"/>
                </a:solidFill>
              </a:rPr>
              <a:t>127</a:t>
            </a:r>
            <a:r>
              <a:rPr lang="en-US" sz="1200" dirty="0">
                <a:solidFill>
                  <a:srgbClr val="0000FF"/>
                </a:solidFill>
              </a:rPr>
              <a:t>(6), e2021JG006635. </a:t>
            </a:r>
            <a:r>
              <a:rPr lang="en-US" sz="1200" dirty="0">
                <a:solidFill>
                  <a:srgbClr val="0000FF"/>
                </a:solidFill>
                <a:hlinkClick r:id="rId3"/>
              </a:rPr>
              <a:t>https://doi.org/10.1029/2021JG006635</a:t>
            </a:r>
            <a:endParaRPr lang="en-US" sz="1200" dirty="0">
              <a:solidFill>
                <a:srgbClr val="0000FF"/>
              </a:solidFill>
            </a:endParaRPr>
          </a:p>
          <a:p>
            <a:endParaRPr lang="en-US" sz="1200" dirty="0">
              <a:solidFill>
                <a:srgbClr val="0000FF"/>
              </a:solidFill>
              <a:latin typeface="Arial"/>
              <a:cs typeface="Arial"/>
            </a:endParaRPr>
          </a:p>
          <a:p>
            <a:pPr eaLnBrk="1" hangingPunct="1">
              <a:spcAft>
                <a:spcPts val="600"/>
              </a:spcAft>
            </a:pPr>
            <a:endParaRPr lang="en-US" sz="1200" b="1" dirty="0">
              <a:solidFill>
                <a:srgbClr val="0000FF"/>
              </a:solidFill>
              <a:latin typeface="Arial"/>
              <a:cs typeface="Arial"/>
            </a:endParaRPr>
          </a:p>
          <a:p>
            <a:pPr eaLnBrk="1" hangingPunct="1">
              <a:spcAft>
                <a:spcPts val="600"/>
              </a:spcAft>
            </a:pPr>
            <a:r>
              <a:rPr lang="en-US" sz="1200" b="1" dirty="0">
                <a:solidFill>
                  <a:srgbClr val="0000FF"/>
                </a:solidFill>
                <a:latin typeface="Arial"/>
                <a:cs typeface="Arial"/>
              </a:rPr>
              <a:t>Award Information:</a:t>
            </a:r>
          </a:p>
          <a:p>
            <a:pPr eaLnBrk="1" hangingPunct="1">
              <a:spcAft>
                <a:spcPts val="600"/>
              </a:spcAft>
            </a:pPr>
            <a:r>
              <a:rPr lang="en-US" sz="1200" dirty="0">
                <a:solidFill>
                  <a:srgbClr val="0000FF"/>
                </a:solidFill>
                <a:latin typeface="Arial"/>
                <a:cs typeface="Arial"/>
              </a:rPr>
              <a:t>This research was supported by the National Aeronautics and Space Administration Terrestrial Ecology Program (</a:t>
            </a:r>
            <a:r>
              <a:rPr lang="en-US" sz="1200" dirty="0">
                <a:solidFill>
                  <a:srgbClr val="0000FF"/>
                </a:solidFill>
              </a:rPr>
              <a:t>NNH18ZDA001N-Task A4.</a:t>
            </a:r>
            <a:r>
              <a:rPr lang="en-US" sz="1200" dirty="0">
                <a:solidFill>
                  <a:srgbClr val="0000FF"/>
                </a:solidFill>
                <a:latin typeface="Arial"/>
                <a:cs typeface="Arial"/>
              </a:rPr>
              <a:t>) under NASA Award number 80NSSC19M0104 and was part of the NASA Arctic-Boreal Vulnerability Experiment.</a:t>
            </a:r>
          </a:p>
          <a:p>
            <a:pPr eaLnBrk="1" hangingPunct="1">
              <a:spcAft>
                <a:spcPts val="600"/>
              </a:spcAft>
            </a:pPr>
            <a:r>
              <a:rPr lang="en-US" sz="1200" dirty="0">
                <a:solidFill>
                  <a:srgbClr val="0000FF"/>
                </a:solidFill>
                <a:latin typeface="Arial"/>
                <a:cs typeface="Arial"/>
              </a:rPr>
              <a:t>Additional funding was provided by NASA FINESST (grant number 80NSSC19K1361); NASA SWOT Science Team (grant numbers 80NSSC20K1144 and NNX16AH83G), and the US Geological Survey (USGS) LandCarbon Program.</a:t>
            </a:r>
          </a:p>
          <a:p>
            <a:pPr eaLnBrk="1" hangingPunct="1">
              <a:spcAft>
                <a:spcPts val="600"/>
              </a:spcAft>
            </a:pPr>
            <a:r>
              <a:rPr lang="en-US" sz="1200" dirty="0">
                <a:solidFill>
                  <a:srgbClr val="0000FF"/>
                </a:solidFill>
                <a:latin typeface="Arial"/>
                <a:cs typeface="Arial"/>
              </a:rPr>
              <a:t>Resources supporting this work were provided by the NASA High-End Computing (HEC) Program through the NASA Center for Climate Simulation (NCCS) at Goddard Space Flight Center via the ABoVE Science Cloud. </a:t>
            </a:r>
          </a:p>
          <a:p>
            <a:endParaRPr lang="en-US" sz="1200" kern="1200" dirty="0">
              <a:solidFill>
                <a:schemeClr val="tx1"/>
              </a:solidFill>
              <a:effectLst/>
              <a:latin typeface="+mn-lt"/>
              <a:ea typeface="+mn-ea"/>
              <a:cs typeface="+mn-cs"/>
            </a:endParaRPr>
          </a:p>
          <a:p>
            <a:endParaRPr lang="en-US" altLang="en-US" b="1" i="1" dirty="0">
              <a:solidFill>
                <a:schemeClr val="accent2"/>
              </a:solidFill>
              <a:latin typeface="Arial" panose="020B0604020202020204" pitchFamily="34" charset="0"/>
              <a:cs typeface="Arial" panose="020B0604020202020204" pitchFamily="34"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Calibri" pitchFamily="34" charset="0"/>
                <a:ea typeface="MS PGothic" pitchFamily="34" charset="-128"/>
              </a:defRPr>
            </a:lvl1pPr>
            <a:lvl2pPr marL="815427" indent="-313626">
              <a:defRPr sz="1300">
                <a:solidFill>
                  <a:schemeClr val="tx1"/>
                </a:solidFill>
                <a:latin typeface="Calibri" pitchFamily="34" charset="0"/>
                <a:ea typeface="MS PGothic" pitchFamily="34" charset="-128"/>
              </a:defRPr>
            </a:lvl2pPr>
            <a:lvl3pPr marL="1254503" indent="-250901">
              <a:defRPr sz="1300">
                <a:solidFill>
                  <a:schemeClr val="tx1"/>
                </a:solidFill>
                <a:latin typeface="Calibri" pitchFamily="34" charset="0"/>
                <a:ea typeface="MS PGothic" pitchFamily="34" charset="-128"/>
              </a:defRPr>
            </a:lvl3pPr>
            <a:lvl4pPr marL="1756305" indent="-250901">
              <a:defRPr sz="1300">
                <a:solidFill>
                  <a:schemeClr val="tx1"/>
                </a:solidFill>
                <a:latin typeface="Calibri" pitchFamily="34" charset="0"/>
                <a:ea typeface="MS PGothic" pitchFamily="34" charset="-128"/>
              </a:defRPr>
            </a:lvl4pPr>
            <a:lvl5pPr marL="2258107" indent="-250901">
              <a:defRPr sz="1300">
                <a:solidFill>
                  <a:schemeClr val="tx1"/>
                </a:solidFill>
                <a:latin typeface="Calibri" pitchFamily="34" charset="0"/>
                <a:ea typeface="MS PGothic" pitchFamily="34" charset="-128"/>
              </a:defRPr>
            </a:lvl5pPr>
            <a:lvl6pPr marL="2759909" indent="-250901" eaLnBrk="0" fontAlgn="base" hangingPunct="0">
              <a:spcBef>
                <a:spcPct val="30000"/>
              </a:spcBef>
              <a:spcAft>
                <a:spcPct val="0"/>
              </a:spcAft>
              <a:defRPr sz="1300">
                <a:solidFill>
                  <a:schemeClr val="tx1"/>
                </a:solidFill>
                <a:latin typeface="Calibri" pitchFamily="34" charset="0"/>
                <a:ea typeface="MS PGothic" pitchFamily="34" charset="-128"/>
              </a:defRPr>
            </a:lvl6pPr>
            <a:lvl7pPr marL="3261710" indent="-250901" eaLnBrk="0" fontAlgn="base" hangingPunct="0">
              <a:spcBef>
                <a:spcPct val="30000"/>
              </a:spcBef>
              <a:spcAft>
                <a:spcPct val="0"/>
              </a:spcAft>
              <a:defRPr sz="1300">
                <a:solidFill>
                  <a:schemeClr val="tx1"/>
                </a:solidFill>
                <a:latin typeface="Calibri" pitchFamily="34" charset="0"/>
                <a:ea typeface="MS PGothic" pitchFamily="34" charset="-128"/>
              </a:defRPr>
            </a:lvl7pPr>
            <a:lvl8pPr marL="3763511" indent="-250901" eaLnBrk="0" fontAlgn="base" hangingPunct="0">
              <a:spcBef>
                <a:spcPct val="30000"/>
              </a:spcBef>
              <a:spcAft>
                <a:spcPct val="0"/>
              </a:spcAft>
              <a:defRPr sz="1300">
                <a:solidFill>
                  <a:schemeClr val="tx1"/>
                </a:solidFill>
                <a:latin typeface="Calibri" pitchFamily="34" charset="0"/>
                <a:ea typeface="MS PGothic" pitchFamily="34" charset="-128"/>
              </a:defRPr>
            </a:lvl8pPr>
            <a:lvl9pPr marL="4265313" indent="-250901"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B89AFD0-6455-4BC4-9C71-8A9E7FA57122}" type="slidenum">
              <a:rPr kumimoji="0" lang="en-US" altLang="en-US" sz="13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300" b="0" i="0" u="none" strike="noStrike" kern="1200" cap="none" spc="0" normalizeH="0" baseline="0" noProof="0">
              <a:ln>
                <a:noFill/>
              </a:ln>
              <a:solidFill>
                <a:srgbClr val="000000"/>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0863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3"/>
            <a:ext cx="6400800" cy="1752600"/>
          </a:xfrm>
        </p:spPr>
        <p:txBody>
          <a:bodyPr/>
          <a:lstStyle>
            <a:lvl1pPr marL="0" indent="0" algn="ctr">
              <a:buNone/>
              <a:defRPr/>
            </a:lvl1pPr>
            <a:lvl2pPr marL="456685" indent="0" algn="ctr">
              <a:buNone/>
              <a:defRPr/>
            </a:lvl2pPr>
            <a:lvl3pPr marL="913370" indent="0" algn="ctr">
              <a:buNone/>
              <a:defRPr/>
            </a:lvl3pPr>
            <a:lvl4pPr marL="1370058" indent="0" algn="ctr">
              <a:buNone/>
              <a:defRPr/>
            </a:lvl4pPr>
            <a:lvl5pPr marL="1826744" indent="0" algn="ctr">
              <a:buNone/>
              <a:defRPr/>
            </a:lvl5pPr>
            <a:lvl6pPr marL="2283427" indent="0" algn="ctr">
              <a:buNone/>
              <a:defRPr/>
            </a:lvl6pPr>
            <a:lvl7pPr marL="2740114" indent="0" algn="ctr">
              <a:buNone/>
              <a:defRPr/>
            </a:lvl7pPr>
            <a:lvl8pPr marL="3196798" indent="0" algn="ctr">
              <a:buNone/>
              <a:defRPr/>
            </a:lvl8pPr>
            <a:lvl9pPr marL="3653485" indent="0" algn="ctr">
              <a:buNone/>
              <a:defRPr/>
            </a:lvl9pPr>
          </a:lstStyle>
          <a:p>
            <a:r>
              <a:rPr lang="en-US"/>
              <a:t>Click to edit Master subtitle style</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86C869AB-AAB5-8945-9B48-0324A8B3E70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60367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252BFC5C-7B89-4E41-9A30-8CDEBE46D53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7883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27040"/>
            <a:ext cx="2044700" cy="5529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1" y="327040"/>
            <a:ext cx="5983288" cy="5529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B8D322FF-251F-2F4E-87F4-E6764F6327F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82577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685800" y="10668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066801"/>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ftr" sz="quarter" idx="10"/>
          </p:nvPr>
        </p:nvSpPr>
        <p:spPr bwMode="auto">
          <a:xfrm>
            <a:off x="3048001" y="6629406"/>
            <a:ext cx="3048000" cy="244475"/>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370" fontAlgn="base">
              <a:spcBef>
                <a:spcPct val="0"/>
              </a:spcBef>
              <a:spcAft>
                <a:spcPct val="0"/>
              </a:spcAft>
              <a:defRPr/>
            </a:pPr>
            <a:fld id="{4309757C-B6B2-A944-A0A6-CF83EB4356E7}" type="slidenum">
              <a:rPr lang="en-US" smtClean="0">
                <a:ea typeface="ＭＳ Ｐゴシック" charset="0"/>
              </a:rPr>
              <a:pPr defTabSz="913370" fontAlgn="base">
                <a:spcBef>
                  <a:spcPct val="0"/>
                </a:spcBef>
                <a:spcAft>
                  <a:spcPct val="0"/>
                </a:spcAft>
                <a:defRPr/>
              </a:pPr>
              <a:t>‹#›</a:t>
            </a:fld>
            <a:endParaRPr lang="en-US" dirty="0">
              <a:ea typeface="ＭＳ Ｐゴシック" charset="0"/>
            </a:endParaRPr>
          </a:p>
        </p:txBody>
      </p:sp>
    </p:spTree>
    <p:extLst>
      <p:ext uri="{BB962C8B-B14F-4D97-AF65-F5344CB8AC3E}">
        <p14:creationId xmlns:p14="http://schemas.microsoft.com/office/powerpoint/2010/main" val="2578997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9"/>
          <p:cNvSpPr>
            <a:spLocks noGrp="1" noChangeArrowheads="1"/>
          </p:cNvSpPr>
          <p:nvPr>
            <p:ph type="ftr" sz="quarter" idx="3"/>
          </p:nvPr>
        </p:nvSpPr>
        <p:spPr bwMode="auto">
          <a:xfrm>
            <a:off x="3048001" y="6613531"/>
            <a:ext cx="3048000" cy="244475"/>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370" fontAlgn="base">
              <a:spcBef>
                <a:spcPct val="0"/>
              </a:spcBef>
              <a:spcAft>
                <a:spcPct val="0"/>
              </a:spcAft>
              <a:defRPr/>
            </a:pPr>
            <a:fld id="{4309757C-B6B2-A944-A0A6-CF83EB4356E7}" type="slidenum">
              <a:rPr lang="en-US" smtClean="0">
                <a:ea typeface="ＭＳ Ｐゴシック" charset="0"/>
              </a:rPr>
              <a:pPr defTabSz="913370" fontAlgn="base">
                <a:spcBef>
                  <a:spcPct val="0"/>
                </a:spcBef>
                <a:spcAft>
                  <a:spcPct val="0"/>
                </a:spcAft>
                <a:defRPr/>
              </a:pPr>
              <a:t>‹#›</a:t>
            </a:fld>
            <a:endParaRPr lang="en-US" dirty="0">
              <a:ea typeface="ＭＳ Ｐゴシック" charset="0"/>
            </a:endParaRPr>
          </a:p>
        </p:txBody>
      </p:sp>
    </p:spTree>
    <p:extLst>
      <p:ext uri="{BB962C8B-B14F-4D97-AF65-F5344CB8AC3E}">
        <p14:creationId xmlns:p14="http://schemas.microsoft.com/office/powerpoint/2010/main" val="1848373249"/>
      </p:ext>
    </p:extLst>
  </p:cSld>
  <p:clrMapOvr>
    <a:masterClrMapping/>
  </p:clrMapOvr>
  <p:transition spd="med"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ooter">
    <p:spTree>
      <p:nvGrpSpPr>
        <p:cNvPr id="1" name=""/>
        <p:cNvGrpSpPr/>
        <p:nvPr/>
      </p:nvGrpSpPr>
      <p:grpSpPr>
        <a:xfrm>
          <a:off x="0" y="0"/>
          <a:ext cx="0" cy="0"/>
          <a:chOff x="0" y="0"/>
          <a:chExt cx="0" cy="0"/>
        </a:xfrm>
      </p:grpSpPr>
      <p:pic>
        <p:nvPicPr>
          <p:cNvPr id="12" name="Picture 11"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val="0"/>
              </a:ext>
            </a:extLst>
          </a:blip>
          <a:srcRect b="36678"/>
          <a:stretch/>
        </p:blipFill>
        <p:spPr>
          <a:xfrm>
            <a:off x="8435767" y="6600391"/>
            <a:ext cx="421826" cy="145694"/>
          </a:xfrm>
          <a:prstGeom prst="rect">
            <a:avLst/>
          </a:prstGeom>
        </p:spPr>
      </p:pic>
      <p:sp>
        <p:nvSpPr>
          <p:cNvPr id="2" name="Date Placeholder 1"/>
          <p:cNvSpPr>
            <a:spLocks noGrp="1"/>
          </p:cNvSpPr>
          <p:nvPr>
            <p:ph type="dt" sz="half" idx="10"/>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1"/>
          </p:nvPr>
        </p:nvSpPr>
        <p:spPr>
          <a:xfrm>
            <a:off x="1833563" y="6492879"/>
            <a:ext cx="5476875" cy="365125"/>
          </a:xfrm>
          <a:prstGeom prst="rect">
            <a:avLst/>
          </a:prstGeom>
        </p:spPr>
        <p:txBody>
          <a:bodyPr/>
          <a:lstStyle/>
          <a:p>
            <a:pPr defTabSz="457200"/>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a:xfrm>
            <a:off x="7318376" y="6492879"/>
            <a:ext cx="1069767" cy="365125"/>
          </a:xfrm>
          <a:prstGeom prst="rect">
            <a:avLst/>
          </a:prstGeom>
        </p:spPr>
        <p:txBody>
          <a:bodyPr/>
          <a:lstStyle/>
          <a:p>
            <a:pPr defTabSz="457200"/>
            <a:fld id="{F1E51A9F-9D40-144B-9666-6B30B75E8C1B}" type="slidenum">
              <a:rPr lang="en-US" smtClean="0">
                <a:solidFill>
                  <a:srgbClr val="000000">
                    <a:lumMod val="50000"/>
                    <a:lumOff val="50000"/>
                  </a:srgbClr>
                </a:solidFill>
              </a:rPr>
              <a:pPr defTabSz="457200"/>
              <a:t>‹#›</a:t>
            </a:fld>
            <a:endParaRPr lang="en-US">
              <a:solidFill>
                <a:srgbClr val="000000">
                  <a:lumMod val="50000"/>
                  <a:lumOff val="50000"/>
                </a:srgbClr>
              </a:solidFill>
            </a:endParaRPr>
          </a:p>
        </p:txBody>
      </p:sp>
    </p:spTree>
    <p:extLst>
      <p:ext uri="{BB962C8B-B14F-4D97-AF65-F5344CB8AC3E}">
        <p14:creationId xmlns:p14="http://schemas.microsoft.com/office/powerpoint/2010/main" val="91682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304800"/>
            <a:ext cx="6096000" cy="571500"/>
          </a:xfrm>
        </p:spPr>
        <p:txBody>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1"/>
          </p:nvPr>
        </p:nvSpPr>
        <p:spPr>
          <a:ln/>
        </p:spPr>
        <p:txBody>
          <a:bodyPr/>
          <a:lstStyle>
            <a:lvl1pPr>
              <a:defRPr/>
            </a:lvl1pPr>
          </a:lstStyle>
          <a:p>
            <a:pPr>
              <a:defRPr/>
            </a:pPr>
            <a:fld id="{23A3FCC9-E66A-1145-B904-CAB326CB98F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11244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685" indent="0">
              <a:buNone/>
              <a:defRPr sz="1800"/>
            </a:lvl2pPr>
            <a:lvl3pPr marL="913370" indent="0">
              <a:buNone/>
              <a:defRPr sz="1600"/>
            </a:lvl3pPr>
            <a:lvl4pPr marL="1370058" indent="0">
              <a:buNone/>
              <a:defRPr sz="1400"/>
            </a:lvl4pPr>
            <a:lvl5pPr marL="1826744" indent="0">
              <a:buNone/>
              <a:defRPr sz="1400"/>
            </a:lvl5pPr>
            <a:lvl6pPr marL="2283427" indent="0">
              <a:buNone/>
              <a:defRPr sz="1400"/>
            </a:lvl6pPr>
            <a:lvl7pPr marL="2740114" indent="0">
              <a:buNone/>
              <a:defRPr sz="1400"/>
            </a:lvl7pPr>
            <a:lvl8pPr marL="3196798" indent="0">
              <a:buNone/>
              <a:defRPr sz="1400"/>
            </a:lvl8pPr>
            <a:lvl9pPr marL="3653485"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5EB24194-454F-374F-8232-686D2FA2EA4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46658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447800"/>
            <a:ext cx="4013200"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9001" y="1447800"/>
            <a:ext cx="4014788"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821ABE65-7947-134D-B34C-E018BC2D490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4030452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7"/>
            <a:ext cx="4040188" cy="639762"/>
          </a:xfrm>
        </p:spPr>
        <p:txBody>
          <a:bodyPr anchor="b"/>
          <a:lstStyle>
            <a:lvl1pPr marL="0" indent="0">
              <a:buNone/>
              <a:defRPr sz="2400" b="1"/>
            </a:lvl1pPr>
            <a:lvl2pPr marL="456685" indent="0">
              <a:buNone/>
              <a:defRPr sz="2000" b="1"/>
            </a:lvl2pPr>
            <a:lvl3pPr marL="913370" indent="0">
              <a:buNone/>
              <a:defRPr sz="1800" b="1"/>
            </a:lvl3pPr>
            <a:lvl4pPr marL="1370058" indent="0">
              <a:buNone/>
              <a:defRPr sz="1600" b="1"/>
            </a:lvl4pPr>
            <a:lvl5pPr marL="1826744" indent="0">
              <a:buNone/>
              <a:defRPr sz="1600" b="1"/>
            </a:lvl5pPr>
            <a:lvl6pPr marL="2283427" indent="0">
              <a:buNone/>
              <a:defRPr sz="1600" b="1"/>
            </a:lvl6pPr>
            <a:lvl7pPr marL="2740114" indent="0">
              <a:buNone/>
              <a:defRPr sz="1600" b="1"/>
            </a:lvl7pPr>
            <a:lvl8pPr marL="3196798" indent="0">
              <a:buNone/>
              <a:defRPr sz="1600" b="1"/>
            </a:lvl8pPr>
            <a:lvl9pPr marL="365348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7"/>
            <a:ext cx="4041775" cy="639762"/>
          </a:xfrm>
        </p:spPr>
        <p:txBody>
          <a:bodyPr anchor="b"/>
          <a:lstStyle>
            <a:lvl1pPr marL="0" indent="0">
              <a:buNone/>
              <a:defRPr sz="2400" b="1"/>
            </a:lvl1pPr>
            <a:lvl2pPr marL="456685" indent="0">
              <a:buNone/>
              <a:defRPr sz="2000" b="1"/>
            </a:lvl2pPr>
            <a:lvl3pPr marL="913370" indent="0">
              <a:buNone/>
              <a:defRPr sz="1800" b="1"/>
            </a:lvl3pPr>
            <a:lvl4pPr marL="1370058" indent="0">
              <a:buNone/>
              <a:defRPr sz="1600" b="1"/>
            </a:lvl4pPr>
            <a:lvl5pPr marL="1826744" indent="0">
              <a:buNone/>
              <a:defRPr sz="1600" b="1"/>
            </a:lvl5pPr>
            <a:lvl6pPr marL="2283427" indent="0">
              <a:buNone/>
              <a:defRPr sz="1600" b="1"/>
            </a:lvl6pPr>
            <a:lvl7pPr marL="2740114" indent="0">
              <a:buNone/>
              <a:defRPr sz="1600" b="1"/>
            </a:lvl7pPr>
            <a:lvl8pPr marL="3196798" indent="0">
              <a:buNone/>
              <a:defRPr sz="1600" b="1"/>
            </a:lvl8pPr>
            <a:lvl9pPr marL="365348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fld id="{C1718463-808A-6843-ACFF-BF9D4445594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33968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fld id="{2022655C-23D9-6943-B41E-570597392F16}"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42618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fld id="{982D74FA-F0E1-F945-B657-B2CFFF6A641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376140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11"/>
            <a:ext cx="3008313" cy="4691063"/>
          </a:xfrm>
        </p:spPr>
        <p:txBody>
          <a:bodyPr/>
          <a:lstStyle>
            <a:lvl1pPr marL="0" indent="0">
              <a:buNone/>
              <a:defRPr sz="1400"/>
            </a:lvl1pPr>
            <a:lvl2pPr marL="456685" indent="0">
              <a:buNone/>
              <a:defRPr sz="1200"/>
            </a:lvl2pPr>
            <a:lvl3pPr marL="913370" indent="0">
              <a:buNone/>
              <a:defRPr sz="1000"/>
            </a:lvl3pPr>
            <a:lvl4pPr marL="1370058" indent="0">
              <a:buNone/>
              <a:defRPr sz="900"/>
            </a:lvl4pPr>
            <a:lvl5pPr marL="1826744" indent="0">
              <a:buNone/>
              <a:defRPr sz="900"/>
            </a:lvl5pPr>
            <a:lvl6pPr marL="2283427" indent="0">
              <a:buNone/>
              <a:defRPr sz="900"/>
            </a:lvl6pPr>
            <a:lvl7pPr marL="2740114" indent="0">
              <a:buNone/>
              <a:defRPr sz="900"/>
            </a:lvl7pPr>
            <a:lvl8pPr marL="3196798" indent="0">
              <a:buNone/>
              <a:defRPr sz="900"/>
            </a:lvl8pPr>
            <a:lvl9pPr marL="3653485"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1B0EE266-AF95-E340-B8F5-FA07BA3B7DF0}"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86311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85" indent="0">
              <a:buNone/>
              <a:defRPr sz="2800"/>
            </a:lvl2pPr>
            <a:lvl3pPr marL="913370" indent="0">
              <a:buNone/>
              <a:defRPr sz="2400"/>
            </a:lvl3pPr>
            <a:lvl4pPr marL="1370058" indent="0">
              <a:buNone/>
              <a:defRPr sz="2000"/>
            </a:lvl4pPr>
            <a:lvl5pPr marL="1826744" indent="0">
              <a:buNone/>
              <a:defRPr sz="2000"/>
            </a:lvl5pPr>
            <a:lvl6pPr marL="2283427" indent="0">
              <a:buNone/>
              <a:defRPr sz="2000"/>
            </a:lvl6pPr>
            <a:lvl7pPr marL="2740114" indent="0">
              <a:buNone/>
              <a:defRPr sz="2000"/>
            </a:lvl7pPr>
            <a:lvl8pPr marL="3196798" indent="0">
              <a:buNone/>
              <a:defRPr sz="2000"/>
            </a:lvl8pPr>
            <a:lvl9pPr marL="3653485"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685" indent="0">
              <a:buNone/>
              <a:defRPr sz="1200"/>
            </a:lvl2pPr>
            <a:lvl3pPr marL="913370" indent="0">
              <a:buNone/>
              <a:defRPr sz="1000"/>
            </a:lvl3pPr>
            <a:lvl4pPr marL="1370058" indent="0">
              <a:buNone/>
              <a:defRPr sz="900"/>
            </a:lvl4pPr>
            <a:lvl5pPr marL="1826744" indent="0">
              <a:buNone/>
              <a:defRPr sz="900"/>
            </a:lvl5pPr>
            <a:lvl6pPr marL="2283427" indent="0">
              <a:buNone/>
              <a:defRPr sz="900"/>
            </a:lvl6pPr>
            <a:lvl7pPr marL="2740114" indent="0">
              <a:buNone/>
              <a:defRPr sz="900"/>
            </a:lvl7pPr>
            <a:lvl8pPr marL="3196798" indent="0">
              <a:buNone/>
              <a:defRPr sz="900"/>
            </a:lvl8pPr>
            <a:lvl9pPr marL="3653485"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A22F6BFB-6513-DE46-9E73-439096B0E8F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72792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Line 5"/>
          <p:cNvSpPr>
            <a:spLocks noChangeShapeType="1"/>
          </p:cNvSpPr>
          <p:nvPr/>
        </p:nvSpPr>
        <p:spPr bwMode="auto">
          <a:xfrm>
            <a:off x="65102" y="1062038"/>
            <a:ext cx="9020175" cy="0"/>
          </a:xfrm>
          <a:prstGeom prst="line">
            <a:avLst/>
          </a:prstGeom>
          <a:noFill/>
          <a:ln w="38100" cmpd="dbl">
            <a:solidFill>
              <a:schemeClr val="accent2"/>
            </a:solidFill>
            <a:round/>
            <a:headEnd/>
            <a:tailEnd/>
          </a:ln>
          <a:extLst>
            <a:ext uri="{909E8E84-426E-40dd-AFC4-6F175D3DCCD1}">
              <a14:hiddenFill xmlns:a14="http://schemas.microsoft.com/office/drawing/2010/main" xmlns="">
                <a:noFill/>
              </a14:hiddenFill>
            </a:ext>
          </a:extLst>
        </p:spPr>
        <p:txBody>
          <a:bodyPr wrap="none" lIns="91336" tIns="45669" rIns="91336" bIns="45669" anchor="ctr"/>
          <a:lstStyle/>
          <a:p>
            <a:pPr defTabSz="913370" fontAlgn="base">
              <a:spcBef>
                <a:spcPct val="0"/>
              </a:spcBef>
              <a:spcAft>
                <a:spcPct val="0"/>
              </a:spcAft>
            </a:pPr>
            <a:endParaRPr lang="en-US" sz="1200" dirty="0">
              <a:solidFill>
                <a:srgbClr val="000000"/>
              </a:solidFill>
              <a:ea typeface="ＭＳ Ｐゴシック" charset="0"/>
            </a:endParaRPr>
          </a:p>
        </p:txBody>
      </p:sp>
      <p:sp>
        <p:nvSpPr>
          <p:cNvPr id="1028" name="Rectangle 6"/>
          <p:cNvSpPr>
            <a:spLocks noGrp="1" noChangeArrowheads="1"/>
          </p:cNvSpPr>
          <p:nvPr>
            <p:ph type="title"/>
          </p:nvPr>
        </p:nvSpPr>
        <p:spPr bwMode="auto">
          <a:xfrm>
            <a:off x="1524001" y="327025"/>
            <a:ext cx="6096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6873" tIns="48436" rIns="96873" bIns="48436"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533401" y="1447800"/>
            <a:ext cx="8180388" cy="440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6873" tIns="48436" rIns="96873" bIns="4843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9784" name="Rectangle 8"/>
          <p:cNvSpPr>
            <a:spLocks noGrp="1" noChangeArrowheads="1"/>
          </p:cNvSpPr>
          <p:nvPr>
            <p:ph type="dt" sz="half" idx="2"/>
          </p:nvPr>
        </p:nvSpPr>
        <p:spPr bwMode="auto">
          <a:xfrm>
            <a:off x="6951663" y="6653227"/>
            <a:ext cx="2005012" cy="204787"/>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r" eaLnBrk="0" hangingPunct="0">
              <a:defRPr sz="1000">
                <a:ea typeface="+mn-ea"/>
                <a:cs typeface="+mn-cs"/>
              </a:defRPr>
            </a:lvl1pPr>
          </a:lstStyle>
          <a:p>
            <a:pPr defTabSz="913370" fontAlgn="base">
              <a:spcBef>
                <a:spcPct val="0"/>
              </a:spcBef>
              <a:spcAft>
                <a:spcPct val="0"/>
              </a:spcAft>
              <a:defRPr/>
            </a:pPr>
            <a:endParaRPr lang="en-US" dirty="0">
              <a:solidFill>
                <a:srgbClr val="000000"/>
              </a:solidFill>
            </a:endParaRPr>
          </a:p>
        </p:txBody>
      </p:sp>
      <p:sp>
        <p:nvSpPr>
          <p:cNvPr id="459785" name="Rectangle 9"/>
          <p:cNvSpPr>
            <a:spLocks noGrp="1" noChangeArrowheads="1"/>
          </p:cNvSpPr>
          <p:nvPr>
            <p:ph type="ftr" sz="quarter" idx="3"/>
          </p:nvPr>
        </p:nvSpPr>
        <p:spPr bwMode="auto">
          <a:xfrm>
            <a:off x="3048001" y="6613531"/>
            <a:ext cx="3048000" cy="244475"/>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370" fontAlgn="base">
              <a:spcBef>
                <a:spcPct val="0"/>
              </a:spcBef>
              <a:spcAft>
                <a:spcPct val="0"/>
              </a:spcAft>
              <a:defRPr/>
            </a:pPr>
            <a:fld id="{4309757C-B6B2-A944-A0A6-CF83EB4356E7}" type="slidenum">
              <a:rPr lang="en-US" smtClean="0">
                <a:ea typeface="ＭＳ Ｐゴシック" charset="0"/>
              </a:rPr>
              <a:pPr defTabSz="913370" fontAlgn="base">
                <a:spcBef>
                  <a:spcPct val="0"/>
                </a:spcBef>
                <a:spcAft>
                  <a:spcPct val="0"/>
                </a:spcAft>
                <a:defRPr/>
              </a:pPr>
              <a:t>‹#›</a:t>
            </a:fld>
            <a:endParaRPr lang="en-US" dirty="0">
              <a:ea typeface="ＭＳ Ｐゴシック" charset="0"/>
            </a:endParaRPr>
          </a:p>
        </p:txBody>
      </p:sp>
      <p:pic>
        <p:nvPicPr>
          <p:cNvPr id="8" name="Picture 7">
            <a:extLst>
              <a:ext uri="{FF2B5EF4-FFF2-40B4-BE49-F238E27FC236}">
                <a16:creationId xmlns:a16="http://schemas.microsoft.com/office/drawing/2014/main" id="{616F29F1-0A0A-4FD5-A9EE-14BC59668AD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71474" y="38100"/>
            <a:ext cx="1927224" cy="963612"/>
          </a:xfrm>
          <a:prstGeom prst="rect">
            <a:avLst/>
          </a:prstGeom>
        </p:spPr>
      </p:pic>
    </p:spTree>
    <p:extLst>
      <p:ext uri="{BB962C8B-B14F-4D97-AF65-F5344CB8AC3E}">
        <p14:creationId xmlns:p14="http://schemas.microsoft.com/office/powerpoint/2010/main" val="107709966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hdr="0" ftr="0" dt="0"/>
  <p:txStyles>
    <p:title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685" algn="ctr" rtl="0" eaLnBrk="0" fontAlgn="base" hangingPunct="0">
        <a:spcBef>
          <a:spcPct val="0"/>
        </a:spcBef>
        <a:spcAft>
          <a:spcPct val="0"/>
        </a:spcAft>
        <a:defRPr sz="2100" b="1">
          <a:solidFill>
            <a:schemeClr val="accent2"/>
          </a:solidFill>
          <a:latin typeface="Times New Roman" pitchFamily="-108" charset="0"/>
        </a:defRPr>
      </a:lvl6pPr>
      <a:lvl7pPr marL="913370" algn="ctr" rtl="0" eaLnBrk="0" fontAlgn="base" hangingPunct="0">
        <a:spcBef>
          <a:spcPct val="0"/>
        </a:spcBef>
        <a:spcAft>
          <a:spcPct val="0"/>
        </a:spcAft>
        <a:defRPr sz="2100" b="1">
          <a:solidFill>
            <a:schemeClr val="accent2"/>
          </a:solidFill>
          <a:latin typeface="Times New Roman" pitchFamily="-108" charset="0"/>
        </a:defRPr>
      </a:lvl7pPr>
      <a:lvl8pPr marL="1370058" algn="ctr" rtl="0" eaLnBrk="0" fontAlgn="base" hangingPunct="0">
        <a:spcBef>
          <a:spcPct val="0"/>
        </a:spcBef>
        <a:spcAft>
          <a:spcPct val="0"/>
        </a:spcAft>
        <a:defRPr sz="2100" b="1">
          <a:solidFill>
            <a:schemeClr val="accent2"/>
          </a:solidFill>
          <a:latin typeface="Times New Roman" pitchFamily="-108" charset="0"/>
        </a:defRPr>
      </a:lvl8pPr>
      <a:lvl9pPr marL="1826744" algn="ctr" rtl="0" eaLnBrk="0" fontAlgn="base" hangingPunct="0">
        <a:spcBef>
          <a:spcPct val="0"/>
        </a:spcBef>
        <a:spcAft>
          <a:spcPct val="0"/>
        </a:spcAft>
        <a:defRPr sz="2100" b="1">
          <a:solidFill>
            <a:schemeClr val="accent2"/>
          </a:solidFill>
          <a:latin typeface="Times New Roman" pitchFamily="-108" charset="0"/>
        </a:defRPr>
      </a:lvl9pPr>
    </p:titleStyle>
    <p:bodyStyle>
      <a:lvl1pPr marL="342515" indent="-342515" algn="l" rtl="0" eaLnBrk="0" fontAlgn="base" hangingPunct="0">
        <a:spcBef>
          <a:spcPct val="20000"/>
        </a:spcBef>
        <a:spcAft>
          <a:spcPct val="0"/>
        </a:spcAft>
        <a:buSzPct val="100000"/>
        <a:buChar char="•"/>
        <a:defRPr sz="3200">
          <a:solidFill>
            <a:schemeClr val="accent2"/>
          </a:solidFill>
          <a:latin typeface="+mn-lt"/>
          <a:ea typeface="ＭＳ Ｐゴシック" pitchFamily="-108" charset="-128"/>
          <a:cs typeface="ＭＳ Ｐゴシック" pitchFamily="-108" charset="-128"/>
        </a:defRPr>
      </a:lvl1pPr>
      <a:lvl2pPr marL="721500" indent="-256886" algn="l" rtl="0" eaLnBrk="0" fontAlgn="base" hangingPunct="0">
        <a:spcBef>
          <a:spcPct val="20000"/>
        </a:spcBef>
        <a:spcAft>
          <a:spcPct val="0"/>
        </a:spcAft>
        <a:buSzPct val="100000"/>
        <a:buChar char="–"/>
        <a:defRPr sz="2800">
          <a:solidFill>
            <a:schemeClr val="accent2"/>
          </a:solidFill>
          <a:latin typeface="+mn-lt"/>
          <a:ea typeface="ＭＳ Ｐゴシック" pitchFamily="-108" charset="-128"/>
        </a:defRPr>
      </a:lvl2pPr>
      <a:lvl3pPr marL="1071943" indent="-229928" algn="l" rtl="0" eaLnBrk="0" fontAlgn="base" hangingPunct="0">
        <a:spcBef>
          <a:spcPct val="20000"/>
        </a:spcBef>
        <a:spcAft>
          <a:spcPct val="0"/>
        </a:spcAft>
        <a:buSzPct val="100000"/>
        <a:buChar char="•"/>
        <a:defRPr sz="2400">
          <a:solidFill>
            <a:schemeClr val="accent2"/>
          </a:solidFill>
          <a:latin typeface="+mn-lt"/>
          <a:ea typeface="ＭＳ Ｐゴシック" pitchFamily="-108" charset="-128"/>
        </a:defRPr>
      </a:lvl3pPr>
      <a:lvl4pPr marL="1419214" indent="-226756"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4pPr>
      <a:lvl5pPr marL="1769658"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5pPr>
      <a:lvl6pPr marL="2226343"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6pPr>
      <a:lvl7pPr marL="2683029"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7pPr>
      <a:lvl8pPr marL="3139710"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8pPr>
      <a:lvl9pPr marL="3596401"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9pPr>
    </p:bodyStyle>
    <p:otherStyle>
      <a:defPPr>
        <a:defRPr lang="en-US"/>
      </a:defPPr>
      <a:lvl1pPr marL="0" algn="l" defTabSz="456685" rtl="0" eaLnBrk="1" latinLnBrk="0" hangingPunct="1">
        <a:defRPr sz="1800" kern="1200">
          <a:solidFill>
            <a:schemeClr val="tx1"/>
          </a:solidFill>
          <a:latin typeface="+mn-lt"/>
          <a:ea typeface="+mn-ea"/>
          <a:cs typeface="+mn-cs"/>
        </a:defRPr>
      </a:lvl1pPr>
      <a:lvl2pPr marL="456685" algn="l" defTabSz="456685" rtl="0" eaLnBrk="1" latinLnBrk="0" hangingPunct="1">
        <a:defRPr sz="1800" kern="1200">
          <a:solidFill>
            <a:schemeClr val="tx1"/>
          </a:solidFill>
          <a:latin typeface="+mn-lt"/>
          <a:ea typeface="+mn-ea"/>
          <a:cs typeface="+mn-cs"/>
        </a:defRPr>
      </a:lvl2pPr>
      <a:lvl3pPr marL="913370" algn="l" defTabSz="456685" rtl="0" eaLnBrk="1" latinLnBrk="0" hangingPunct="1">
        <a:defRPr sz="1800" kern="1200">
          <a:solidFill>
            <a:schemeClr val="tx1"/>
          </a:solidFill>
          <a:latin typeface="+mn-lt"/>
          <a:ea typeface="+mn-ea"/>
          <a:cs typeface="+mn-cs"/>
        </a:defRPr>
      </a:lvl3pPr>
      <a:lvl4pPr marL="1370058" algn="l" defTabSz="456685" rtl="0" eaLnBrk="1" latinLnBrk="0" hangingPunct="1">
        <a:defRPr sz="1800" kern="1200">
          <a:solidFill>
            <a:schemeClr val="tx1"/>
          </a:solidFill>
          <a:latin typeface="+mn-lt"/>
          <a:ea typeface="+mn-ea"/>
          <a:cs typeface="+mn-cs"/>
        </a:defRPr>
      </a:lvl4pPr>
      <a:lvl5pPr marL="1826744" algn="l" defTabSz="456685" rtl="0" eaLnBrk="1" latinLnBrk="0" hangingPunct="1">
        <a:defRPr sz="1800" kern="1200">
          <a:solidFill>
            <a:schemeClr val="tx1"/>
          </a:solidFill>
          <a:latin typeface="+mn-lt"/>
          <a:ea typeface="+mn-ea"/>
          <a:cs typeface="+mn-cs"/>
        </a:defRPr>
      </a:lvl5pPr>
      <a:lvl6pPr marL="2283427" algn="l" defTabSz="456685" rtl="0" eaLnBrk="1" latinLnBrk="0" hangingPunct="1">
        <a:defRPr sz="1800" kern="1200">
          <a:solidFill>
            <a:schemeClr val="tx1"/>
          </a:solidFill>
          <a:latin typeface="+mn-lt"/>
          <a:ea typeface="+mn-ea"/>
          <a:cs typeface="+mn-cs"/>
        </a:defRPr>
      </a:lvl6pPr>
      <a:lvl7pPr marL="2740114" algn="l" defTabSz="456685" rtl="0" eaLnBrk="1" latinLnBrk="0" hangingPunct="1">
        <a:defRPr sz="1800" kern="1200">
          <a:solidFill>
            <a:schemeClr val="tx1"/>
          </a:solidFill>
          <a:latin typeface="+mn-lt"/>
          <a:ea typeface="+mn-ea"/>
          <a:cs typeface="+mn-cs"/>
        </a:defRPr>
      </a:lvl7pPr>
      <a:lvl8pPr marL="3196798" algn="l" defTabSz="456685" rtl="0" eaLnBrk="1" latinLnBrk="0" hangingPunct="1">
        <a:defRPr sz="1800" kern="1200">
          <a:solidFill>
            <a:schemeClr val="tx1"/>
          </a:solidFill>
          <a:latin typeface="+mn-lt"/>
          <a:ea typeface="+mn-ea"/>
          <a:cs typeface="+mn-cs"/>
        </a:defRPr>
      </a:lvl8pPr>
      <a:lvl9pPr marL="3653485" algn="l" defTabSz="45668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29/2021JG00663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i.org/10.1029/2021JG006635" TargetMode="Externa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7"/>
          <p:cNvSpPr txBox="1">
            <a:spLocks noChangeArrowheads="1"/>
          </p:cNvSpPr>
          <p:nvPr/>
        </p:nvSpPr>
        <p:spPr bwMode="auto">
          <a:xfrm>
            <a:off x="14290" y="3810000"/>
            <a:ext cx="9143997"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2">
            <a:spAutoFit/>
          </a:bodyPr>
          <a:lstStyle>
            <a:lvl1pPr marL="115888" indent="-11588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marL="0" indent="0" defTabSz="342900">
              <a:buSzPct val="125000"/>
              <a:defRPr/>
            </a:pPr>
            <a:r>
              <a:rPr lang="en-US" sz="1400" b="1" dirty="0">
                <a:solidFill>
                  <a:srgbClr val="3333CC"/>
                </a:solidFill>
                <a:latin typeface="Arial" panose="020B0604020202020204" pitchFamily="34" charset="0"/>
                <a:cs typeface="Arial" panose="020B0604020202020204" pitchFamily="34" charset="0"/>
              </a:rPr>
              <a:t>Background</a:t>
            </a: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Areas of lakes that support aquatic vegetation emit disproportionately more methane than open water but are under-represented in upscaled methane estimates.</a:t>
            </a:r>
            <a:endParaRPr lang="en-US" sz="1400" b="1" dirty="0">
              <a:solidFill>
                <a:srgbClr val="3333CC"/>
              </a:solidFill>
              <a:latin typeface="Arial" panose="020B0604020202020204" pitchFamily="34" charset="0"/>
              <a:cs typeface="Arial" panose="020B0604020202020204" pitchFamily="34" charset="0"/>
            </a:endParaRPr>
          </a:p>
          <a:p>
            <a:pPr marL="0" indent="0" defTabSz="342900">
              <a:buSzPct val="125000"/>
              <a:defRPr/>
            </a:pPr>
            <a:r>
              <a:rPr lang="en-US" sz="1400" b="1" dirty="0">
                <a:solidFill>
                  <a:srgbClr val="3333CC"/>
                </a:solidFill>
                <a:latin typeface="Arial" panose="020B0604020202020204" pitchFamily="34" charset="0"/>
                <a:cs typeface="Arial" panose="020B0604020202020204" pitchFamily="34" charset="0"/>
              </a:rPr>
              <a:t>Analysis</a:t>
            </a: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We combine airborne ABoVE airborne UAVSAR mapping with field measurements of vegetated and open-water methane emissions. </a:t>
            </a:r>
            <a:endParaRPr lang="en-US" sz="1400" b="1" dirty="0">
              <a:solidFill>
                <a:srgbClr val="3333CC"/>
              </a:solidFill>
              <a:latin typeface="Arial" panose="020B0604020202020204" pitchFamily="34" charset="0"/>
              <a:cs typeface="Arial" panose="020B0604020202020204" pitchFamily="34" charset="0"/>
            </a:endParaRPr>
          </a:p>
          <a:p>
            <a:pPr marL="0" indent="0" defTabSz="342900">
              <a:buSzPct val="125000"/>
              <a:defRPr/>
            </a:pPr>
            <a:r>
              <a:rPr lang="en-US" sz="1400" b="1" dirty="0">
                <a:solidFill>
                  <a:srgbClr val="3333CC"/>
                </a:solidFill>
                <a:latin typeface="Arial" panose="020B0604020202020204" pitchFamily="34" charset="0"/>
                <a:cs typeface="Arial" panose="020B0604020202020204" pitchFamily="34" charset="0"/>
              </a:rPr>
              <a:t>Findings</a:t>
            </a: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We provide a first mapping of emergent aquatic vegetation in 4,572 Arctic-boreal lakes using airborne radar remote sensing.</a:t>
            </a:r>
          </a:p>
          <a:p>
            <a:pPr marL="214313" indent="-214313" defTabSz="342900">
              <a:buSzPct val="125000"/>
              <a:buFont typeface="Arial" panose="020B0604020202020204" pitchFamily="34" charset="0"/>
              <a:buChar char="•"/>
              <a:defRPr/>
            </a:pPr>
            <a:endParaRPr lang="en-US" sz="1400" dirty="0">
              <a:solidFill>
                <a:srgbClr val="3333CC"/>
              </a:solidFill>
              <a:latin typeface="Arial" panose="020B0604020202020204" pitchFamily="34" charset="0"/>
              <a:cs typeface="Arial" panose="020B0604020202020204" pitchFamily="34" charset="0"/>
            </a:endParaRPr>
          </a:p>
          <a:p>
            <a:pPr marL="214313" indent="-214313" defTabSz="342900">
              <a:buSzPct val="125000"/>
              <a:buFont typeface="Arial" panose="020B0604020202020204" pitchFamily="34" charset="0"/>
              <a:buChar char="•"/>
              <a:defRPr/>
            </a:pPr>
            <a:endParaRPr lang="en-US" sz="1400" dirty="0">
              <a:solidFill>
                <a:srgbClr val="3333CC"/>
              </a:solidFill>
              <a:latin typeface="Arial" panose="020B0604020202020204" pitchFamily="34" charset="0"/>
              <a:cs typeface="Arial" panose="020B0604020202020204" pitchFamily="34" charset="0"/>
            </a:endParaRPr>
          </a:p>
          <a:p>
            <a:pPr marL="214313" indent="-214313" defTabSz="342900">
              <a:buSzPct val="125000"/>
              <a:buFont typeface="Arial" panose="020B0604020202020204" pitchFamily="34" charset="0"/>
              <a:buChar char="•"/>
              <a:defRPr/>
            </a:pPr>
            <a:endParaRPr lang="en-US" sz="1400" dirty="0">
              <a:solidFill>
                <a:srgbClr val="3333CC"/>
              </a:solidFill>
              <a:latin typeface="Arial" panose="020B0604020202020204" pitchFamily="34" charset="0"/>
              <a:cs typeface="Arial" panose="020B0604020202020204" pitchFamily="34" charset="0"/>
            </a:endParaRP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Lake vegetation extent varies regionally from 1 to 59% of lake area and seasonally to a lesser degree, with a mean of ~16%.</a:t>
            </a: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Aquatic vegetation emits 6x more methane than open water per unit area, or 16x from Arctic-boreal regions only. </a:t>
            </a:r>
            <a:endParaRPr lang="en-US" sz="1400" b="1" dirty="0">
              <a:solidFill>
                <a:srgbClr val="3333CC"/>
              </a:solidFill>
              <a:latin typeface="Arial" panose="020B0604020202020204" pitchFamily="34" charset="0"/>
              <a:cs typeface="Arial" panose="020B0604020202020204" pitchFamily="34" charset="0"/>
            </a:endParaRPr>
          </a:p>
          <a:p>
            <a:pPr defTabSz="342900">
              <a:buSzPct val="125000"/>
              <a:defRPr/>
            </a:pPr>
            <a:r>
              <a:rPr lang="en-US" sz="1400" b="1" dirty="0">
                <a:solidFill>
                  <a:srgbClr val="3333CC"/>
                </a:solidFill>
                <a:latin typeface="Arial" panose="020B0604020202020204" pitchFamily="34" charset="0"/>
                <a:cs typeface="Arial" panose="020B0604020202020204" pitchFamily="34" charset="0"/>
              </a:rPr>
              <a:t>Significance</a:t>
            </a:r>
            <a:endParaRPr lang="en-US" sz="1400" dirty="0">
              <a:solidFill>
                <a:srgbClr val="3333CC"/>
              </a:solidFill>
              <a:latin typeface="Arial" panose="020B0604020202020204" pitchFamily="34" charset="0"/>
              <a:cs typeface="Arial" panose="020B0604020202020204" pitchFamily="34" charset="0"/>
            </a:endParaRP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Accounting for vegetation could increase emissions estimates from Arctic-boreal lakes by +21%.</a:t>
            </a: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These uncounted emissions are equivalent to 9% of all natural emissions from these Arctic-boreal landscapes, a significant source of methane to the atmosphere.</a:t>
            </a:r>
          </a:p>
          <a:p>
            <a:pPr marL="0" indent="0" defTabSz="342900">
              <a:buSzPct val="125000"/>
              <a:defRPr/>
            </a:pPr>
            <a:endParaRPr lang="en-US" sz="1400" dirty="0">
              <a:solidFill>
                <a:srgbClr val="3333CC"/>
              </a:solidFill>
              <a:latin typeface="Arial" panose="020B0604020202020204" pitchFamily="34" charset="0"/>
              <a:cs typeface="Arial" panose="020B0604020202020204" pitchFamily="34" charset="0"/>
            </a:endParaRPr>
          </a:p>
        </p:txBody>
      </p:sp>
      <p:sp>
        <p:nvSpPr>
          <p:cNvPr id="19459" name="Rectangle 21"/>
          <p:cNvSpPr>
            <a:spLocks noChangeArrowheads="1"/>
          </p:cNvSpPr>
          <p:nvPr/>
        </p:nvSpPr>
        <p:spPr bwMode="auto">
          <a:xfrm>
            <a:off x="152400" y="0"/>
            <a:ext cx="9144000"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defTabSz="342900">
              <a:lnSpc>
                <a:spcPts val="3000"/>
              </a:lnSpc>
              <a:defRPr/>
            </a:pPr>
            <a:r>
              <a:rPr lang="en-US" sz="2800" b="1" dirty="0">
                <a:solidFill>
                  <a:srgbClr val="3333CC"/>
                </a:solidFill>
                <a:latin typeface="Arial" panose="020B0604020202020204" pitchFamily="34" charset="0"/>
                <a:cs typeface="Arial" panose="020B0604020202020204" pitchFamily="34" charset="0"/>
              </a:rPr>
              <a:t>		The Importance of Lake Vegetation for Arctic-Boreal Methane Emissions</a:t>
            </a:r>
          </a:p>
          <a:p>
            <a:pPr algn="ctr" defTabSz="342900">
              <a:defRPr/>
            </a:pPr>
            <a:r>
              <a:rPr lang="en-US" sz="1400" dirty="0">
                <a:latin typeface="Arial" panose="020B0604020202020204" pitchFamily="34" charset="0"/>
                <a:cs typeface="Arial" panose="020B0604020202020204" pitchFamily="34" charset="0"/>
              </a:rPr>
              <a:t>     </a:t>
            </a:r>
            <a:r>
              <a:rPr lang="en-US" sz="1400" dirty="0">
                <a:effectLst>
                  <a:glow rad="228600">
                    <a:schemeClr val="accent3">
                      <a:satMod val="175000"/>
                      <a:alpha val="40000"/>
                    </a:schemeClr>
                  </a:glow>
                </a:effectLst>
                <a:latin typeface="Arial" panose="020B0604020202020204" pitchFamily="34" charset="0"/>
                <a:cs typeface="Arial" panose="020B0604020202020204" pitchFamily="34" charset="0"/>
              </a:rPr>
              <a:t>K</a:t>
            </a:r>
            <a:r>
              <a:rPr lang="en-US" sz="1400" dirty="0">
                <a:effectLst>
                  <a:glow rad="139700">
                    <a:schemeClr val="accent3">
                      <a:satMod val="175000"/>
                      <a:alpha val="40000"/>
                    </a:schemeClr>
                  </a:glow>
                </a:effectLst>
                <a:latin typeface="Arial" panose="020B0604020202020204" pitchFamily="34" charset="0"/>
                <a:cs typeface="Arial" panose="020B0604020202020204" pitchFamily="34" charset="0"/>
              </a:rPr>
              <a:t>y</a:t>
            </a:r>
            <a:r>
              <a:rPr lang="en-US" sz="1400" dirty="0">
                <a:latin typeface="Arial" panose="020B0604020202020204" pitchFamily="34" charset="0"/>
                <a:cs typeface="Arial" panose="020B0604020202020204" pitchFamily="34" charset="0"/>
              </a:rPr>
              <a:t>zivat, E.D., Smith, L.C., Garcia-Tigreros, F. et al. (2022), </a:t>
            </a:r>
            <a:r>
              <a:rPr lang="en-US" sz="1400" i="1" dirty="0" err="1">
                <a:latin typeface="Arial" panose="020B0604020202020204" pitchFamily="34" charset="0"/>
                <a:cs typeface="Arial" panose="020B0604020202020204" pitchFamily="34" charset="0"/>
              </a:rPr>
              <a:t>JGR:Biogeosciences</a:t>
            </a:r>
            <a:r>
              <a:rPr lang="en-US" sz="1400" dirty="0">
                <a:latin typeface="Arial" panose="020B0604020202020204" pitchFamily="34" charset="0"/>
                <a:cs typeface="Arial" panose="020B0604020202020204" pitchFamily="34" charset="0"/>
              </a:rPr>
              <a:t>, doi:</a:t>
            </a:r>
            <a:r>
              <a:rPr lang="en-US" sz="1400" dirty="0">
                <a:latin typeface="Arial" panose="020B0604020202020204" pitchFamily="34" charset="0"/>
                <a:cs typeface="Arial" panose="020B0604020202020204" pitchFamily="34" charset="0"/>
                <a:hlinkClick r:id="rId3"/>
              </a:rPr>
              <a:t>10.1029/2021JG006635</a:t>
            </a:r>
            <a:endParaRPr lang="en-US" sz="1400" dirty="0">
              <a:latin typeface="Arial" panose="020B0604020202020204" pitchFamily="34" charset="0"/>
              <a:cs typeface="Arial" panose="020B0604020202020204" pitchFamily="34" charset="0"/>
            </a:endParaRPr>
          </a:p>
          <a:p>
            <a:pPr algn="ctr" defTabSz="342900">
              <a:defRPr/>
            </a:pPr>
            <a:endParaRPr lang="en-US" sz="1400" dirty="0">
              <a:solidFill>
                <a:srgbClr val="000000"/>
              </a:solidFill>
              <a:latin typeface="Arial" panose="020B0604020202020204" pitchFamily="34" charset="0"/>
              <a:cs typeface="Arial" panose="020B0604020202020204" pitchFamily="34" charset="0"/>
            </a:endParaRPr>
          </a:p>
        </p:txBody>
      </p:sp>
      <p:sp>
        <p:nvSpPr>
          <p:cNvPr id="4" name="TextBox 3"/>
          <p:cNvSpPr txBox="1"/>
          <p:nvPr/>
        </p:nvSpPr>
        <p:spPr>
          <a:xfrm>
            <a:off x="6167441" y="1099572"/>
            <a:ext cx="3047898" cy="2677656"/>
          </a:xfrm>
          <a:prstGeom prst="rect">
            <a:avLst/>
          </a:prstGeom>
          <a:noFill/>
        </p:spPr>
        <p:txBody>
          <a:bodyPr wrap="square" rtlCol="0">
            <a:spAutoFit/>
          </a:bodyPr>
          <a:lstStyle/>
          <a:p>
            <a:pPr>
              <a:defRPr/>
            </a:pPr>
            <a:r>
              <a:rPr lang="en-US" sz="1400" b="1" dirty="0">
                <a:solidFill>
                  <a:srgbClr val="000000"/>
                </a:solidFill>
                <a:latin typeface="Arial" panose="020B0604020202020204" pitchFamily="34" charset="0"/>
                <a:cs typeface="Arial" panose="020B0604020202020204" pitchFamily="34" charset="0"/>
              </a:rPr>
              <a:t>Left: </a:t>
            </a:r>
            <a:r>
              <a:rPr lang="en-US" sz="1400" dirty="0">
                <a:solidFill>
                  <a:srgbClr val="000000"/>
                </a:solidFill>
                <a:latin typeface="Arial" panose="020B0604020202020204" pitchFamily="34" charset="0"/>
                <a:cs typeface="Arial" panose="020B0604020202020204" pitchFamily="34" charset="0"/>
              </a:rPr>
              <a:t>The study domain spans climate gradients and the Northern tree line. Lake vegetation can be detected by radar remote sensing if it emerges above the water. </a:t>
            </a:r>
          </a:p>
          <a:p>
            <a:pPr>
              <a:defRPr/>
            </a:pPr>
            <a:r>
              <a:rPr lang="en-US" sz="1400" b="1" dirty="0">
                <a:solidFill>
                  <a:srgbClr val="000000"/>
                </a:solidFill>
                <a:latin typeface="Arial" panose="020B0604020202020204" pitchFamily="34" charset="0"/>
                <a:cs typeface="Arial" panose="020B0604020202020204" pitchFamily="34" charset="0"/>
              </a:rPr>
              <a:t>Center: </a:t>
            </a:r>
            <a:r>
              <a:rPr lang="en-US" sz="1400" dirty="0">
                <a:solidFill>
                  <a:srgbClr val="000000"/>
                </a:solidFill>
                <a:latin typeface="Arial" panose="020B0604020202020204" pitchFamily="34" charset="0"/>
                <a:cs typeface="Arial" panose="020B0604020202020204" pitchFamily="34" charset="0"/>
              </a:rPr>
              <a:t>Plotting study lakes’ vegetated: open water emissions ratio against their vegetation coverage shows most would have higher estimated emissions (shaded area) if their vegetated zones are</a:t>
            </a:r>
          </a:p>
          <a:p>
            <a:pPr>
              <a:defRPr/>
            </a:pPr>
            <a:r>
              <a:rPr lang="en-US" sz="1400" dirty="0">
                <a:solidFill>
                  <a:srgbClr val="000000"/>
                </a:solidFill>
                <a:latin typeface="Arial" panose="020B0604020202020204" pitchFamily="34" charset="0"/>
                <a:cs typeface="Arial" panose="020B0604020202020204" pitchFamily="34" charset="0"/>
              </a:rPr>
              <a:t>accounted for separately.</a:t>
            </a:r>
          </a:p>
        </p:txBody>
      </p:sp>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r="46552" b="41183"/>
          <a:stretch/>
        </p:blipFill>
        <p:spPr bwMode="auto">
          <a:xfrm>
            <a:off x="2718366" y="1129384"/>
            <a:ext cx="3449075" cy="2560988"/>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a:extLst>
              <a:ext uri="{FF2B5EF4-FFF2-40B4-BE49-F238E27FC236}">
                <a16:creationId xmlns:a16="http://schemas.microsoft.com/office/drawing/2014/main" id="{1BC083BB-9782-4305-A29D-1CF6C48E7F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1136192"/>
            <a:ext cx="2675231" cy="2650494"/>
          </a:xfrm>
          <a:prstGeom prst="rect">
            <a:avLst/>
          </a:prstGeom>
        </p:spPr>
      </p:pic>
    </p:spTree>
    <p:extLst>
      <p:ext uri="{BB962C8B-B14F-4D97-AF65-F5344CB8AC3E}">
        <p14:creationId xmlns:p14="http://schemas.microsoft.com/office/powerpoint/2010/main" val="3508294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latin typeface="Arial" panose="020B0604020202020204" pitchFamily="34" charset="0"/>
                <a:cs typeface="Arial" panose="020B0604020202020204" pitchFamily="34" charset="0"/>
              </a:rPr>
              <a:t>Notes</a:t>
            </a:r>
          </a:p>
        </p:txBody>
      </p:sp>
      <p:sp>
        <p:nvSpPr>
          <p:cNvPr id="7" name="TextBox 3"/>
          <p:cNvSpPr txBox="1">
            <a:spLocks noChangeArrowheads="1"/>
          </p:cNvSpPr>
          <p:nvPr/>
        </p:nvSpPr>
        <p:spPr bwMode="auto">
          <a:xfrm>
            <a:off x="457200" y="1447800"/>
            <a:ext cx="8001000" cy="4862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1400" b="1" dirty="0">
                <a:solidFill>
                  <a:srgbClr val="0000FF"/>
                </a:solidFill>
                <a:latin typeface="Arial"/>
                <a:cs typeface="Arial"/>
              </a:rPr>
              <a:t>Citation:</a:t>
            </a:r>
          </a:p>
          <a:p>
            <a:r>
              <a:rPr lang="en-US" sz="1400" dirty="0">
                <a:solidFill>
                  <a:srgbClr val="0000FF"/>
                </a:solidFill>
              </a:rPr>
              <a:t>Kyzivat, E. D., Smith, L. C., Garcia-Tigreros, F., Huang, C., Wang, C., Langhorst, T., Fayne, J. v, Harlan, M. E., Ishitsuka, Y., Feng, D., Dolan, W., Pitcher, L. H., Wickland, K. P., Dornblaser, M. M., Striegl, R. G., Pavelsky, T. M., Butman, D. E., &amp; Gleason, C. J. (2022). The Importance of Lake Emergent Aquatic Vegetation for Estimating Arctic-Boreal Methane Emissions. </a:t>
            </a:r>
            <a:r>
              <a:rPr lang="en-US" sz="1400" i="1" dirty="0">
                <a:solidFill>
                  <a:srgbClr val="0000FF"/>
                </a:solidFill>
              </a:rPr>
              <a:t>Journal of Geophysical Research: Biogeosciences</a:t>
            </a:r>
            <a:r>
              <a:rPr lang="en-US" sz="1400" dirty="0">
                <a:solidFill>
                  <a:srgbClr val="0000FF"/>
                </a:solidFill>
              </a:rPr>
              <a:t>, </a:t>
            </a:r>
            <a:r>
              <a:rPr lang="en-US" sz="1400" i="1" dirty="0">
                <a:solidFill>
                  <a:srgbClr val="0000FF"/>
                </a:solidFill>
              </a:rPr>
              <a:t>127</a:t>
            </a:r>
            <a:r>
              <a:rPr lang="en-US" sz="1400" dirty="0">
                <a:solidFill>
                  <a:srgbClr val="0000FF"/>
                </a:solidFill>
              </a:rPr>
              <a:t>(6), e2021JG006635. </a:t>
            </a:r>
            <a:r>
              <a:rPr lang="en-US" sz="1400" dirty="0">
                <a:solidFill>
                  <a:srgbClr val="0000FF"/>
                </a:solidFill>
                <a:hlinkClick r:id="rId2"/>
              </a:rPr>
              <a:t>https://doi.org/10.1029/2021JG006635</a:t>
            </a:r>
            <a:endParaRPr lang="en-US" sz="1400" dirty="0">
              <a:solidFill>
                <a:srgbClr val="0000FF"/>
              </a:solidFill>
            </a:endParaRPr>
          </a:p>
          <a:p>
            <a:endParaRPr lang="en-US" sz="1400" dirty="0">
              <a:solidFill>
                <a:srgbClr val="0000FF"/>
              </a:solidFill>
              <a:latin typeface="Arial"/>
              <a:cs typeface="Arial"/>
            </a:endParaRPr>
          </a:p>
          <a:p>
            <a:pPr eaLnBrk="1" hangingPunct="1">
              <a:spcAft>
                <a:spcPts val="600"/>
              </a:spcAft>
            </a:pPr>
            <a:endParaRPr lang="en-US" sz="1400" b="1" dirty="0">
              <a:solidFill>
                <a:srgbClr val="0000FF"/>
              </a:solidFill>
              <a:latin typeface="Arial"/>
              <a:cs typeface="Arial"/>
            </a:endParaRPr>
          </a:p>
          <a:p>
            <a:pPr eaLnBrk="1" hangingPunct="1">
              <a:spcAft>
                <a:spcPts val="600"/>
              </a:spcAft>
            </a:pPr>
            <a:r>
              <a:rPr lang="en-US" sz="1400" b="1" dirty="0">
                <a:solidFill>
                  <a:srgbClr val="0000FF"/>
                </a:solidFill>
                <a:latin typeface="Arial"/>
                <a:cs typeface="Arial"/>
              </a:rPr>
              <a:t>Award Information:</a:t>
            </a:r>
          </a:p>
          <a:p>
            <a:pPr eaLnBrk="1" hangingPunct="1">
              <a:spcAft>
                <a:spcPts val="600"/>
              </a:spcAft>
            </a:pPr>
            <a:r>
              <a:rPr lang="en-US" sz="1400" dirty="0">
                <a:solidFill>
                  <a:srgbClr val="0000FF"/>
                </a:solidFill>
                <a:latin typeface="Arial"/>
                <a:cs typeface="Arial"/>
              </a:rPr>
              <a:t>This research was supported by the National Aeronautics and Space Administration Terrestrial Ecology Program (</a:t>
            </a:r>
            <a:r>
              <a:rPr lang="en-US" sz="1400" dirty="0">
                <a:solidFill>
                  <a:srgbClr val="0000FF"/>
                </a:solidFill>
              </a:rPr>
              <a:t>NNH18ZDA001N-Task A4.</a:t>
            </a:r>
            <a:r>
              <a:rPr lang="en-US" sz="1400" dirty="0">
                <a:solidFill>
                  <a:srgbClr val="0000FF"/>
                </a:solidFill>
                <a:latin typeface="Arial"/>
                <a:cs typeface="Arial"/>
              </a:rPr>
              <a:t>) under NASA Award number 80NSSC19M0104 and was part of the NASA Arctic-Boreal Vulnerability Experiment.</a:t>
            </a:r>
          </a:p>
          <a:p>
            <a:pPr eaLnBrk="1" hangingPunct="1">
              <a:spcAft>
                <a:spcPts val="600"/>
              </a:spcAft>
            </a:pPr>
            <a:r>
              <a:rPr lang="en-US" sz="1400" dirty="0">
                <a:solidFill>
                  <a:srgbClr val="0000FF"/>
                </a:solidFill>
                <a:latin typeface="Arial"/>
                <a:cs typeface="Arial"/>
              </a:rPr>
              <a:t>Additional funding was provided by NASA FINESST (grant number 80NSSC19K1361); NASA SWOT Science Team (grant numbers 80NSSC20K1144 and NNX16AH83G), and the US Geological Survey (USGS) LandCarbon Program.</a:t>
            </a:r>
          </a:p>
          <a:p>
            <a:pPr eaLnBrk="1" hangingPunct="1">
              <a:spcAft>
                <a:spcPts val="600"/>
              </a:spcAft>
            </a:pPr>
            <a:r>
              <a:rPr lang="en-US" sz="1400" dirty="0">
                <a:solidFill>
                  <a:srgbClr val="0000FF"/>
                </a:solidFill>
                <a:latin typeface="Arial"/>
                <a:cs typeface="Arial"/>
              </a:rPr>
              <a:t>Resources supporting this work were provided by the NASA High-End Computing (HEC) Program through the NASA Center for Climate Simulation (NCCS) at Goddard Space Flight Center via the ABoVE Science Cloud. </a:t>
            </a:r>
          </a:p>
          <a:p>
            <a:pPr eaLnBrk="1" hangingPunct="1">
              <a:spcAft>
                <a:spcPts val="600"/>
              </a:spcAft>
            </a:pPr>
            <a:endParaRPr lang="en-US" sz="1400" dirty="0">
              <a:solidFill>
                <a:srgbClr val="0000FF"/>
              </a:solidFill>
              <a:latin typeface="Arial"/>
              <a:cs typeface="Aria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5943600"/>
            <a:ext cx="1676400" cy="614342"/>
          </a:xfrm>
          <a:prstGeom prst="rect">
            <a:avLst/>
          </a:prstGeom>
        </p:spPr>
      </p:pic>
      <p:pic>
        <p:nvPicPr>
          <p:cNvPr id="5" name="Picture 4">
            <a:extLst>
              <a:ext uri="{FF2B5EF4-FFF2-40B4-BE49-F238E27FC236}">
                <a16:creationId xmlns:a16="http://schemas.microsoft.com/office/drawing/2014/main" id="{7D0C1A07-A6C3-45E2-B01B-19E2C123ADD3}"/>
              </a:ext>
            </a:extLst>
          </p:cNvPr>
          <p:cNvPicPr>
            <a:picLocks noChangeAspect="1"/>
          </p:cNvPicPr>
          <p:nvPr/>
        </p:nvPicPr>
        <p:blipFill>
          <a:blip r:embed="rId4"/>
          <a:stretch>
            <a:fillRect/>
          </a:stretch>
        </p:blipFill>
        <p:spPr>
          <a:xfrm>
            <a:off x="8305800" y="129959"/>
            <a:ext cx="722453" cy="839655"/>
          </a:xfrm>
          <a:prstGeom prst="rect">
            <a:avLst/>
          </a:prstGeom>
        </p:spPr>
      </p:pic>
    </p:spTree>
    <p:extLst>
      <p:ext uri="{BB962C8B-B14F-4D97-AF65-F5344CB8AC3E}">
        <p14:creationId xmlns:p14="http://schemas.microsoft.com/office/powerpoint/2010/main" val="1157663580"/>
      </p:ext>
    </p:extLst>
  </p:cSld>
  <p:clrMapOvr>
    <a:masterClrMapping/>
  </p:clrMapOvr>
</p:sld>
</file>

<file path=ppt/theme/theme1.xml><?xml version="1.0" encoding="utf-8"?>
<a:theme xmlns:a="http://schemas.openxmlformats.org/drawingml/2006/main" name="1_GPMC Nov 200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484E0"/>
      </a:hlink>
      <a:folHlink>
        <a:srgbClr val="B2B2B2"/>
      </a:folHlink>
    </a:clrScheme>
    <a:fontScheme name="GPMC Nov 20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8614</TotalTime>
  <Words>1553</Words>
  <Application>Microsoft Office PowerPoint</Application>
  <PresentationFormat>On-screen Show (4:3)</PresentationFormat>
  <Paragraphs>51</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MS PGothic</vt:lpstr>
      <vt:lpstr>MS PGothic</vt:lpstr>
      <vt:lpstr>Arial</vt:lpstr>
      <vt:lpstr>Calibri</vt:lpstr>
      <vt:lpstr>Times New Roman</vt:lpstr>
      <vt:lpstr>1_GPMC Nov 2001</vt:lpstr>
      <vt:lpstr>PowerPoint Presentation</vt:lpstr>
      <vt:lpstr>Notes</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Yoseph, Elizabeth [USA]</dc:creator>
  <cp:lastModifiedBy>Kyzivat, Ethan</cp:lastModifiedBy>
  <cp:revision>111</cp:revision>
  <cp:lastPrinted>2016-12-19T15:06:13Z</cp:lastPrinted>
  <dcterms:created xsi:type="dcterms:W3CDTF">2014-07-25T19:02:24Z</dcterms:created>
  <dcterms:modified xsi:type="dcterms:W3CDTF">2022-07-26T21:10:34Z</dcterms:modified>
</cp:coreProperties>
</file>