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39"/>
    <p:restoredTop sz="72314"/>
  </p:normalViewPr>
  <p:slideViewPr>
    <p:cSldViewPr snapToGrid="0" snapToObjects="1">
      <p:cViewPr varScale="1">
        <p:scale>
          <a:sx n="129" d="100"/>
          <a:sy n="129" d="100"/>
        </p:scale>
        <p:origin x="260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6EE63A-51BB-764E-9025-D464BC017C97}" type="datetimeFigureOut">
              <a:rPr lang="en-US" smtClean="0"/>
              <a:t>5/31/22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7A3FA0-A8D5-D040-80CD-84E019D885E0}" type="slidenum">
              <a:rPr lang="en-US" smtClean="0"/>
              <a:t>‹#›</a:t>
            </a:fld>
            <a:endParaRPr lang="en-US"/>
          </a:p>
        </p:txBody>
      </p:sp>
    </p:spTree>
    <p:extLst>
      <p:ext uri="{BB962C8B-B14F-4D97-AF65-F5344CB8AC3E}">
        <p14:creationId xmlns:p14="http://schemas.microsoft.com/office/powerpoint/2010/main" val="3491016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panose="020B0604020202020204" pitchFamily="34" charset="0"/>
                <a:ea typeface="+mn-ea"/>
                <a:cs typeface="Arial" panose="020B0604020202020204" pitchFamily="34" charset="0"/>
              </a:rPr>
              <a:t>Full citation: </a:t>
            </a:r>
            <a:r>
              <a:rPr lang="en-US" sz="1200" kern="1200" dirty="0">
                <a:solidFill>
                  <a:schemeClr val="tx1"/>
                </a:solidFill>
                <a:effectLst/>
                <a:latin typeface="+mn-lt"/>
                <a:ea typeface="+mn-ea"/>
                <a:cs typeface="+mn-cs"/>
              </a:rPr>
              <a:t>Zhang, Y., Piao, S., Sun, Y., </a:t>
            </a:r>
            <a:r>
              <a:rPr lang="en-US" sz="1200" b="1" kern="1200" dirty="0">
                <a:solidFill>
                  <a:schemeClr val="tx1"/>
                </a:solidFill>
                <a:effectLst/>
                <a:latin typeface="+mn-lt"/>
                <a:ea typeface="+mn-ea"/>
                <a:cs typeface="+mn-cs"/>
              </a:rPr>
              <a:t>Rogers, B. M.</a:t>
            </a:r>
            <a:r>
              <a:rPr lang="en-US" sz="1200" kern="1200" dirty="0">
                <a:solidFill>
                  <a:schemeClr val="tx1"/>
                </a:solidFill>
                <a:effectLst/>
                <a:latin typeface="+mn-lt"/>
                <a:ea typeface="+mn-ea"/>
                <a:cs typeface="+mn-cs"/>
              </a:rPr>
              <a:t>, Li, X., Lian, X., Liu, Z., Chen, A., and </a:t>
            </a:r>
            <a:r>
              <a:rPr lang="en-US" sz="1200" kern="1200" dirty="0" err="1">
                <a:solidFill>
                  <a:schemeClr val="tx1"/>
                </a:solidFill>
                <a:effectLst/>
                <a:latin typeface="+mn-lt"/>
                <a:ea typeface="+mn-ea"/>
                <a:cs typeface="+mn-cs"/>
              </a:rPr>
              <a:t>Peñuelas</a:t>
            </a:r>
            <a:r>
              <a:rPr lang="en-US" sz="1200" kern="1200" dirty="0">
                <a:solidFill>
                  <a:schemeClr val="tx1"/>
                </a:solidFill>
                <a:effectLst/>
                <a:latin typeface="+mn-lt"/>
                <a:ea typeface="+mn-ea"/>
                <a:cs typeface="+mn-cs"/>
              </a:rPr>
              <a:t>, J.: Future reversal of warming-enhanced vegetation productivity in the Northern Hemisphere, Nature Climate Change, 1–6, https://</a:t>
            </a:r>
            <a:r>
              <a:rPr lang="en-US" sz="1200" kern="1200" dirty="0" err="1">
                <a:solidFill>
                  <a:schemeClr val="tx1"/>
                </a:solidFill>
                <a:effectLst/>
                <a:latin typeface="+mn-lt"/>
                <a:ea typeface="+mn-ea"/>
                <a:cs typeface="+mn-cs"/>
              </a:rPr>
              <a:t>doi.org</a:t>
            </a:r>
            <a:r>
              <a:rPr lang="en-US" sz="1200" kern="1200" dirty="0">
                <a:solidFill>
                  <a:schemeClr val="tx1"/>
                </a:solidFill>
                <a:effectLst/>
                <a:latin typeface="+mn-lt"/>
                <a:ea typeface="+mn-ea"/>
                <a:cs typeface="+mn-cs"/>
              </a:rPr>
              <a:t>/10.1038/s41558-022-01374-w, 2022.</a:t>
            </a:r>
          </a:p>
          <a:p>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panose="020B0604020202020204" pitchFamily="34" charset="0"/>
                <a:ea typeface="+mn-ea"/>
                <a:cs typeface="Arial" panose="020B0604020202020204" pitchFamily="34" charset="0"/>
              </a:rPr>
              <a:t>Grants: </a:t>
            </a:r>
            <a:r>
              <a:rPr lang="en-US" sz="1200" b="0" kern="1200" dirty="0">
                <a:solidFill>
                  <a:schemeClr val="tx1"/>
                </a:solidFill>
                <a:effectLst/>
                <a:latin typeface="Arial" panose="020B0604020202020204" pitchFamily="34" charset="0"/>
                <a:ea typeface="+mn-ea"/>
                <a:cs typeface="Arial" panose="020B0604020202020204" pitchFamily="34" charset="0"/>
              </a:rPr>
              <a:t>This work was supported by the NASA </a:t>
            </a:r>
            <a:r>
              <a:rPr lang="en-US" sz="1200" b="0" i="0" kern="1200" dirty="0">
                <a:solidFill>
                  <a:schemeClr val="tx1"/>
                </a:solidFill>
                <a:effectLst/>
                <a:latin typeface="+mn-lt"/>
                <a:ea typeface="+mn-ea"/>
                <a:cs typeface="+mn-cs"/>
              </a:rPr>
              <a:t>Arctic-Boreal Vulnerability Experiment (</a:t>
            </a:r>
            <a:r>
              <a:rPr lang="en-US" sz="1200" b="0" i="0" kern="1200" dirty="0" err="1">
                <a:solidFill>
                  <a:schemeClr val="tx1"/>
                </a:solidFill>
                <a:effectLst/>
                <a:latin typeface="+mn-lt"/>
                <a:ea typeface="+mn-ea"/>
                <a:cs typeface="+mn-cs"/>
              </a:rPr>
              <a:t>ABoVE</a:t>
            </a:r>
            <a:r>
              <a:rPr lang="en-US" sz="1200" b="0" i="0" kern="1200" dirty="0">
                <a:solidFill>
                  <a:schemeClr val="tx1"/>
                </a:solidFill>
                <a:effectLst/>
                <a:latin typeface="+mn-lt"/>
                <a:ea typeface="+mn-ea"/>
                <a:cs typeface="+mn-cs"/>
              </a:rPr>
              <a:t>) and Carbon Cycle Science programs (NNX17AE13G)</a:t>
            </a:r>
            <a:r>
              <a:rPr lang="en-US" sz="1200" b="0" kern="1200" dirty="0">
                <a:solidFill>
                  <a:schemeClr val="tx1"/>
                </a:solidFill>
                <a:effectLst/>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Abstract</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mn-lt"/>
                <a:ea typeface="+mn-ea"/>
                <a:cs typeface="+mn-cs"/>
              </a:rPr>
              <a:t>Climatic warming has greatly increased vegetation productivity in the extratropical Northern Hemisphere since the 1980s, but how long this positive relationship will continue remains unknown. Here we show changes in the effect of warming on NH summer gross primary productivity (GPP) for 2001-2100 using Earth System Model outputs. The correlation between summer GPP and temperature decreases in temperate and boreal regions by the late 21st century, becoming significantly negative generally before 2070 in regions &lt;60°N, though Arctic GPP continues to increase with further summer warming. The time when the correlation becomes negative (</a:t>
            </a:r>
            <a:r>
              <a:rPr lang="en-US" sz="1200" kern="1200" dirty="0" err="1">
                <a:solidFill>
                  <a:schemeClr val="tx1"/>
                </a:solidFill>
                <a:effectLst/>
                <a:latin typeface="+mn-lt"/>
                <a:ea typeface="+mn-ea"/>
                <a:cs typeface="+mn-cs"/>
              </a:rPr>
              <a:t>tnegative</a:t>
            </a:r>
            <a:r>
              <a:rPr lang="en-US" sz="1200" kern="1200" dirty="0">
                <a:solidFill>
                  <a:schemeClr val="tx1"/>
                </a:solidFill>
                <a:effectLst/>
                <a:latin typeface="+mn-lt"/>
                <a:ea typeface="+mn-ea"/>
                <a:cs typeface="+mn-cs"/>
              </a:rPr>
              <a:t>) is generally later than the time when summer temperature exceeds the optimal temperature for vegetation productivity(</a:t>
            </a:r>
            <a:r>
              <a:rPr lang="en-US" sz="1200" kern="1200" dirty="0" err="1">
                <a:solidFill>
                  <a:schemeClr val="tx1"/>
                </a:solidFill>
                <a:effectLst/>
                <a:latin typeface="+mn-lt"/>
                <a:ea typeface="+mn-ea"/>
                <a:cs typeface="+mn-cs"/>
              </a:rPr>
              <a:t>texceed</a:t>
            </a:r>
            <a:r>
              <a:rPr lang="en-US" sz="1200" kern="1200" dirty="0">
                <a:solidFill>
                  <a:schemeClr val="tx1"/>
                </a:solidFill>
                <a:effectLst/>
                <a:latin typeface="+mn-lt"/>
                <a:ea typeface="+mn-ea"/>
                <a:cs typeface="+mn-cs"/>
              </a:rPr>
              <a:t>), suggesting partial mitigation of the negative vegetation impacts of future warming with photosynthetic thermal acclimation. Our findings indicate that vegetation productivity could be impaired by climate change in the 21st century, which could negatively impact the global land sink.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097A3FA0-A8D5-D040-80CD-84E019D885E0}" type="slidenum">
              <a:rPr lang="en-US" smtClean="0"/>
              <a:t>1</a:t>
            </a:fld>
            <a:endParaRPr lang="en-US"/>
          </a:p>
        </p:txBody>
      </p:sp>
    </p:spTree>
    <p:extLst>
      <p:ext uri="{BB962C8B-B14F-4D97-AF65-F5344CB8AC3E}">
        <p14:creationId xmlns:p14="http://schemas.microsoft.com/office/powerpoint/2010/main" val="1152090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06C54-1DFB-6341-93F1-19D62B400C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637A81-D79B-8A4D-A935-2ECE4F1B6D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C56E81-3045-7F44-BC00-77100E21BF11}"/>
              </a:ext>
            </a:extLst>
          </p:cNvPr>
          <p:cNvSpPr>
            <a:spLocks noGrp="1"/>
          </p:cNvSpPr>
          <p:nvPr>
            <p:ph type="dt" sz="half" idx="10"/>
          </p:nvPr>
        </p:nvSpPr>
        <p:spPr/>
        <p:txBody>
          <a:bodyPr/>
          <a:lstStyle/>
          <a:p>
            <a:fld id="{895D3284-6954-D44E-95E0-0BB598FFB358}" type="datetimeFigureOut">
              <a:rPr lang="en-US" smtClean="0"/>
              <a:t>5/31/22</a:t>
            </a:fld>
            <a:endParaRPr lang="en-US"/>
          </a:p>
        </p:txBody>
      </p:sp>
      <p:sp>
        <p:nvSpPr>
          <p:cNvPr id="5" name="Footer Placeholder 4">
            <a:extLst>
              <a:ext uri="{FF2B5EF4-FFF2-40B4-BE49-F238E27FC236}">
                <a16:creationId xmlns:a16="http://schemas.microsoft.com/office/drawing/2014/main" id="{BA775A74-B30E-1944-BCD7-989F1C0E33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704A4A-0D52-A54C-A33A-8C5F664D2FBA}"/>
              </a:ext>
            </a:extLst>
          </p:cNvPr>
          <p:cNvSpPr>
            <a:spLocks noGrp="1"/>
          </p:cNvSpPr>
          <p:nvPr>
            <p:ph type="sldNum" sz="quarter" idx="12"/>
          </p:nvPr>
        </p:nvSpPr>
        <p:spPr/>
        <p:txBody>
          <a:bodyPr/>
          <a:lstStyle/>
          <a:p>
            <a:fld id="{321B3550-EE02-A742-AFB9-64833C53B370}" type="slidenum">
              <a:rPr lang="en-US" smtClean="0"/>
              <a:t>‹#›</a:t>
            </a:fld>
            <a:endParaRPr lang="en-US"/>
          </a:p>
        </p:txBody>
      </p:sp>
    </p:spTree>
    <p:extLst>
      <p:ext uri="{BB962C8B-B14F-4D97-AF65-F5344CB8AC3E}">
        <p14:creationId xmlns:p14="http://schemas.microsoft.com/office/powerpoint/2010/main" val="1912243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9F171-13B5-0C4F-853D-32194BD7CB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91DA3A-CED6-2F46-A67E-5E0306DB2B4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4FB156-9196-0240-BF2E-D16D48240428}"/>
              </a:ext>
            </a:extLst>
          </p:cNvPr>
          <p:cNvSpPr>
            <a:spLocks noGrp="1"/>
          </p:cNvSpPr>
          <p:nvPr>
            <p:ph type="dt" sz="half" idx="10"/>
          </p:nvPr>
        </p:nvSpPr>
        <p:spPr/>
        <p:txBody>
          <a:bodyPr/>
          <a:lstStyle/>
          <a:p>
            <a:fld id="{895D3284-6954-D44E-95E0-0BB598FFB358}" type="datetimeFigureOut">
              <a:rPr lang="en-US" smtClean="0"/>
              <a:t>5/31/22</a:t>
            </a:fld>
            <a:endParaRPr lang="en-US"/>
          </a:p>
        </p:txBody>
      </p:sp>
      <p:sp>
        <p:nvSpPr>
          <p:cNvPr id="5" name="Footer Placeholder 4">
            <a:extLst>
              <a:ext uri="{FF2B5EF4-FFF2-40B4-BE49-F238E27FC236}">
                <a16:creationId xmlns:a16="http://schemas.microsoft.com/office/drawing/2014/main" id="{6131D0B3-0B79-0D41-BDD6-AD450BFDC3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E14129-38C8-7C4E-B4A3-6DD902DD9939}"/>
              </a:ext>
            </a:extLst>
          </p:cNvPr>
          <p:cNvSpPr>
            <a:spLocks noGrp="1"/>
          </p:cNvSpPr>
          <p:nvPr>
            <p:ph type="sldNum" sz="quarter" idx="12"/>
          </p:nvPr>
        </p:nvSpPr>
        <p:spPr/>
        <p:txBody>
          <a:bodyPr/>
          <a:lstStyle/>
          <a:p>
            <a:fld id="{321B3550-EE02-A742-AFB9-64833C53B370}" type="slidenum">
              <a:rPr lang="en-US" smtClean="0"/>
              <a:t>‹#›</a:t>
            </a:fld>
            <a:endParaRPr lang="en-US"/>
          </a:p>
        </p:txBody>
      </p:sp>
    </p:spTree>
    <p:extLst>
      <p:ext uri="{BB962C8B-B14F-4D97-AF65-F5344CB8AC3E}">
        <p14:creationId xmlns:p14="http://schemas.microsoft.com/office/powerpoint/2010/main" val="3773283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2A0C69-5858-6C45-B26B-F3AD3E615C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CD2F82-16E0-CF48-B1A6-20F4FD52D50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5F0EC-61A7-6D46-B352-A116D49F6DB1}"/>
              </a:ext>
            </a:extLst>
          </p:cNvPr>
          <p:cNvSpPr>
            <a:spLocks noGrp="1"/>
          </p:cNvSpPr>
          <p:nvPr>
            <p:ph type="dt" sz="half" idx="10"/>
          </p:nvPr>
        </p:nvSpPr>
        <p:spPr/>
        <p:txBody>
          <a:bodyPr/>
          <a:lstStyle/>
          <a:p>
            <a:fld id="{895D3284-6954-D44E-95E0-0BB598FFB358}" type="datetimeFigureOut">
              <a:rPr lang="en-US" smtClean="0"/>
              <a:t>5/31/22</a:t>
            </a:fld>
            <a:endParaRPr lang="en-US"/>
          </a:p>
        </p:txBody>
      </p:sp>
      <p:sp>
        <p:nvSpPr>
          <p:cNvPr id="5" name="Footer Placeholder 4">
            <a:extLst>
              <a:ext uri="{FF2B5EF4-FFF2-40B4-BE49-F238E27FC236}">
                <a16:creationId xmlns:a16="http://schemas.microsoft.com/office/drawing/2014/main" id="{0821180E-33F3-D949-86B5-2B389A2188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348AAB-F7BA-4A4B-A3C7-AAED8F43FDEC}"/>
              </a:ext>
            </a:extLst>
          </p:cNvPr>
          <p:cNvSpPr>
            <a:spLocks noGrp="1"/>
          </p:cNvSpPr>
          <p:nvPr>
            <p:ph type="sldNum" sz="quarter" idx="12"/>
          </p:nvPr>
        </p:nvSpPr>
        <p:spPr/>
        <p:txBody>
          <a:bodyPr/>
          <a:lstStyle/>
          <a:p>
            <a:fld id="{321B3550-EE02-A742-AFB9-64833C53B370}" type="slidenum">
              <a:rPr lang="en-US" smtClean="0"/>
              <a:t>‹#›</a:t>
            </a:fld>
            <a:endParaRPr lang="en-US"/>
          </a:p>
        </p:txBody>
      </p:sp>
    </p:spTree>
    <p:extLst>
      <p:ext uri="{BB962C8B-B14F-4D97-AF65-F5344CB8AC3E}">
        <p14:creationId xmlns:p14="http://schemas.microsoft.com/office/powerpoint/2010/main" val="2997842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8C6D1-F383-B447-AEB0-178F32A07A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A50D57-AB55-E34F-9E31-D8EC36DDBED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04B9CC-5560-C346-BA98-84F5F650E3C0}"/>
              </a:ext>
            </a:extLst>
          </p:cNvPr>
          <p:cNvSpPr>
            <a:spLocks noGrp="1"/>
          </p:cNvSpPr>
          <p:nvPr>
            <p:ph type="dt" sz="half" idx="10"/>
          </p:nvPr>
        </p:nvSpPr>
        <p:spPr/>
        <p:txBody>
          <a:bodyPr/>
          <a:lstStyle/>
          <a:p>
            <a:fld id="{895D3284-6954-D44E-95E0-0BB598FFB358}" type="datetimeFigureOut">
              <a:rPr lang="en-US" smtClean="0"/>
              <a:t>5/31/22</a:t>
            </a:fld>
            <a:endParaRPr lang="en-US"/>
          </a:p>
        </p:txBody>
      </p:sp>
      <p:sp>
        <p:nvSpPr>
          <p:cNvPr id="5" name="Footer Placeholder 4">
            <a:extLst>
              <a:ext uri="{FF2B5EF4-FFF2-40B4-BE49-F238E27FC236}">
                <a16:creationId xmlns:a16="http://schemas.microsoft.com/office/drawing/2014/main" id="{F3F33E8A-EBE7-8B4E-BC82-3E9033084A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980703-A89A-C147-977C-117A034F057E}"/>
              </a:ext>
            </a:extLst>
          </p:cNvPr>
          <p:cNvSpPr>
            <a:spLocks noGrp="1"/>
          </p:cNvSpPr>
          <p:nvPr>
            <p:ph type="sldNum" sz="quarter" idx="12"/>
          </p:nvPr>
        </p:nvSpPr>
        <p:spPr/>
        <p:txBody>
          <a:bodyPr/>
          <a:lstStyle/>
          <a:p>
            <a:fld id="{321B3550-EE02-A742-AFB9-64833C53B370}" type="slidenum">
              <a:rPr lang="en-US" smtClean="0"/>
              <a:t>‹#›</a:t>
            </a:fld>
            <a:endParaRPr lang="en-US"/>
          </a:p>
        </p:txBody>
      </p:sp>
    </p:spTree>
    <p:extLst>
      <p:ext uri="{BB962C8B-B14F-4D97-AF65-F5344CB8AC3E}">
        <p14:creationId xmlns:p14="http://schemas.microsoft.com/office/powerpoint/2010/main" val="990968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E9867-CC7A-AA4E-AB4B-BBB5B5A63C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200A03-9590-614B-80D2-EE6C37FDCE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92256AA-941E-E54D-840C-4AA50BEFE91D}"/>
              </a:ext>
            </a:extLst>
          </p:cNvPr>
          <p:cNvSpPr>
            <a:spLocks noGrp="1"/>
          </p:cNvSpPr>
          <p:nvPr>
            <p:ph type="dt" sz="half" idx="10"/>
          </p:nvPr>
        </p:nvSpPr>
        <p:spPr/>
        <p:txBody>
          <a:bodyPr/>
          <a:lstStyle/>
          <a:p>
            <a:fld id="{895D3284-6954-D44E-95E0-0BB598FFB358}" type="datetimeFigureOut">
              <a:rPr lang="en-US" smtClean="0"/>
              <a:t>5/31/22</a:t>
            </a:fld>
            <a:endParaRPr lang="en-US"/>
          </a:p>
        </p:txBody>
      </p:sp>
      <p:sp>
        <p:nvSpPr>
          <p:cNvPr id="5" name="Footer Placeholder 4">
            <a:extLst>
              <a:ext uri="{FF2B5EF4-FFF2-40B4-BE49-F238E27FC236}">
                <a16:creationId xmlns:a16="http://schemas.microsoft.com/office/drawing/2014/main" id="{04288057-8D3F-BD4D-9AB3-A74A4E9F64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5ECC00-4404-214C-9E71-88E13C578AE1}"/>
              </a:ext>
            </a:extLst>
          </p:cNvPr>
          <p:cNvSpPr>
            <a:spLocks noGrp="1"/>
          </p:cNvSpPr>
          <p:nvPr>
            <p:ph type="sldNum" sz="quarter" idx="12"/>
          </p:nvPr>
        </p:nvSpPr>
        <p:spPr/>
        <p:txBody>
          <a:bodyPr/>
          <a:lstStyle/>
          <a:p>
            <a:fld id="{321B3550-EE02-A742-AFB9-64833C53B370}" type="slidenum">
              <a:rPr lang="en-US" smtClean="0"/>
              <a:t>‹#›</a:t>
            </a:fld>
            <a:endParaRPr lang="en-US"/>
          </a:p>
        </p:txBody>
      </p:sp>
    </p:spTree>
    <p:extLst>
      <p:ext uri="{BB962C8B-B14F-4D97-AF65-F5344CB8AC3E}">
        <p14:creationId xmlns:p14="http://schemas.microsoft.com/office/powerpoint/2010/main" val="275422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C4453-8C99-B844-AA8B-575295F29C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8F91D-561A-C14C-91C4-1CE4419C2D1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8D505B-FB85-384F-A8F3-FE042041E1C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5FD35F-8168-B54C-80D3-5C828BE9B80B}"/>
              </a:ext>
            </a:extLst>
          </p:cNvPr>
          <p:cNvSpPr>
            <a:spLocks noGrp="1"/>
          </p:cNvSpPr>
          <p:nvPr>
            <p:ph type="dt" sz="half" idx="10"/>
          </p:nvPr>
        </p:nvSpPr>
        <p:spPr/>
        <p:txBody>
          <a:bodyPr/>
          <a:lstStyle/>
          <a:p>
            <a:fld id="{895D3284-6954-D44E-95E0-0BB598FFB358}" type="datetimeFigureOut">
              <a:rPr lang="en-US" smtClean="0"/>
              <a:t>5/31/22</a:t>
            </a:fld>
            <a:endParaRPr lang="en-US"/>
          </a:p>
        </p:txBody>
      </p:sp>
      <p:sp>
        <p:nvSpPr>
          <p:cNvPr id="6" name="Footer Placeholder 5">
            <a:extLst>
              <a:ext uri="{FF2B5EF4-FFF2-40B4-BE49-F238E27FC236}">
                <a16:creationId xmlns:a16="http://schemas.microsoft.com/office/drawing/2014/main" id="{47E8AA54-54A1-AD4A-851A-32FB769D26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2252F0-8C8C-6C44-ACD8-A3EB2240CCB7}"/>
              </a:ext>
            </a:extLst>
          </p:cNvPr>
          <p:cNvSpPr>
            <a:spLocks noGrp="1"/>
          </p:cNvSpPr>
          <p:nvPr>
            <p:ph type="sldNum" sz="quarter" idx="12"/>
          </p:nvPr>
        </p:nvSpPr>
        <p:spPr/>
        <p:txBody>
          <a:bodyPr/>
          <a:lstStyle/>
          <a:p>
            <a:fld id="{321B3550-EE02-A742-AFB9-64833C53B370}" type="slidenum">
              <a:rPr lang="en-US" smtClean="0"/>
              <a:t>‹#›</a:t>
            </a:fld>
            <a:endParaRPr lang="en-US"/>
          </a:p>
        </p:txBody>
      </p:sp>
    </p:spTree>
    <p:extLst>
      <p:ext uri="{BB962C8B-B14F-4D97-AF65-F5344CB8AC3E}">
        <p14:creationId xmlns:p14="http://schemas.microsoft.com/office/powerpoint/2010/main" val="1514304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B312B-E3DC-AE49-AB00-24C3466CC8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A19DCE-C347-4F48-B5D5-EF75982707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4139628-1FB9-B44D-B720-645D6D42E96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C23D23-A8A5-2842-AFDE-5488BBC18B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60027FF-A072-C443-BAF7-4E669084F00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04D43C-571A-1148-8DE3-514609C52374}"/>
              </a:ext>
            </a:extLst>
          </p:cNvPr>
          <p:cNvSpPr>
            <a:spLocks noGrp="1"/>
          </p:cNvSpPr>
          <p:nvPr>
            <p:ph type="dt" sz="half" idx="10"/>
          </p:nvPr>
        </p:nvSpPr>
        <p:spPr/>
        <p:txBody>
          <a:bodyPr/>
          <a:lstStyle/>
          <a:p>
            <a:fld id="{895D3284-6954-D44E-95E0-0BB598FFB358}" type="datetimeFigureOut">
              <a:rPr lang="en-US" smtClean="0"/>
              <a:t>5/31/22</a:t>
            </a:fld>
            <a:endParaRPr lang="en-US"/>
          </a:p>
        </p:txBody>
      </p:sp>
      <p:sp>
        <p:nvSpPr>
          <p:cNvPr id="8" name="Footer Placeholder 7">
            <a:extLst>
              <a:ext uri="{FF2B5EF4-FFF2-40B4-BE49-F238E27FC236}">
                <a16:creationId xmlns:a16="http://schemas.microsoft.com/office/drawing/2014/main" id="{9F0D6AF0-C51D-9649-B2F7-5CE4A02BF7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4D7EB8-ECE7-BC41-858C-D78F7C0894A5}"/>
              </a:ext>
            </a:extLst>
          </p:cNvPr>
          <p:cNvSpPr>
            <a:spLocks noGrp="1"/>
          </p:cNvSpPr>
          <p:nvPr>
            <p:ph type="sldNum" sz="quarter" idx="12"/>
          </p:nvPr>
        </p:nvSpPr>
        <p:spPr/>
        <p:txBody>
          <a:bodyPr/>
          <a:lstStyle/>
          <a:p>
            <a:fld id="{321B3550-EE02-A742-AFB9-64833C53B370}" type="slidenum">
              <a:rPr lang="en-US" smtClean="0"/>
              <a:t>‹#›</a:t>
            </a:fld>
            <a:endParaRPr lang="en-US"/>
          </a:p>
        </p:txBody>
      </p:sp>
    </p:spTree>
    <p:extLst>
      <p:ext uri="{BB962C8B-B14F-4D97-AF65-F5344CB8AC3E}">
        <p14:creationId xmlns:p14="http://schemas.microsoft.com/office/powerpoint/2010/main" val="2607614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CCF4-3453-6848-A1C1-2536A7EA36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26BD54-222E-704C-BAA1-826AEEAA7968}"/>
              </a:ext>
            </a:extLst>
          </p:cNvPr>
          <p:cNvSpPr>
            <a:spLocks noGrp="1"/>
          </p:cNvSpPr>
          <p:nvPr>
            <p:ph type="dt" sz="half" idx="10"/>
          </p:nvPr>
        </p:nvSpPr>
        <p:spPr/>
        <p:txBody>
          <a:bodyPr/>
          <a:lstStyle/>
          <a:p>
            <a:fld id="{895D3284-6954-D44E-95E0-0BB598FFB358}" type="datetimeFigureOut">
              <a:rPr lang="en-US" smtClean="0"/>
              <a:t>5/31/22</a:t>
            </a:fld>
            <a:endParaRPr lang="en-US"/>
          </a:p>
        </p:txBody>
      </p:sp>
      <p:sp>
        <p:nvSpPr>
          <p:cNvPr id="4" name="Footer Placeholder 3">
            <a:extLst>
              <a:ext uri="{FF2B5EF4-FFF2-40B4-BE49-F238E27FC236}">
                <a16:creationId xmlns:a16="http://schemas.microsoft.com/office/drawing/2014/main" id="{8AD373DB-07AD-6C43-8A11-9FDDF18FE5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DE26A4-372F-2845-973A-1A920F51B809}"/>
              </a:ext>
            </a:extLst>
          </p:cNvPr>
          <p:cNvSpPr>
            <a:spLocks noGrp="1"/>
          </p:cNvSpPr>
          <p:nvPr>
            <p:ph type="sldNum" sz="quarter" idx="12"/>
          </p:nvPr>
        </p:nvSpPr>
        <p:spPr/>
        <p:txBody>
          <a:bodyPr/>
          <a:lstStyle/>
          <a:p>
            <a:fld id="{321B3550-EE02-A742-AFB9-64833C53B370}" type="slidenum">
              <a:rPr lang="en-US" smtClean="0"/>
              <a:t>‹#›</a:t>
            </a:fld>
            <a:endParaRPr lang="en-US"/>
          </a:p>
        </p:txBody>
      </p:sp>
    </p:spTree>
    <p:extLst>
      <p:ext uri="{BB962C8B-B14F-4D97-AF65-F5344CB8AC3E}">
        <p14:creationId xmlns:p14="http://schemas.microsoft.com/office/powerpoint/2010/main" val="1819671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B1A4DE-9910-A943-AEB7-3DBF3899FA42}"/>
              </a:ext>
            </a:extLst>
          </p:cNvPr>
          <p:cNvSpPr>
            <a:spLocks noGrp="1"/>
          </p:cNvSpPr>
          <p:nvPr>
            <p:ph type="dt" sz="half" idx="10"/>
          </p:nvPr>
        </p:nvSpPr>
        <p:spPr/>
        <p:txBody>
          <a:bodyPr/>
          <a:lstStyle/>
          <a:p>
            <a:fld id="{895D3284-6954-D44E-95E0-0BB598FFB358}" type="datetimeFigureOut">
              <a:rPr lang="en-US" smtClean="0"/>
              <a:t>5/31/22</a:t>
            </a:fld>
            <a:endParaRPr lang="en-US"/>
          </a:p>
        </p:txBody>
      </p:sp>
      <p:sp>
        <p:nvSpPr>
          <p:cNvPr id="3" name="Footer Placeholder 2">
            <a:extLst>
              <a:ext uri="{FF2B5EF4-FFF2-40B4-BE49-F238E27FC236}">
                <a16:creationId xmlns:a16="http://schemas.microsoft.com/office/drawing/2014/main" id="{040BBF65-A445-B74A-9B0A-68F6DFFB9C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BE8FF2-D13F-A54F-B955-483BEAEF3A5C}"/>
              </a:ext>
            </a:extLst>
          </p:cNvPr>
          <p:cNvSpPr>
            <a:spLocks noGrp="1"/>
          </p:cNvSpPr>
          <p:nvPr>
            <p:ph type="sldNum" sz="quarter" idx="12"/>
          </p:nvPr>
        </p:nvSpPr>
        <p:spPr/>
        <p:txBody>
          <a:bodyPr/>
          <a:lstStyle/>
          <a:p>
            <a:fld id="{321B3550-EE02-A742-AFB9-64833C53B370}" type="slidenum">
              <a:rPr lang="en-US" smtClean="0"/>
              <a:t>‹#›</a:t>
            </a:fld>
            <a:endParaRPr lang="en-US"/>
          </a:p>
        </p:txBody>
      </p:sp>
    </p:spTree>
    <p:extLst>
      <p:ext uri="{BB962C8B-B14F-4D97-AF65-F5344CB8AC3E}">
        <p14:creationId xmlns:p14="http://schemas.microsoft.com/office/powerpoint/2010/main" val="1017262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9C85F-83B4-DE4A-856A-AAC6D1909E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C54C4F-05D8-B74F-B702-B551853A01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777061-0154-774B-AAFC-FF51F7F55D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C9A4E8-B1E4-334A-B78F-71CCB92E2AE4}"/>
              </a:ext>
            </a:extLst>
          </p:cNvPr>
          <p:cNvSpPr>
            <a:spLocks noGrp="1"/>
          </p:cNvSpPr>
          <p:nvPr>
            <p:ph type="dt" sz="half" idx="10"/>
          </p:nvPr>
        </p:nvSpPr>
        <p:spPr/>
        <p:txBody>
          <a:bodyPr/>
          <a:lstStyle/>
          <a:p>
            <a:fld id="{895D3284-6954-D44E-95E0-0BB598FFB358}" type="datetimeFigureOut">
              <a:rPr lang="en-US" smtClean="0"/>
              <a:t>5/31/22</a:t>
            </a:fld>
            <a:endParaRPr lang="en-US"/>
          </a:p>
        </p:txBody>
      </p:sp>
      <p:sp>
        <p:nvSpPr>
          <p:cNvPr id="6" name="Footer Placeholder 5">
            <a:extLst>
              <a:ext uri="{FF2B5EF4-FFF2-40B4-BE49-F238E27FC236}">
                <a16:creationId xmlns:a16="http://schemas.microsoft.com/office/drawing/2014/main" id="{3095C689-FDE9-174A-8204-CA392A6947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7E2761-230D-A347-BBFC-13C4050E81F8}"/>
              </a:ext>
            </a:extLst>
          </p:cNvPr>
          <p:cNvSpPr>
            <a:spLocks noGrp="1"/>
          </p:cNvSpPr>
          <p:nvPr>
            <p:ph type="sldNum" sz="quarter" idx="12"/>
          </p:nvPr>
        </p:nvSpPr>
        <p:spPr/>
        <p:txBody>
          <a:bodyPr/>
          <a:lstStyle/>
          <a:p>
            <a:fld id="{321B3550-EE02-A742-AFB9-64833C53B370}" type="slidenum">
              <a:rPr lang="en-US" smtClean="0"/>
              <a:t>‹#›</a:t>
            </a:fld>
            <a:endParaRPr lang="en-US"/>
          </a:p>
        </p:txBody>
      </p:sp>
    </p:spTree>
    <p:extLst>
      <p:ext uri="{BB962C8B-B14F-4D97-AF65-F5344CB8AC3E}">
        <p14:creationId xmlns:p14="http://schemas.microsoft.com/office/powerpoint/2010/main" val="1051400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34E9D-64D2-474E-87EC-EC23989418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872F6E-579E-0847-BC9A-FCB67F4179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58E7E0-1AC6-9442-92B5-45E9F99185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C2904AD-1FA0-7B48-87E4-5FE77AF9551A}"/>
              </a:ext>
            </a:extLst>
          </p:cNvPr>
          <p:cNvSpPr>
            <a:spLocks noGrp="1"/>
          </p:cNvSpPr>
          <p:nvPr>
            <p:ph type="dt" sz="half" idx="10"/>
          </p:nvPr>
        </p:nvSpPr>
        <p:spPr/>
        <p:txBody>
          <a:bodyPr/>
          <a:lstStyle/>
          <a:p>
            <a:fld id="{895D3284-6954-D44E-95E0-0BB598FFB358}" type="datetimeFigureOut">
              <a:rPr lang="en-US" smtClean="0"/>
              <a:t>5/31/22</a:t>
            </a:fld>
            <a:endParaRPr lang="en-US"/>
          </a:p>
        </p:txBody>
      </p:sp>
      <p:sp>
        <p:nvSpPr>
          <p:cNvPr id="6" name="Footer Placeholder 5">
            <a:extLst>
              <a:ext uri="{FF2B5EF4-FFF2-40B4-BE49-F238E27FC236}">
                <a16:creationId xmlns:a16="http://schemas.microsoft.com/office/drawing/2014/main" id="{69BF320B-6153-9045-A899-6D95C9D127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0203BF-4700-9944-85FF-5D74767AF85A}"/>
              </a:ext>
            </a:extLst>
          </p:cNvPr>
          <p:cNvSpPr>
            <a:spLocks noGrp="1"/>
          </p:cNvSpPr>
          <p:nvPr>
            <p:ph type="sldNum" sz="quarter" idx="12"/>
          </p:nvPr>
        </p:nvSpPr>
        <p:spPr/>
        <p:txBody>
          <a:bodyPr/>
          <a:lstStyle/>
          <a:p>
            <a:fld id="{321B3550-EE02-A742-AFB9-64833C53B370}" type="slidenum">
              <a:rPr lang="en-US" smtClean="0"/>
              <a:t>‹#›</a:t>
            </a:fld>
            <a:endParaRPr lang="en-US"/>
          </a:p>
        </p:txBody>
      </p:sp>
    </p:spTree>
    <p:extLst>
      <p:ext uri="{BB962C8B-B14F-4D97-AF65-F5344CB8AC3E}">
        <p14:creationId xmlns:p14="http://schemas.microsoft.com/office/powerpoint/2010/main" val="1957621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60A1F4-B32E-094F-A150-1B2C401C00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13D757-A63D-954B-B3FA-D9D49E6336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906D19-B12B-A147-AA8A-21DE358C50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D3284-6954-D44E-95E0-0BB598FFB358}" type="datetimeFigureOut">
              <a:rPr lang="en-US" smtClean="0"/>
              <a:t>5/31/22</a:t>
            </a:fld>
            <a:endParaRPr lang="en-US"/>
          </a:p>
        </p:txBody>
      </p:sp>
      <p:sp>
        <p:nvSpPr>
          <p:cNvPr id="5" name="Footer Placeholder 4">
            <a:extLst>
              <a:ext uri="{FF2B5EF4-FFF2-40B4-BE49-F238E27FC236}">
                <a16:creationId xmlns:a16="http://schemas.microsoft.com/office/drawing/2014/main" id="{50DED62F-9D6A-5A4E-8020-1530EEF450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E6BF70-A3ED-B948-B798-2A880A1B36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1B3550-EE02-A742-AFB9-64833C53B370}" type="slidenum">
              <a:rPr lang="en-US" smtClean="0"/>
              <a:t>‹#›</a:t>
            </a:fld>
            <a:endParaRPr lang="en-US"/>
          </a:p>
        </p:txBody>
      </p:sp>
    </p:spTree>
    <p:extLst>
      <p:ext uri="{BB962C8B-B14F-4D97-AF65-F5344CB8AC3E}">
        <p14:creationId xmlns:p14="http://schemas.microsoft.com/office/powerpoint/2010/main" val="3016290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E44B7-2362-B048-AF3C-03B12EA331DE}"/>
              </a:ext>
            </a:extLst>
          </p:cNvPr>
          <p:cNvSpPr txBox="1">
            <a:spLocks/>
          </p:cNvSpPr>
          <p:nvPr/>
        </p:nvSpPr>
        <p:spPr>
          <a:xfrm>
            <a:off x="0" y="20192"/>
            <a:ext cx="12192000" cy="69249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Future reversal of warming-enhanced vegetation productivity in the Northern Hemisphere</a:t>
            </a:r>
            <a:endParaRPr lang="en-US" sz="2400" dirty="0"/>
          </a:p>
          <a:p>
            <a:pPr algn="ctr"/>
            <a:endParaRPr lang="en-US"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18B2F77-D09B-5A4D-BF49-03DB995321A2}"/>
              </a:ext>
            </a:extLst>
          </p:cNvPr>
          <p:cNvSpPr txBox="1"/>
          <p:nvPr/>
        </p:nvSpPr>
        <p:spPr>
          <a:xfrm>
            <a:off x="96253" y="919670"/>
            <a:ext cx="6782120" cy="276999"/>
          </a:xfrm>
          <a:prstGeom prst="rect">
            <a:avLst/>
          </a:prstGeom>
          <a:noFill/>
        </p:spPr>
        <p:txBody>
          <a:bodyPr wrap="square" rtlCol="0">
            <a:spAutoFit/>
          </a:bodyPr>
          <a:lstStyle/>
          <a:p>
            <a:endParaRPr lang="en-US" sz="1200" dirty="0"/>
          </a:p>
        </p:txBody>
      </p:sp>
      <p:sp>
        <p:nvSpPr>
          <p:cNvPr id="7" name="TextBox 6">
            <a:extLst>
              <a:ext uri="{FF2B5EF4-FFF2-40B4-BE49-F238E27FC236}">
                <a16:creationId xmlns:a16="http://schemas.microsoft.com/office/drawing/2014/main" id="{EE7F337A-9063-194B-AF30-9706301E8B9D}"/>
              </a:ext>
            </a:extLst>
          </p:cNvPr>
          <p:cNvSpPr txBox="1"/>
          <p:nvPr/>
        </p:nvSpPr>
        <p:spPr>
          <a:xfrm>
            <a:off x="96253" y="1430348"/>
            <a:ext cx="6515562" cy="2677656"/>
          </a:xfrm>
          <a:prstGeom prst="rect">
            <a:avLst/>
          </a:prstGeom>
          <a:noFill/>
          <a:ln>
            <a:solidFill>
              <a:schemeClr val="accent5"/>
            </a:solidFill>
          </a:ln>
        </p:spPr>
        <p:txBody>
          <a:bodyPr wrap="square" rtlCol="0">
            <a:spAutoFit/>
          </a:bodyPr>
          <a:lstStyle/>
          <a:p>
            <a:r>
              <a:rPr lang="en-US" sz="1400" b="1" dirty="0"/>
              <a:t>Background:</a:t>
            </a:r>
          </a:p>
          <a:p>
            <a:pPr marL="285750" indent="-285750">
              <a:buFontTx/>
              <a:buChar char="-"/>
            </a:pPr>
            <a:r>
              <a:rPr lang="en-US" sz="1400" dirty="0"/>
              <a:t>Climate warming has increased vegetation productivity in the extratropical Northern Hemisphere since the 1980s, but how long this positive relationship will continue remains unknown</a:t>
            </a:r>
          </a:p>
          <a:p>
            <a:pPr marL="285750" indent="-285750">
              <a:buFontTx/>
              <a:buChar char="-"/>
            </a:pPr>
            <a:endParaRPr lang="en-US" sz="1400" dirty="0"/>
          </a:p>
          <a:p>
            <a:r>
              <a:rPr lang="en-US" sz="1400" b="1" dirty="0"/>
              <a:t>Methods:</a:t>
            </a:r>
          </a:p>
          <a:p>
            <a:pPr marL="285750" indent="-285750">
              <a:buFontTx/>
              <a:buChar char="-"/>
            </a:pPr>
            <a:r>
              <a:rPr lang="en-US" sz="1400" dirty="0"/>
              <a:t>We used projections from Phase 6 of the Coupled Model Intercomparison Project (CMIP6) to assess the changing correlation between summer Gross Primary Productivity (GPP) and temperature.</a:t>
            </a:r>
          </a:p>
          <a:p>
            <a:pPr marL="285750" indent="-285750">
              <a:buFontTx/>
              <a:buChar char="-"/>
            </a:pPr>
            <a:r>
              <a:rPr lang="en-US" sz="1400" dirty="0"/>
              <a:t>We used partial correlation analysis to account for other influencing factors, and compared results from CMIP6 models to empirically-derived data sets for validation and inference into adaptation responses.</a:t>
            </a:r>
          </a:p>
        </p:txBody>
      </p:sp>
      <p:sp>
        <p:nvSpPr>
          <p:cNvPr id="8" name="TextBox 7">
            <a:extLst>
              <a:ext uri="{FF2B5EF4-FFF2-40B4-BE49-F238E27FC236}">
                <a16:creationId xmlns:a16="http://schemas.microsoft.com/office/drawing/2014/main" id="{29980731-129F-EA42-AB01-569410F1FF73}"/>
              </a:ext>
            </a:extLst>
          </p:cNvPr>
          <p:cNvSpPr txBox="1"/>
          <p:nvPr/>
        </p:nvSpPr>
        <p:spPr>
          <a:xfrm>
            <a:off x="96253" y="4249806"/>
            <a:ext cx="6515562" cy="2462213"/>
          </a:xfrm>
          <a:prstGeom prst="rect">
            <a:avLst/>
          </a:prstGeom>
          <a:noFill/>
          <a:ln>
            <a:solidFill>
              <a:schemeClr val="accent5"/>
            </a:solidFill>
          </a:ln>
        </p:spPr>
        <p:txBody>
          <a:bodyPr wrap="square" rtlCol="0">
            <a:spAutoFit/>
          </a:bodyPr>
          <a:lstStyle/>
          <a:p>
            <a:r>
              <a:rPr lang="en-US" sz="1400" b="1" dirty="0"/>
              <a:t>Findings</a:t>
            </a:r>
            <a:r>
              <a:rPr lang="en-US" sz="1400" dirty="0"/>
              <a:t>:</a:t>
            </a:r>
          </a:p>
          <a:p>
            <a:pPr marL="285750" indent="-285750">
              <a:buFontTx/>
              <a:buChar char="-"/>
            </a:pPr>
            <a:r>
              <a:rPr lang="en-US" sz="1400" dirty="0"/>
              <a:t>The correlation between summer GPP and temperature decreases in temperate, boreal, and arctic regions during the 21</a:t>
            </a:r>
            <a:r>
              <a:rPr lang="en-US" sz="1400" baseline="30000" dirty="0"/>
              <a:t>st</a:t>
            </a:r>
            <a:r>
              <a:rPr lang="en-US" sz="1400" dirty="0"/>
              <a:t> century.</a:t>
            </a:r>
          </a:p>
          <a:p>
            <a:pPr marL="285750" indent="-285750">
              <a:buFontTx/>
              <a:buChar char="-"/>
            </a:pPr>
            <a:r>
              <a:rPr lang="en-US" sz="1400" dirty="0"/>
              <a:t>The time when this correlation becomes negative is generally later than the time at which summer temperature exceeds current optimal temperature thresholds, suggesting partial mitigation via photosynthetic thermal acclimation.</a:t>
            </a:r>
          </a:p>
          <a:p>
            <a:pPr marL="285750" indent="-285750">
              <a:buFontTx/>
              <a:buChar char="-"/>
            </a:pPr>
            <a:endParaRPr lang="en-US" sz="1400" dirty="0"/>
          </a:p>
          <a:p>
            <a:r>
              <a:rPr lang="en-US" sz="1400" b="1" dirty="0"/>
              <a:t>Significance</a:t>
            </a:r>
            <a:r>
              <a:rPr lang="en-US" sz="1400" dirty="0"/>
              <a:t>:</a:t>
            </a:r>
          </a:p>
          <a:p>
            <a:pPr marL="285750" indent="-285750">
              <a:buFontTx/>
              <a:buChar char="-"/>
            </a:pPr>
            <a:r>
              <a:rPr lang="en-US" sz="1400" dirty="0"/>
              <a:t>Vegetation productivity in northern latitudes is expected to be impaired by climate warming during the 21</a:t>
            </a:r>
            <a:r>
              <a:rPr lang="en-US" sz="1400" baseline="30000" dirty="0"/>
              <a:t>st</a:t>
            </a:r>
            <a:r>
              <a:rPr lang="en-US" sz="1400" dirty="0"/>
              <a:t> century, which would negatively impact the global land carbon sink.</a:t>
            </a:r>
          </a:p>
        </p:txBody>
      </p:sp>
      <p:grpSp>
        <p:nvGrpSpPr>
          <p:cNvPr id="46" name="Group 45">
            <a:extLst>
              <a:ext uri="{FF2B5EF4-FFF2-40B4-BE49-F238E27FC236}">
                <a16:creationId xmlns:a16="http://schemas.microsoft.com/office/drawing/2014/main" id="{4978E61F-0D9D-7C42-A24E-5ECA59AF5523}"/>
              </a:ext>
            </a:extLst>
          </p:cNvPr>
          <p:cNvGrpSpPr/>
          <p:nvPr/>
        </p:nvGrpSpPr>
        <p:grpSpPr>
          <a:xfrm>
            <a:off x="10200527" y="766200"/>
            <a:ext cx="265679" cy="2704183"/>
            <a:chOff x="10200527" y="766200"/>
            <a:chExt cx="265679" cy="2704183"/>
          </a:xfrm>
        </p:grpSpPr>
        <p:sp>
          <p:nvSpPr>
            <p:cNvPr id="44" name="Rectangle 43">
              <a:extLst>
                <a:ext uri="{FF2B5EF4-FFF2-40B4-BE49-F238E27FC236}">
                  <a16:creationId xmlns:a16="http://schemas.microsoft.com/office/drawing/2014/main" id="{49DE84D6-5965-6847-835E-91EB2C4D3FDD}"/>
                </a:ext>
              </a:extLst>
            </p:cNvPr>
            <p:cNvSpPr/>
            <p:nvPr/>
          </p:nvSpPr>
          <p:spPr>
            <a:xfrm>
              <a:off x="10214030" y="766200"/>
              <a:ext cx="252176" cy="308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B0F1619F-0EE4-2248-AB6B-EFD14B1A557D}"/>
                </a:ext>
              </a:extLst>
            </p:cNvPr>
            <p:cNvSpPr/>
            <p:nvPr/>
          </p:nvSpPr>
          <p:spPr>
            <a:xfrm>
              <a:off x="10200527" y="3294634"/>
              <a:ext cx="252176" cy="175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A72C99BD-929F-D543-B16B-51AB9800649D}"/>
              </a:ext>
            </a:extLst>
          </p:cNvPr>
          <p:cNvSpPr txBox="1"/>
          <p:nvPr/>
        </p:nvSpPr>
        <p:spPr>
          <a:xfrm>
            <a:off x="96253" y="632518"/>
            <a:ext cx="11999494" cy="523220"/>
          </a:xfrm>
          <a:prstGeom prst="rect">
            <a:avLst/>
          </a:prstGeom>
          <a:noFill/>
        </p:spPr>
        <p:txBody>
          <a:bodyPr wrap="square" rtlCol="0">
            <a:spAutoFit/>
          </a:bodyPr>
          <a:lstStyle/>
          <a:p>
            <a:r>
              <a:rPr lang="en-US" sz="1400" dirty="0"/>
              <a:t>Zhang, Y., Piao, S., Sun, Y., Rogers, B. M., Li, X., Lian, X., Liu, Z., Chen, A., and </a:t>
            </a:r>
            <a:r>
              <a:rPr lang="en-US" sz="1400" dirty="0" err="1"/>
              <a:t>Peñuelas</a:t>
            </a:r>
            <a:r>
              <a:rPr lang="en-US" sz="1400" dirty="0"/>
              <a:t>, J.: Future reversal of warming-enhanced vegetation productivity in the Northern Hemisphere, Nature Climate Change, 1–6, https://</a:t>
            </a:r>
            <a:r>
              <a:rPr lang="en-US" sz="1400" dirty="0" err="1"/>
              <a:t>doi.org</a:t>
            </a:r>
            <a:r>
              <a:rPr lang="en-US" sz="1400" dirty="0"/>
              <a:t>/10.1038/s41558-022-01374-w, 2022.</a:t>
            </a:r>
          </a:p>
        </p:txBody>
      </p:sp>
      <p:grpSp>
        <p:nvGrpSpPr>
          <p:cNvPr id="17" name="Group 16">
            <a:extLst>
              <a:ext uri="{FF2B5EF4-FFF2-40B4-BE49-F238E27FC236}">
                <a16:creationId xmlns:a16="http://schemas.microsoft.com/office/drawing/2014/main" id="{13A540E9-1AF4-C805-A250-89447E930ACE}"/>
              </a:ext>
            </a:extLst>
          </p:cNvPr>
          <p:cNvGrpSpPr/>
          <p:nvPr/>
        </p:nvGrpSpPr>
        <p:grpSpPr>
          <a:xfrm>
            <a:off x="7231314" y="1508988"/>
            <a:ext cx="4589158" cy="5318419"/>
            <a:chOff x="7231314" y="1508988"/>
            <a:chExt cx="4589158" cy="5318419"/>
          </a:xfrm>
        </p:grpSpPr>
        <p:sp>
          <p:nvSpPr>
            <p:cNvPr id="14" name="TextBox 13">
              <a:extLst>
                <a:ext uri="{FF2B5EF4-FFF2-40B4-BE49-F238E27FC236}">
                  <a16:creationId xmlns:a16="http://schemas.microsoft.com/office/drawing/2014/main" id="{5934C5B8-8B1A-3B48-9EF6-AC837978EEB6}"/>
                </a:ext>
              </a:extLst>
            </p:cNvPr>
            <p:cNvSpPr txBox="1"/>
            <p:nvPr/>
          </p:nvSpPr>
          <p:spPr>
            <a:xfrm>
              <a:off x="7231314" y="5811744"/>
              <a:ext cx="4589158" cy="1015663"/>
            </a:xfrm>
            <a:prstGeom prst="rect">
              <a:avLst/>
            </a:prstGeom>
            <a:noFill/>
            <a:ln>
              <a:noFill/>
            </a:ln>
          </p:spPr>
          <p:txBody>
            <a:bodyPr wrap="square" rtlCol="0">
              <a:spAutoFit/>
            </a:bodyPr>
            <a:lstStyle/>
            <a:p>
              <a:r>
                <a:rPr lang="en-US" sz="1200" dirty="0">
                  <a:solidFill>
                    <a:schemeClr val="accent1"/>
                  </a:solidFill>
                </a:rPr>
                <a:t>Change in the correlation between summer Gross Primary Productivity (GPP) and temperature (ΔR</a:t>
              </a:r>
              <a:r>
                <a:rPr lang="en-US" sz="1200" baseline="-25000" dirty="0">
                  <a:solidFill>
                    <a:schemeClr val="accent1"/>
                  </a:solidFill>
                </a:rPr>
                <a:t>GPP-Temp</a:t>
              </a:r>
              <a:r>
                <a:rPr lang="en-US" sz="1200" dirty="0">
                  <a:solidFill>
                    <a:schemeClr val="accent1"/>
                  </a:solidFill>
                </a:rPr>
                <a:t>) between then end of the 21</a:t>
              </a:r>
              <a:r>
                <a:rPr lang="en-US" sz="1200" baseline="30000" dirty="0">
                  <a:solidFill>
                    <a:schemeClr val="accent1"/>
                  </a:solidFill>
                </a:rPr>
                <a:t>st</a:t>
              </a:r>
              <a:r>
                <a:rPr lang="en-US" sz="1200" dirty="0">
                  <a:solidFill>
                    <a:schemeClr val="accent1"/>
                  </a:solidFill>
                </a:rPr>
                <a:t> century (2081-2100) and the beginning (2001-2020). Widespread negative values across the northern hemisphere indicate an increasingly negative impact of warming on GPP.</a:t>
              </a:r>
              <a:endParaRPr lang="en-US" sz="1200" baseline="-25000" dirty="0">
                <a:solidFill>
                  <a:schemeClr val="accent1"/>
                </a:solidFill>
              </a:endParaRPr>
            </a:p>
          </p:txBody>
        </p:sp>
        <p:grpSp>
          <p:nvGrpSpPr>
            <p:cNvPr id="9" name="Group 8">
              <a:extLst>
                <a:ext uri="{FF2B5EF4-FFF2-40B4-BE49-F238E27FC236}">
                  <a16:creationId xmlns:a16="http://schemas.microsoft.com/office/drawing/2014/main" id="{624CD742-F912-5364-D68F-623391163672}"/>
                </a:ext>
              </a:extLst>
            </p:cNvPr>
            <p:cNvGrpSpPr/>
            <p:nvPr/>
          </p:nvGrpSpPr>
          <p:grpSpPr>
            <a:xfrm>
              <a:off x="7634407" y="1508988"/>
              <a:ext cx="3786243" cy="4180029"/>
              <a:chOff x="7528530" y="1566738"/>
              <a:chExt cx="3786243" cy="4180029"/>
            </a:xfrm>
          </p:grpSpPr>
          <p:grpSp>
            <p:nvGrpSpPr>
              <p:cNvPr id="6" name="Group 5">
                <a:extLst>
                  <a:ext uri="{FF2B5EF4-FFF2-40B4-BE49-F238E27FC236}">
                    <a16:creationId xmlns:a16="http://schemas.microsoft.com/office/drawing/2014/main" id="{4CEDB13F-1F44-9BF8-675F-56C131BC8532}"/>
                  </a:ext>
                </a:extLst>
              </p:cNvPr>
              <p:cNvGrpSpPr/>
              <p:nvPr/>
            </p:nvGrpSpPr>
            <p:grpSpPr>
              <a:xfrm>
                <a:off x="7738711" y="1566738"/>
                <a:ext cx="3362610" cy="3593428"/>
                <a:chOff x="7738711" y="1718382"/>
                <a:chExt cx="3362610" cy="3593428"/>
              </a:xfrm>
            </p:grpSpPr>
            <p:pic>
              <p:nvPicPr>
                <p:cNvPr id="16" name="Picture 15">
                  <a:extLst>
                    <a:ext uri="{FF2B5EF4-FFF2-40B4-BE49-F238E27FC236}">
                      <a16:creationId xmlns:a16="http://schemas.microsoft.com/office/drawing/2014/main" id="{ED0F4BB6-767C-1E0A-8BB1-75145AF39D89}"/>
                    </a:ext>
                  </a:extLst>
                </p:cNvPr>
                <p:cNvPicPr>
                  <a:picLocks noChangeAspect="1"/>
                </p:cNvPicPr>
                <p:nvPr/>
              </p:nvPicPr>
              <p:blipFill rotWithShape="1">
                <a:blip r:embed="rId3"/>
                <a:srcRect l="52872" b="20761"/>
                <a:stretch/>
              </p:blipFill>
              <p:spPr>
                <a:xfrm>
                  <a:off x="7738711" y="1718382"/>
                  <a:ext cx="3362610" cy="3593428"/>
                </a:xfrm>
                <a:prstGeom prst="rect">
                  <a:avLst/>
                </a:prstGeom>
              </p:spPr>
            </p:pic>
            <p:sp>
              <p:nvSpPr>
                <p:cNvPr id="3" name="Rectangle 2">
                  <a:extLst>
                    <a:ext uri="{FF2B5EF4-FFF2-40B4-BE49-F238E27FC236}">
                      <a16:creationId xmlns:a16="http://schemas.microsoft.com/office/drawing/2014/main" id="{16F4A339-D890-B64B-DFAD-46E3E84F444D}"/>
                    </a:ext>
                  </a:extLst>
                </p:cNvPr>
                <p:cNvSpPr/>
                <p:nvPr/>
              </p:nvSpPr>
              <p:spPr>
                <a:xfrm>
                  <a:off x="7748337" y="1764470"/>
                  <a:ext cx="394636" cy="381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extLst>
                  <a:ext uri="{FF2B5EF4-FFF2-40B4-BE49-F238E27FC236}">
                    <a16:creationId xmlns:a16="http://schemas.microsoft.com/office/drawing/2014/main" id="{3CB36522-8E14-A257-05D2-2EC0F2BBBA91}"/>
                  </a:ext>
                </a:extLst>
              </p:cNvPr>
              <p:cNvPicPr>
                <a:picLocks noChangeAspect="1"/>
              </p:cNvPicPr>
              <p:nvPr/>
            </p:nvPicPr>
            <p:blipFill rotWithShape="1">
              <a:blip r:embed="rId3"/>
              <a:srcRect l="11749" t="79896" r="9739" b="831"/>
              <a:stretch/>
            </p:blipFill>
            <p:spPr>
              <a:xfrm>
                <a:off x="7528530" y="5156055"/>
                <a:ext cx="3786243" cy="590712"/>
              </a:xfrm>
              <a:prstGeom prst="rect">
                <a:avLst/>
              </a:prstGeom>
            </p:spPr>
          </p:pic>
        </p:grpSp>
      </p:grpSp>
    </p:spTree>
    <p:extLst>
      <p:ext uri="{BB962C8B-B14F-4D97-AF65-F5344CB8AC3E}">
        <p14:creationId xmlns:p14="http://schemas.microsoft.com/office/powerpoint/2010/main" val="11483090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1723</TotalTime>
  <Words>566</Words>
  <Application>Microsoft Macintosh PowerPoint</Application>
  <PresentationFormat>Widescreen</PresentationFormat>
  <Paragraphs>21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brog107@gmail.com</cp:lastModifiedBy>
  <cp:revision>98</cp:revision>
  <dcterms:created xsi:type="dcterms:W3CDTF">2019-11-19T15:47:58Z</dcterms:created>
  <dcterms:modified xsi:type="dcterms:W3CDTF">2022-05-31T21:19:03Z</dcterms:modified>
</cp:coreProperties>
</file>