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4" r:id="rId2"/>
    <p:sldId id="265"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0955" autoAdjust="0"/>
  </p:normalViewPr>
  <p:slideViewPr>
    <p:cSldViewPr>
      <p:cViewPr varScale="1">
        <p:scale>
          <a:sx n="75" d="100"/>
          <a:sy n="75" d="100"/>
        </p:scale>
        <p:origin x="1690" y="43"/>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04.05.2022</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9A5CA-096F-418F-9FEB-D0E4975ED517}" type="slidenum">
              <a:rPr lang="en-US" smtClean="0"/>
              <a:t>1</a:t>
            </a:fld>
            <a:endParaRPr lang="en-US" dirty="0"/>
          </a:p>
        </p:txBody>
      </p:sp>
    </p:spTree>
    <p:extLst>
      <p:ext uri="{BB962C8B-B14F-4D97-AF65-F5344CB8AC3E}">
        <p14:creationId xmlns:p14="http://schemas.microsoft.com/office/powerpoint/2010/main" val="14176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40429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56057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5"/>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27035"/>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8914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1"/>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66705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163817621"/>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97629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6972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05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293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5273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5987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814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0166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Line 5"/>
          <p:cNvSpPr>
            <a:spLocks noChangeShapeType="1"/>
          </p:cNvSpPr>
          <p:nvPr/>
        </p:nvSpPr>
        <p:spPr bwMode="auto">
          <a:xfrm>
            <a:off x="65098" y="1062038"/>
            <a:ext cx="9020175" cy="0"/>
          </a:xfrm>
          <a:prstGeom prst="line">
            <a:avLst/>
          </a:prstGeom>
          <a:noFill/>
          <a:ln w="38100" cmpd="dbl">
            <a:solidFill>
              <a:schemeClr val="accent2"/>
            </a:solidFill>
            <a:round/>
            <a:headEnd/>
            <a:tailEnd/>
          </a:ln>
          <a:extLst>
            <a:ext uri="{909E8E84-426E-40dd-AFC4-6F175D3DCCD1}">
              <a14:hiddenFill xmlns="" xmlns:a14="http://schemas.microsoft.com/office/drawing/2010/main">
                <a:noFill/>
              </a14:hiddenFill>
            </a:ext>
          </a:extLst>
        </p:spPr>
        <p:txBody>
          <a:bodyPr wrap="none" lIns="91366" tIns="45685" rIns="91366" bIns="45685" anchor="ctr"/>
          <a:lstStyle/>
          <a:p>
            <a:pPr defTabSz="913693"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2"/>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pic>
        <p:nvPicPr>
          <p:cNvPr id="3" name="Picture 2">
            <a:extLst>
              <a:ext uri="{FF2B5EF4-FFF2-40B4-BE49-F238E27FC236}">
                <a16:creationId xmlns:a16="http://schemas.microsoft.com/office/drawing/2014/main" id="{3733086C-103E-4B43-8F87-208F97E7302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77825" y="38100"/>
            <a:ext cx="1927224" cy="963612"/>
          </a:xfrm>
          <a:prstGeom prst="rect">
            <a:avLst/>
          </a:prstGeom>
        </p:spPr>
      </p:pic>
    </p:spTree>
    <p:extLst>
      <p:ext uri="{BB962C8B-B14F-4D97-AF65-F5344CB8AC3E}">
        <p14:creationId xmlns:p14="http://schemas.microsoft.com/office/powerpoint/2010/main" val="428456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5281/zenodo.6354654" TargetMode="External"/><Relationship Id="rId2" Type="http://schemas.openxmlformats.org/officeDocument/2006/relationships/hyperlink" Target="https://doi.org/10.1594/PANGAEA.939863"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178138" cy="675992"/>
          </a:xfrm>
        </p:spPr>
        <p:txBody>
          <a:bodyPr/>
          <a:lstStyle/>
          <a:p>
            <a:r>
              <a:rPr lang="en-US" dirty="0">
                <a:latin typeface="Arial" panose="020B0604020202020204" pitchFamily="34" charset="0"/>
                <a:cs typeface="Arial" panose="020B0604020202020204" pitchFamily="34" charset="0"/>
              </a:rPr>
              <a:t>Particle Size Distribution and Size-partitioned Phytoplankton Carbon from Ocean Color – Data Set and Code</a:t>
            </a:r>
            <a:br>
              <a:rPr lang="en-US"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Kostadinov et al (2022) (</a:t>
            </a:r>
            <a:r>
              <a:rPr lang="en-US" sz="1400" dirty="0" err="1">
                <a:latin typeface="Arial" panose="020B0604020202020204" pitchFamily="34" charset="0"/>
                <a:cs typeface="Arial" panose="020B0604020202020204" pitchFamily="34" charset="0"/>
              </a:rPr>
              <a:t>doi</a:t>
            </a:r>
            <a:r>
              <a:rPr lang="en-US" sz="1400" dirty="0">
                <a:latin typeface="Arial" panose="020B0604020202020204" pitchFamily="34" charset="0"/>
                <a:cs typeface="Arial" panose="020B0604020202020204" pitchFamily="34" charset="0"/>
              </a:rPr>
              <a:t>: 10.1594/PANGAEA.939863 and </a:t>
            </a:r>
            <a:r>
              <a:rPr lang="en-US" sz="1400" dirty="0" err="1">
                <a:latin typeface="Arial" panose="020B0604020202020204" pitchFamily="34" charset="0"/>
                <a:cs typeface="Arial" panose="020B0604020202020204" pitchFamily="34" charset="0"/>
              </a:rPr>
              <a:t>doi</a:t>
            </a:r>
            <a:r>
              <a:rPr lang="en-US" sz="1400" dirty="0">
                <a:latin typeface="Arial" panose="020B0604020202020204" pitchFamily="34" charset="0"/>
                <a:cs typeface="Arial" panose="020B0604020202020204" pitchFamily="34" charset="0"/>
              </a:rPr>
              <a:t>: 10.5281/zenodo.6354654) </a:t>
            </a:r>
            <a:endParaRPr lang="en-US" sz="1800" dirty="0">
              <a:latin typeface="Arial" panose="020B0604020202020204" pitchFamily="34" charset="0"/>
              <a:cs typeface="Arial" panose="020B0604020202020204" pitchFamily="34" charset="0"/>
            </a:endParaRPr>
          </a:p>
        </p:txBody>
      </p:sp>
      <p:sp>
        <p:nvSpPr>
          <p:cNvPr id="11" name="TextBox 3"/>
          <p:cNvSpPr txBox="1">
            <a:spLocks noChangeArrowheads="1"/>
          </p:cNvSpPr>
          <p:nvPr/>
        </p:nvSpPr>
        <p:spPr bwMode="auto">
          <a:xfrm>
            <a:off x="238747" y="1219200"/>
            <a:ext cx="4333253" cy="5816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0000FF"/>
                </a:solidFill>
                <a:latin typeface="Arial"/>
                <a:cs typeface="Arial"/>
              </a:rPr>
              <a:t>Background and Significance</a:t>
            </a:r>
          </a:p>
          <a:p>
            <a:pPr eaLnBrk="1" hangingPunct="1"/>
            <a:r>
              <a:rPr lang="en-US" sz="1400" dirty="0">
                <a:solidFill>
                  <a:srgbClr val="0000FF"/>
                </a:solidFill>
                <a:latin typeface="Arial"/>
                <a:cs typeface="Arial"/>
              </a:rPr>
              <a:t>Retrieval of the particle size distribution (PSD) and size-partitioned phytoplankton carbon from space is important for advancing our mechanistic understanding of ocean ecosystem structure and function and their role in the carbon cycle and climate. The PSD affects phytoplankton ecology and biogeochemistry, as well as optical properties. </a:t>
            </a:r>
            <a:endParaRPr lang="en-US" sz="1400" dirty="0">
              <a:solidFill>
                <a:srgbClr val="0000FF"/>
              </a:solidFill>
            </a:endParaRPr>
          </a:p>
          <a:p>
            <a:pPr eaLnBrk="1" hangingPunct="1"/>
            <a:endParaRPr lang="en-US" sz="800" dirty="0">
              <a:solidFill>
                <a:srgbClr val="0000FF"/>
              </a:solidFill>
              <a:latin typeface="Arial"/>
              <a:cs typeface="Arial"/>
            </a:endParaRPr>
          </a:p>
          <a:p>
            <a:pPr eaLnBrk="1" hangingPunct="1"/>
            <a:endParaRPr lang="en-US" sz="1400" b="1" dirty="0">
              <a:solidFill>
                <a:srgbClr val="0000FF"/>
              </a:solidFill>
              <a:latin typeface="Arial"/>
              <a:cs typeface="Arial"/>
            </a:endParaRPr>
          </a:p>
          <a:p>
            <a:pPr eaLnBrk="1" hangingPunct="1"/>
            <a:r>
              <a:rPr lang="en-US" sz="1400" b="1" dirty="0">
                <a:solidFill>
                  <a:srgbClr val="0000FF"/>
                </a:solidFill>
                <a:latin typeface="Arial"/>
                <a:cs typeface="Arial"/>
              </a:rPr>
              <a:t>Methods/Analysis &amp; Results</a:t>
            </a:r>
          </a:p>
          <a:p>
            <a:pPr eaLnBrk="1" hangingPunct="1"/>
            <a:r>
              <a:rPr lang="en-US" sz="1400" dirty="0">
                <a:solidFill>
                  <a:srgbClr val="0000FF"/>
                </a:solidFill>
                <a:latin typeface="Arial"/>
                <a:cs typeface="Arial"/>
              </a:rPr>
              <a:t>A novel backscattering-based PSD/phytoplankton carbon ocean color algorithm has been developed, using a two-particle-populations model (phytoplankton modeled as coated spheres, and NAP). The novel algorithm was used to create the presented data set based on the merged OC-CCI v5.0 data, which uses: </a:t>
            </a:r>
            <a:r>
              <a:rPr lang="en-US" sz="1400" dirty="0" err="1">
                <a:solidFill>
                  <a:srgbClr val="0000FF"/>
                </a:solidFill>
                <a:latin typeface="Arial"/>
                <a:cs typeface="Arial"/>
              </a:rPr>
              <a:t>SeaWiFS</a:t>
            </a:r>
            <a:r>
              <a:rPr lang="en-US" sz="1400" dirty="0">
                <a:solidFill>
                  <a:srgbClr val="0000FF"/>
                </a:solidFill>
                <a:latin typeface="Arial"/>
                <a:cs typeface="Arial"/>
              </a:rPr>
              <a:t>, MERIS, Aqua-MODIS, VIIRS and OLCI, spanning from 1997 to 2020. The algorithm allows partitioning of </a:t>
            </a:r>
            <a:r>
              <a:rPr lang="en-US" sz="1400" dirty="0" err="1">
                <a:solidFill>
                  <a:srgbClr val="0000FF"/>
                </a:solidFill>
                <a:latin typeface="Arial"/>
                <a:cs typeface="Arial"/>
              </a:rPr>
              <a:t>phyto</a:t>
            </a:r>
            <a:r>
              <a:rPr lang="en-US" sz="1400" dirty="0">
                <a:solidFill>
                  <a:srgbClr val="0000FF"/>
                </a:solidFill>
                <a:latin typeface="Arial"/>
                <a:cs typeface="Arial"/>
              </a:rPr>
              <a:t> C to any size classes. An empirical tuning is suggested to achieve more realistic absolute values; however initial validation results indicate ambiguity with respect to the need for tuning. It is important to measure </a:t>
            </a:r>
            <a:r>
              <a:rPr lang="en-US" sz="1400" dirty="0" err="1">
                <a:solidFill>
                  <a:srgbClr val="0000FF"/>
                </a:solidFill>
                <a:latin typeface="Arial"/>
                <a:cs typeface="Arial"/>
              </a:rPr>
              <a:t>phyto</a:t>
            </a:r>
            <a:r>
              <a:rPr lang="en-US" sz="1400" dirty="0">
                <a:solidFill>
                  <a:srgbClr val="0000FF"/>
                </a:solidFill>
                <a:latin typeface="Arial"/>
                <a:cs typeface="Arial"/>
              </a:rPr>
              <a:t> C in-situ and maintain and expand quality controlled global databases like </a:t>
            </a:r>
            <a:r>
              <a:rPr lang="en-US" sz="1400" dirty="0" err="1">
                <a:solidFill>
                  <a:srgbClr val="0000FF"/>
                </a:solidFill>
                <a:latin typeface="Arial"/>
                <a:cs typeface="Arial"/>
              </a:rPr>
              <a:t>SeaBASS</a:t>
            </a:r>
            <a:r>
              <a:rPr lang="en-US" sz="1400" dirty="0">
                <a:solidFill>
                  <a:srgbClr val="0000FF"/>
                </a:solidFill>
                <a:latin typeface="Arial"/>
                <a:cs typeface="Arial"/>
              </a:rPr>
              <a:t>. </a:t>
            </a:r>
            <a:endParaRPr lang="en-US" sz="800" dirty="0">
              <a:solidFill>
                <a:srgbClr val="0000FF"/>
              </a:solidFill>
              <a:latin typeface="Arial"/>
              <a:cs typeface="Arial"/>
            </a:endParaRPr>
          </a:p>
        </p:txBody>
      </p:sp>
      <p:sp>
        <p:nvSpPr>
          <p:cNvPr id="14" name="TextBox 3"/>
          <p:cNvSpPr txBox="1">
            <a:spLocks noChangeArrowheads="1"/>
          </p:cNvSpPr>
          <p:nvPr/>
        </p:nvSpPr>
        <p:spPr bwMode="auto">
          <a:xfrm>
            <a:off x="4876799" y="5715000"/>
            <a:ext cx="421573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dirty="0">
                <a:latin typeface="Arial"/>
                <a:cs typeface="Arial"/>
              </a:rPr>
              <a:t>Overall </a:t>
            </a:r>
            <a:r>
              <a:rPr lang="en-US" sz="1400" dirty="0" err="1">
                <a:latin typeface="Arial"/>
                <a:cs typeface="Arial"/>
              </a:rPr>
              <a:t>climatologies</a:t>
            </a:r>
            <a:r>
              <a:rPr lang="en-US" sz="1400" dirty="0">
                <a:latin typeface="Arial"/>
                <a:cs typeface="Arial"/>
              </a:rPr>
              <a:t> of the PSD slope (top) and total phytoplankton carbon (bottom, with empirical tuning) derived using the novel PSD/phytoplankton carbon algorithm and the OC-CCI v5.0 data set. </a:t>
            </a:r>
          </a:p>
        </p:txBody>
      </p:sp>
      <p:pic>
        <p:nvPicPr>
          <p:cNvPr id="1028" name="Picture 4">
            <a:extLst>
              <a:ext uri="{FF2B5EF4-FFF2-40B4-BE49-F238E27FC236}">
                <a16:creationId xmlns:a16="http://schemas.microsoft.com/office/drawing/2014/main" id="{10F0AF37-9963-5DAE-1077-65F507CD89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672" y="1127125"/>
            <a:ext cx="4419128" cy="2225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ap&#10;&#10;Description automatically generated">
            <a:extLst>
              <a:ext uri="{FF2B5EF4-FFF2-40B4-BE49-F238E27FC236}">
                <a16:creationId xmlns:a16="http://schemas.microsoft.com/office/drawing/2014/main" id="{26EC98B8-8D44-0C87-A055-A7D4D27455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413126"/>
            <a:ext cx="4382058" cy="2225674"/>
          </a:xfrm>
          <a:prstGeom prst="rect">
            <a:avLst/>
          </a:prstGeom>
        </p:spPr>
      </p:pic>
    </p:spTree>
    <p:extLst>
      <p:ext uri="{BB962C8B-B14F-4D97-AF65-F5344CB8AC3E}">
        <p14:creationId xmlns:p14="http://schemas.microsoft.com/office/powerpoint/2010/main" val="173728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latin typeface="Arial" panose="020B0604020202020204" pitchFamily="34" charset="0"/>
                <a:cs typeface="Arial" panose="020B0604020202020204" pitchFamily="34" charset="0"/>
              </a:rPr>
              <a:t>Notes</a:t>
            </a:r>
          </a:p>
        </p:txBody>
      </p:sp>
      <p:sp>
        <p:nvSpPr>
          <p:cNvPr id="7" name="TextBox 3"/>
          <p:cNvSpPr txBox="1">
            <a:spLocks noChangeArrowheads="1"/>
          </p:cNvSpPr>
          <p:nvPr/>
        </p:nvSpPr>
        <p:spPr bwMode="auto">
          <a:xfrm>
            <a:off x="571500" y="1140678"/>
            <a:ext cx="8001000" cy="5601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a:solidFill>
                  <a:srgbClr val="0000FF"/>
                </a:solidFill>
                <a:latin typeface="Arial"/>
                <a:cs typeface="Arial"/>
              </a:rPr>
              <a:t>Citations below refer to the data set created using the novel satellite algorithm and the scientific code (operational and algorithm development) (not peer-reviewed). Associated peer-reviewed publication is in prep. </a:t>
            </a:r>
          </a:p>
          <a:p>
            <a:pPr eaLnBrk="1" hangingPunct="1">
              <a:spcAft>
                <a:spcPts val="600"/>
              </a:spcAft>
            </a:pPr>
            <a:r>
              <a:rPr lang="en-US" sz="1400" b="1" dirty="0">
                <a:solidFill>
                  <a:srgbClr val="0000FF"/>
                </a:solidFill>
                <a:latin typeface="Arial"/>
                <a:cs typeface="Arial"/>
              </a:rPr>
              <a:t>Data set: </a:t>
            </a:r>
          </a:p>
          <a:p>
            <a:pPr eaLnBrk="1" hangingPunct="1">
              <a:spcAft>
                <a:spcPts val="600"/>
              </a:spcAft>
            </a:pPr>
            <a:r>
              <a:rPr lang="en-US" sz="1400" dirty="0">
                <a:solidFill>
                  <a:srgbClr val="0000FF"/>
                </a:solidFill>
                <a:latin typeface="Arial"/>
                <a:cs typeface="Arial"/>
              </a:rPr>
              <a:t>Kostadinov, Tihomir </a:t>
            </a:r>
            <a:r>
              <a:rPr lang="en-US" sz="1400" dirty="0" err="1">
                <a:solidFill>
                  <a:srgbClr val="0000FF"/>
                </a:solidFill>
                <a:latin typeface="Arial"/>
                <a:cs typeface="Arial"/>
              </a:rPr>
              <a:t>Sabinov</a:t>
            </a:r>
            <a:r>
              <a:rPr lang="en-US" sz="1400" dirty="0">
                <a:solidFill>
                  <a:srgbClr val="0000FF"/>
                </a:solidFill>
                <a:latin typeface="Arial"/>
                <a:cs typeface="Arial"/>
              </a:rPr>
              <a:t>; Robertson-Lain, Lisl; Kong, Christina </a:t>
            </a:r>
            <a:r>
              <a:rPr lang="en-US" sz="1400" dirty="0" err="1">
                <a:solidFill>
                  <a:srgbClr val="0000FF"/>
                </a:solidFill>
                <a:latin typeface="Arial"/>
                <a:cs typeface="Arial"/>
              </a:rPr>
              <a:t>Eunjin</a:t>
            </a:r>
            <a:r>
              <a:rPr lang="en-US" sz="1400" dirty="0">
                <a:solidFill>
                  <a:srgbClr val="0000FF"/>
                </a:solidFill>
                <a:latin typeface="Arial"/>
                <a:cs typeface="Arial"/>
              </a:rPr>
              <a:t>; Zhang, Xiaodong; Maritorena, Stéphane; Bernard, Stewart; Loisel, Hubert; Jorge, Daniel S F; Kochetkova, Ekaterina; Roy, Shovonlal; </a:t>
            </a:r>
            <a:r>
              <a:rPr lang="en-US" sz="1400" dirty="0" err="1">
                <a:solidFill>
                  <a:srgbClr val="0000FF"/>
                </a:solidFill>
                <a:latin typeface="Arial"/>
                <a:cs typeface="Arial"/>
              </a:rPr>
              <a:t>Jönsson</a:t>
            </a:r>
            <a:r>
              <a:rPr lang="en-US" sz="1400" dirty="0">
                <a:solidFill>
                  <a:srgbClr val="0000FF"/>
                </a:solidFill>
                <a:latin typeface="Arial"/>
                <a:cs typeface="Arial"/>
              </a:rPr>
              <a:t>, </a:t>
            </a:r>
            <a:r>
              <a:rPr lang="en-US" sz="1400" dirty="0" err="1">
                <a:solidFill>
                  <a:srgbClr val="0000FF"/>
                </a:solidFill>
                <a:latin typeface="Arial"/>
                <a:cs typeface="Arial"/>
              </a:rPr>
              <a:t>Bror</a:t>
            </a:r>
            <a:r>
              <a:rPr lang="en-US" sz="1400" dirty="0">
                <a:solidFill>
                  <a:srgbClr val="0000FF"/>
                </a:solidFill>
                <a:latin typeface="Arial"/>
                <a:cs typeface="Arial"/>
              </a:rPr>
              <a:t>; Martinez-Vicente, Victor; </a:t>
            </a:r>
            <a:r>
              <a:rPr lang="en-US" sz="1400" dirty="0" err="1">
                <a:solidFill>
                  <a:srgbClr val="0000FF"/>
                </a:solidFill>
                <a:latin typeface="Arial"/>
                <a:cs typeface="Arial"/>
              </a:rPr>
              <a:t>Sathyendranath</a:t>
            </a:r>
            <a:r>
              <a:rPr lang="en-US" sz="1400" dirty="0">
                <a:solidFill>
                  <a:srgbClr val="0000FF"/>
                </a:solidFill>
                <a:latin typeface="Arial"/>
                <a:cs typeface="Arial"/>
              </a:rPr>
              <a:t>, Shubha (2022): Particle Size Distribution and Size-partitioned Phytoplankton Carbon Using a Two-Component Coated-Spheres Bio-optical Model: Monthly Global 4 km Imagery Based on the OC-CCI v5.0 Merged Ocean Color Satellite Data Set. PANGAEA, </a:t>
            </a:r>
            <a:r>
              <a:rPr lang="en-US" sz="1400" dirty="0">
                <a:solidFill>
                  <a:srgbClr val="0000FF"/>
                </a:solidFill>
                <a:latin typeface="Arial"/>
                <a:cs typeface="Arial"/>
                <a:hlinkClick r:id="rId2"/>
              </a:rPr>
              <a:t>https://doi.org/10.1594/PANGAEA.939863</a:t>
            </a:r>
            <a:r>
              <a:rPr lang="en-US" sz="1400" dirty="0">
                <a:solidFill>
                  <a:srgbClr val="0000FF"/>
                </a:solidFill>
                <a:latin typeface="Arial"/>
                <a:cs typeface="Arial"/>
              </a:rPr>
              <a:t> </a:t>
            </a:r>
          </a:p>
          <a:p>
            <a:pPr eaLnBrk="1" hangingPunct="1">
              <a:spcAft>
                <a:spcPts val="600"/>
              </a:spcAft>
            </a:pPr>
            <a:endParaRPr lang="en-US" sz="1400" b="1" dirty="0">
              <a:solidFill>
                <a:srgbClr val="0000FF"/>
              </a:solidFill>
              <a:latin typeface="Arial"/>
              <a:cs typeface="Arial"/>
            </a:endParaRPr>
          </a:p>
          <a:p>
            <a:pPr eaLnBrk="1" hangingPunct="1">
              <a:spcAft>
                <a:spcPts val="600"/>
              </a:spcAft>
            </a:pPr>
            <a:r>
              <a:rPr lang="en-US" sz="1400" b="1" dirty="0">
                <a:solidFill>
                  <a:srgbClr val="0000FF"/>
                </a:solidFill>
                <a:latin typeface="Arial"/>
                <a:cs typeface="Arial"/>
              </a:rPr>
              <a:t>Scientific Code: </a:t>
            </a:r>
            <a:endParaRPr lang="en-US" sz="1400" dirty="0">
              <a:solidFill>
                <a:srgbClr val="0000FF"/>
              </a:solidFill>
              <a:latin typeface="Arial"/>
              <a:cs typeface="Arial"/>
            </a:endParaRPr>
          </a:p>
          <a:p>
            <a:pPr eaLnBrk="1" hangingPunct="1">
              <a:spcAft>
                <a:spcPts val="600"/>
              </a:spcAft>
            </a:pPr>
            <a:r>
              <a:rPr lang="en-US" sz="1400" dirty="0">
                <a:solidFill>
                  <a:srgbClr val="0000FF"/>
                </a:solidFill>
              </a:rPr>
              <a:t>Tihomir </a:t>
            </a:r>
            <a:r>
              <a:rPr lang="en-US" sz="1400" dirty="0" err="1">
                <a:solidFill>
                  <a:srgbClr val="0000FF"/>
                </a:solidFill>
              </a:rPr>
              <a:t>Sabinov</a:t>
            </a:r>
            <a:r>
              <a:rPr lang="en-US" sz="1400" dirty="0">
                <a:solidFill>
                  <a:srgbClr val="0000FF"/>
                </a:solidFill>
              </a:rPr>
              <a:t> Kostadinov, Lisl </a:t>
            </a:r>
            <a:r>
              <a:rPr lang="en-US" sz="1400" dirty="0" err="1">
                <a:solidFill>
                  <a:srgbClr val="0000FF"/>
                </a:solidFill>
              </a:rPr>
              <a:t>Roberston</a:t>
            </a:r>
            <a:r>
              <a:rPr lang="en-US" sz="1400" dirty="0">
                <a:solidFill>
                  <a:srgbClr val="0000FF"/>
                </a:solidFill>
              </a:rPr>
              <a:t>-Lain, Stewart Bernard, Xiaodong Zhang, &amp; Hubert Loisel. (2022). PSD_PhytoC_v2021: Ocean Color Algorithm for the Retrieval of the Particle Size Distribution and Size-Partitioned Phytoplankton Carbon: Algorithm Development and Operational Code (v1.0). </a:t>
            </a:r>
            <a:r>
              <a:rPr lang="en-US" sz="1400" dirty="0" err="1">
                <a:solidFill>
                  <a:srgbClr val="0000FF"/>
                </a:solidFill>
              </a:rPr>
              <a:t>Zenodo</a:t>
            </a:r>
            <a:r>
              <a:rPr lang="en-US" sz="1400" dirty="0">
                <a:solidFill>
                  <a:srgbClr val="0000FF"/>
                </a:solidFill>
              </a:rPr>
              <a:t>. </a:t>
            </a:r>
            <a:r>
              <a:rPr lang="en-US" sz="1400" dirty="0">
                <a:solidFill>
                  <a:srgbClr val="0000FF"/>
                </a:solidFill>
                <a:hlinkClick r:id="rId3"/>
              </a:rPr>
              <a:t>https://doi.org/10.5281/zenodo.6354654</a:t>
            </a:r>
            <a:r>
              <a:rPr lang="en-US" sz="1400" dirty="0">
                <a:solidFill>
                  <a:srgbClr val="0000FF"/>
                </a:solidFill>
              </a:rPr>
              <a:t> </a:t>
            </a:r>
          </a:p>
          <a:p>
            <a:pPr eaLnBrk="1" hangingPunct="1">
              <a:spcAft>
                <a:spcPts val="600"/>
              </a:spcAft>
            </a:pPr>
            <a:endParaRPr lang="en-US" sz="1400" dirty="0">
              <a:solidFill>
                <a:srgbClr val="0000FF"/>
              </a:solidFill>
              <a:latin typeface="Arial"/>
              <a:cs typeface="Arial"/>
            </a:endParaRPr>
          </a:p>
          <a:p>
            <a:pPr eaLnBrk="1" hangingPunct="1">
              <a:spcAft>
                <a:spcPts val="600"/>
              </a:spcAft>
            </a:pPr>
            <a:r>
              <a:rPr lang="en-US" sz="1400" b="1" dirty="0">
                <a:solidFill>
                  <a:srgbClr val="0000FF"/>
                </a:solidFill>
                <a:latin typeface="Arial"/>
                <a:cs typeface="Arial"/>
              </a:rPr>
              <a:t>Award Information:</a:t>
            </a:r>
          </a:p>
          <a:p>
            <a:pPr eaLnBrk="1" hangingPunct="1">
              <a:spcAft>
                <a:spcPts val="600"/>
              </a:spcAft>
            </a:pPr>
            <a:r>
              <a:rPr lang="en-US" sz="1400" dirty="0">
                <a:solidFill>
                  <a:srgbClr val="0000FF"/>
                </a:solidFill>
                <a:latin typeface="Arial"/>
                <a:cs typeface="Arial"/>
              </a:rPr>
              <a:t>Title of the solicitation (including ROSES call number): The Science of TERRA, AQUA, and SUOMI NPP (</a:t>
            </a:r>
            <a:r>
              <a:rPr lang="en-US" sz="1400" dirty="0">
                <a:solidFill>
                  <a:srgbClr val="0000FF"/>
                </a:solidFill>
              </a:rPr>
              <a:t>A37</a:t>
            </a:r>
            <a:r>
              <a:rPr lang="en-US" sz="1400" dirty="0">
                <a:solidFill>
                  <a:srgbClr val="0000FF"/>
                </a:solidFill>
                <a:latin typeface="Arial"/>
                <a:cs typeface="Arial"/>
              </a:rPr>
              <a:t>) </a:t>
            </a:r>
          </a:p>
          <a:p>
            <a:pPr eaLnBrk="1" hangingPunct="1">
              <a:spcAft>
                <a:spcPts val="600"/>
              </a:spcAft>
            </a:pPr>
            <a:r>
              <a:rPr lang="en-US" sz="1400" dirty="0">
                <a:solidFill>
                  <a:srgbClr val="0000FF"/>
                </a:solidFill>
                <a:latin typeface="Arial"/>
                <a:cs typeface="Arial"/>
              </a:rPr>
              <a:t>NASA Award/contract number: </a:t>
            </a:r>
          </a:p>
          <a:p>
            <a:pPr eaLnBrk="1" hangingPunct="1">
              <a:spcAft>
                <a:spcPts val="600"/>
              </a:spcAft>
            </a:pPr>
            <a:r>
              <a:rPr lang="en-US" sz="1400" dirty="0">
                <a:solidFill>
                  <a:srgbClr val="0000FF"/>
                </a:solidFill>
                <a:latin typeface="Arial"/>
                <a:cs typeface="Arial"/>
              </a:rPr>
              <a:t>This research was supported by NASA Award number 80NSSC19K0297</a:t>
            </a:r>
          </a:p>
        </p:txBody>
      </p:sp>
    </p:spTree>
    <p:extLst>
      <p:ext uri="{BB962C8B-B14F-4D97-AF65-F5344CB8AC3E}">
        <p14:creationId xmlns:p14="http://schemas.microsoft.com/office/powerpoint/2010/main" val="4240291095"/>
      </p:ext>
    </p:extLst>
  </p:cSld>
  <p:clrMapOvr>
    <a:masterClrMapping/>
  </p:clrMapOvr>
</p:sld>
</file>

<file path=ppt/theme/theme1.xml><?xml version="1.0" encoding="utf-8"?>
<a:theme xmlns:a="http://schemas.openxmlformats.org/drawingml/2006/main" name="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9690</TotalTime>
  <Words>506</Words>
  <Application>Microsoft Office PowerPoint</Application>
  <PresentationFormat>On-screen Show (4:3)</PresentationFormat>
  <Paragraphs>21</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GPMC Nov 2001</vt:lpstr>
      <vt:lpstr>Particle Size Distribution and Size-partitioned Phytoplankton Carbon from Ocean Color – Data Set and Code Kostadinov et al (2022) (doi: 10.1594/PANGAEA.939863 and doi: 10.5281/zenodo.6354654) </vt:lpstr>
      <vt:lpstr>Notes</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Tiho K</cp:lastModifiedBy>
  <cp:revision>69</cp:revision>
  <cp:lastPrinted>2016-12-19T15:06:13Z</cp:lastPrinted>
  <dcterms:created xsi:type="dcterms:W3CDTF">2014-07-25T19:02:24Z</dcterms:created>
  <dcterms:modified xsi:type="dcterms:W3CDTF">2022-05-04T20:51:19Z</dcterms:modified>
</cp:coreProperties>
</file>