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101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p:scale>
          <a:sx n="170" d="100"/>
          <a:sy n="170" d="100"/>
        </p:scale>
        <p:origin x="1488" y="-6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E6C5B-E3CC-45B5-A05B-EBF81B101C1C}" type="datetimeFigureOut">
              <a:rPr lang="en-US" smtClean="0"/>
              <a:t>12/7/2021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BF185-DB5C-40FC-8675-59AD926A5D0B}" type="slidenum">
              <a:rPr lang="en-US" smtClean="0"/>
              <a:t>‹#›</a:t>
            </a:fld>
            <a:endParaRPr lang="en-US"/>
          </a:p>
        </p:txBody>
      </p:sp>
    </p:spTree>
    <p:extLst>
      <p:ext uri="{BB962C8B-B14F-4D97-AF65-F5344CB8AC3E}">
        <p14:creationId xmlns:p14="http://schemas.microsoft.com/office/powerpoint/2010/main" val="1113810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iopscience.iop.org/article/10.1088/1748-9326/abd3d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800" b="0" u="none" dirty="0" err="1">
                <a:effectLst/>
                <a:latin typeface="Arial" panose="020B0604020202020204" pitchFamily="34" charset="0"/>
                <a:ea typeface="Times New Roman" panose="02020603050405020304" pitchFamily="18" charset="0"/>
              </a:rPr>
              <a:t>Vetrita</a:t>
            </a:r>
            <a:r>
              <a:rPr lang="en-US" sz="1800" b="0" u="none" dirty="0">
                <a:effectLst/>
                <a:latin typeface="Arial" panose="020B0604020202020204" pitchFamily="34" charset="0"/>
                <a:ea typeface="Times New Roman" panose="02020603050405020304" pitchFamily="18" charset="0"/>
              </a:rPr>
              <a:t>, Y., M.A. Cochrane</a:t>
            </a:r>
            <a:r>
              <a:rPr lang="en-US" sz="1800" b="0" u="sng"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Suwarsono</a:t>
            </a:r>
            <a:r>
              <a:rPr lang="en-US" sz="1800" dirty="0">
                <a:effectLst/>
                <a:latin typeface="Arial" panose="020B0604020202020204" pitchFamily="34" charset="0"/>
                <a:ea typeface="Times New Roman" panose="02020603050405020304" pitchFamily="18" charset="0"/>
              </a:rPr>
              <a:t>, M. </a:t>
            </a:r>
            <a:r>
              <a:rPr lang="en-US" sz="1800" dirty="0" err="1">
                <a:effectLst/>
                <a:latin typeface="Arial" panose="020B0604020202020204" pitchFamily="34" charset="0"/>
                <a:ea typeface="Times New Roman" panose="02020603050405020304" pitchFamily="18" charset="0"/>
              </a:rPr>
              <a:t>Priyatna</a:t>
            </a:r>
            <a:r>
              <a:rPr lang="en-US" sz="1800" dirty="0">
                <a:effectLst/>
                <a:latin typeface="Arial" panose="020B0604020202020204" pitchFamily="34" charset="0"/>
                <a:ea typeface="Times New Roman" panose="02020603050405020304" pitchFamily="18" charset="0"/>
              </a:rPr>
              <a:t>, K.A.D </a:t>
            </a:r>
            <a:r>
              <a:rPr lang="en-US" sz="1800" dirty="0" err="1">
                <a:effectLst/>
                <a:latin typeface="Arial" panose="020B0604020202020204" pitchFamily="34" charset="0"/>
                <a:ea typeface="Times New Roman" panose="02020603050405020304" pitchFamily="18" charset="0"/>
              </a:rPr>
              <a:t>Sukowati</a:t>
            </a:r>
            <a:r>
              <a:rPr lang="en-US" sz="1800" dirty="0">
                <a:effectLst/>
                <a:latin typeface="Arial" panose="020B0604020202020204" pitchFamily="34" charset="0"/>
                <a:ea typeface="Times New Roman" panose="02020603050405020304" pitchFamily="18" charset="0"/>
              </a:rPr>
              <a:t> and M.R. </a:t>
            </a:r>
            <a:r>
              <a:rPr lang="en-US" sz="1800" dirty="0" err="1">
                <a:effectLst/>
                <a:latin typeface="Arial" panose="020B0604020202020204" pitchFamily="34" charset="0"/>
                <a:ea typeface="Times New Roman" panose="02020603050405020304" pitchFamily="18" charset="0"/>
              </a:rPr>
              <a:t>Khomarudin</a:t>
            </a:r>
            <a:r>
              <a:rPr lang="en-US" sz="1800" dirty="0">
                <a:effectLst/>
                <a:latin typeface="Arial" panose="020B0604020202020204" pitchFamily="34" charset="0"/>
                <a:ea typeface="Times New Roman" panose="02020603050405020304" pitchFamily="18" charset="0"/>
              </a:rPr>
              <a:t>. 2021</a:t>
            </a:r>
            <a:r>
              <a:rPr lang="en-US" sz="1800" spc="75" dirty="0">
                <a:effectLst/>
                <a:latin typeface="Arial" panose="020B0604020202020204" pitchFamily="34" charset="0"/>
                <a:ea typeface="Times New Roman" panose="02020603050405020304" pitchFamily="18" charset="0"/>
              </a:rPr>
              <a:t>. Evaluating Accuracy of Four MODIS-derived Burned Area Products for Tropical Peatland and Non-peatland Fires. </a:t>
            </a:r>
            <a:r>
              <a:rPr lang="en-US" sz="1800" i="1" spc="75" dirty="0">
                <a:effectLst/>
                <a:latin typeface="Arial" panose="020B0604020202020204" pitchFamily="34" charset="0"/>
                <a:ea typeface="Times New Roman" panose="02020603050405020304" pitchFamily="18" charset="0"/>
              </a:rPr>
              <a:t>Environmental Research Letters</a:t>
            </a:r>
            <a:r>
              <a:rPr lang="en-US" sz="1800" spc="75" dirty="0">
                <a:effectLst/>
                <a:latin typeface="Arial" panose="020B0604020202020204" pitchFamily="34" charset="0"/>
                <a:ea typeface="Times New Roman" panose="02020603050405020304" pitchFamily="18" charset="0"/>
              </a:rPr>
              <a:t>: 16; 035015. </a:t>
            </a:r>
            <a:r>
              <a:rPr lang="en-US" sz="1800" u="sng" spc="75" dirty="0">
                <a:solidFill>
                  <a:srgbClr val="0000FF"/>
                </a:solidFill>
                <a:effectLst/>
                <a:latin typeface="Arial" panose="020B0604020202020204" pitchFamily="34" charset="0"/>
                <a:ea typeface="Times New Roman" panose="02020603050405020304" pitchFamily="18" charset="0"/>
                <a:hlinkClick r:id="rId3"/>
              </a:rPr>
              <a:t>http://iopscience.iop.org/article/10.1088/1748-9326/abd3d1</a:t>
            </a:r>
            <a:r>
              <a:rPr lang="en-US" sz="1800" spc="75" dirty="0">
                <a:effectLst/>
                <a:latin typeface="Arial" panose="020B0604020202020204" pitchFamily="34" charset="0"/>
                <a:ea typeface="Times New Roman" panose="02020603050405020304" pitchFamily="18" charset="0"/>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29A5CA-096F-418F-9FEB-D0E4975ED5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991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35" indent="0" algn="ctr">
              <a:buNone/>
              <a:defRPr/>
            </a:lvl2pPr>
            <a:lvl3pPr marL="913670" indent="0" algn="ctr">
              <a:buNone/>
              <a:defRPr/>
            </a:lvl3pPr>
            <a:lvl4pPr marL="1370506" indent="0" algn="ctr">
              <a:buNone/>
              <a:defRPr/>
            </a:lvl4pPr>
            <a:lvl5pPr marL="1827338" indent="0" algn="ctr">
              <a:buNone/>
              <a:defRPr/>
            </a:lvl5pPr>
            <a:lvl6pPr marL="2284174" indent="0" algn="ctr">
              <a:buNone/>
              <a:defRPr/>
            </a:lvl6pPr>
            <a:lvl7pPr marL="2741009" indent="0" algn="ctr">
              <a:buNone/>
              <a:defRPr/>
            </a:lvl7pPr>
            <a:lvl8pPr marL="3197843" indent="0" algn="ctr">
              <a:buNone/>
              <a:defRPr/>
            </a:lvl8pPr>
            <a:lvl9pPr marL="3654678"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48470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3677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9"/>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9"/>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4557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5"/>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70" fontAlgn="base">
              <a:spcBef>
                <a:spcPct val="0"/>
              </a:spcBef>
              <a:spcAft>
                <a:spcPct val="0"/>
              </a:spcAft>
              <a:defRPr/>
            </a:pPr>
            <a:fld id="{4309757C-B6B2-A944-A0A6-CF83EB4356E7}" type="slidenum">
              <a:rPr lang="en-US" smtClean="0">
                <a:solidFill>
                  <a:srgbClr val="3333CC"/>
                </a:solidFill>
                <a:ea typeface="ＭＳ Ｐゴシック" charset="0"/>
              </a:rPr>
              <a:pPr defTabSz="913670"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286540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70" fontAlgn="base">
              <a:spcBef>
                <a:spcPct val="0"/>
              </a:spcBef>
              <a:spcAft>
                <a:spcPct val="0"/>
              </a:spcAft>
              <a:defRPr/>
            </a:pPr>
            <a:fld id="{4309757C-B6B2-A944-A0A6-CF83EB4356E7}" type="slidenum">
              <a:rPr lang="en-US" smtClean="0">
                <a:solidFill>
                  <a:srgbClr val="3333CC"/>
                </a:solidFill>
                <a:ea typeface="ＭＳ Ｐゴシック" charset="0"/>
              </a:rPr>
              <a:pPr defTabSz="913670"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596093535"/>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05014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35" indent="0">
              <a:buNone/>
              <a:defRPr sz="1800"/>
            </a:lvl2pPr>
            <a:lvl3pPr marL="913670" indent="0">
              <a:buNone/>
              <a:defRPr sz="1600"/>
            </a:lvl3pPr>
            <a:lvl4pPr marL="1370506" indent="0">
              <a:buNone/>
              <a:defRPr sz="1400"/>
            </a:lvl4pPr>
            <a:lvl5pPr marL="1827338" indent="0">
              <a:buNone/>
              <a:defRPr sz="1400"/>
            </a:lvl5pPr>
            <a:lvl6pPr marL="2284174" indent="0">
              <a:buNone/>
              <a:defRPr sz="1400"/>
            </a:lvl6pPr>
            <a:lvl7pPr marL="2741009" indent="0">
              <a:buNone/>
              <a:defRPr sz="1400"/>
            </a:lvl7pPr>
            <a:lvl8pPr marL="3197843" indent="0">
              <a:buNone/>
              <a:defRPr sz="1400"/>
            </a:lvl8pPr>
            <a:lvl9pPr marL="3654678"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2603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06773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35" indent="0">
              <a:buNone/>
              <a:defRPr sz="2000" b="1"/>
            </a:lvl2pPr>
            <a:lvl3pPr marL="913670" indent="0">
              <a:buNone/>
              <a:defRPr sz="1800" b="1"/>
            </a:lvl3pPr>
            <a:lvl4pPr marL="1370506" indent="0">
              <a:buNone/>
              <a:defRPr sz="1600" b="1"/>
            </a:lvl4pPr>
            <a:lvl5pPr marL="1827338" indent="0">
              <a:buNone/>
              <a:defRPr sz="1600" b="1"/>
            </a:lvl5pPr>
            <a:lvl6pPr marL="2284174" indent="0">
              <a:buNone/>
              <a:defRPr sz="1600" b="1"/>
            </a:lvl6pPr>
            <a:lvl7pPr marL="2741009" indent="0">
              <a:buNone/>
              <a:defRPr sz="1600" b="1"/>
            </a:lvl7pPr>
            <a:lvl8pPr marL="3197843" indent="0">
              <a:buNone/>
              <a:defRPr sz="1600" b="1"/>
            </a:lvl8pPr>
            <a:lvl9pPr marL="365467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6835" indent="0">
              <a:buNone/>
              <a:defRPr sz="2000" b="1"/>
            </a:lvl2pPr>
            <a:lvl3pPr marL="913670" indent="0">
              <a:buNone/>
              <a:defRPr sz="1800" b="1"/>
            </a:lvl3pPr>
            <a:lvl4pPr marL="1370506" indent="0">
              <a:buNone/>
              <a:defRPr sz="1600" b="1"/>
            </a:lvl4pPr>
            <a:lvl5pPr marL="1827338" indent="0">
              <a:buNone/>
              <a:defRPr sz="1600" b="1"/>
            </a:lvl5pPr>
            <a:lvl6pPr marL="2284174" indent="0">
              <a:buNone/>
              <a:defRPr sz="1600" b="1"/>
            </a:lvl6pPr>
            <a:lvl7pPr marL="2741009" indent="0">
              <a:buNone/>
              <a:defRPr sz="1600" b="1"/>
            </a:lvl7pPr>
            <a:lvl8pPr marL="3197843" indent="0">
              <a:buNone/>
              <a:defRPr sz="1600" b="1"/>
            </a:lvl8pPr>
            <a:lvl9pPr marL="365467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9256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5948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8647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6"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10"/>
            <a:ext cx="3008313" cy="4691063"/>
          </a:xfrm>
        </p:spPr>
        <p:txBody>
          <a:bodyPr/>
          <a:lstStyle>
            <a:lvl1pPr marL="0" indent="0">
              <a:buNone/>
              <a:defRPr sz="1400"/>
            </a:lvl1pPr>
            <a:lvl2pPr marL="456835" indent="0">
              <a:buNone/>
              <a:defRPr sz="1200"/>
            </a:lvl2pPr>
            <a:lvl3pPr marL="913670" indent="0">
              <a:buNone/>
              <a:defRPr sz="1000"/>
            </a:lvl3pPr>
            <a:lvl4pPr marL="1370506" indent="0">
              <a:buNone/>
              <a:defRPr sz="900"/>
            </a:lvl4pPr>
            <a:lvl5pPr marL="1827338" indent="0">
              <a:buNone/>
              <a:defRPr sz="900"/>
            </a:lvl5pPr>
            <a:lvl6pPr marL="2284174" indent="0">
              <a:buNone/>
              <a:defRPr sz="900"/>
            </a:lvl6pPr>
            <a:lvl7pPr marL="2741009" indent="0">
              <a:buNone/>
              <a:defRPr sz="900"/>
            </a:lvl7pPr>
            <a:lvl8pPr marL="3197843" indent="0">
              <a:buNone/>
              <a:defRPr sz="900"/>
            </a:lvl8pPr>
            <a:lvl9pPr marL="3654678"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98531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35" indent="0">
              <a:buNone/>
              <a:defRPr sz="2800"/>
            </a:lvl2pPr>
            <a:lvl3pPr marL="913670" indent="0">
              <a:buNone/>
              <a:defRPr sz="2400"/>
            </a:lvl3pPr>
            <a:lvl4pPr marL="1370506" indent="0">
              <a:buNone/>
              <a:defRPr sz="2000"/>
            </a:lvl4pPr>
            <a:lvl5pPr marL="1827338" indent="0">
              <a:buNone/>
              <a:defRPr sz="2000"/>
            </a:lvl5pPr>
            <a:lvl6pPr marL="2284174" indent="0">
              <a:buNone/>
              <a:defRPr sz="2000"/>
            </a:lvl6pPr>
            <a:lvl7pPr marL="2741009" indent="0">
              <a:buNone/>
              <a:defRPr sz="2000"/>
            </a:lvl7pPr>
            <a:lvl8pPr marL="3197843" indent="0">
              <a:buNone/>
              <a:defRPr sz="2000"/>
            </a:lvl8pPr>
            <a:lvl9pPr marL="3654678"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35" indent="0">
              <a:buNone/>
              <a:defRPr sz="1200"/>
            </a:lvl2pPr>
            <a:lvl3pPr marL="913670" indent="0">
              <a:buNone/>
              <a:defRPr sz="1000"/>
            </a:lvl3pPr>
            <a:lvl4pPr marL="1370506" indent="0">
              <a:buNone/>
              <a:defRPr sz="900"/>
            </a:lvl4pPr>
            <a:lvl5pPr marL="1827338" indent="0">
              <a:buNone/>
              <a:defRPr sz="900"/>
            </a:lvl5pPr>
            <a:lvl6pPr marL="2284174" indent="0">
              <a:buNone/>
              <a:defRPr sz="900"/>
            </a:lvl6pPr>
            <a:lvl7pPr marL="2741009" indent="0">
              <a:buNone/>
              <a:defRPr sz="900"/>
            </a:lvl7pPr>
            <a:lvl8pPr marL="3197843" indent="0">
              <a:buNone/>
              <a:defRPr sz="900"/>
            </a:lvl8pPr>
            <a:lvl9pPr marL="3654678"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5303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3"/>
            <a:ext cx="1003300" cy="842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099" y="1062038"/>
            <a:ext cx="9020175" cy="0"/>
          </a:xfrm>
          <a:prstGeom prst="line">
            <a:avLst/>
          </a:prstGeom>
          <a:noFill/>
          <a:ln w="38100" cmpd="dbl">
            <a:solidFill>
              <a:schemeClr val="accent2"/>
            </a:solidFill>
            <a:round/>
            <a:headEnd/>
            <a:tailEnd/>
          </a:ln>
          <a:extLst>
            <a:ext uri="{909E8E84-426E-40dd-AFC4-6F175D3DCCD1}">
              <a14:hiddenFill xmlns="" xmlns:a14="http://schemas.microsoft.com/office/drawing/2010/main">
                <a:noFill/>
              </a14:hiddenFill>
            </a:ext>
          </a:extLst>
        </p:spPr>
        <p:txBody>
          <a:bodyPr wrap="none" lIns="91367" tIns="45685" rIns="91367" bIns="45685" anchor="ctr"/>
          <a:lstStyle/>
          <a:p>
            <a:pPr defTabSz="913670"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6"/>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70"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70" fontAlgn="base">
              <a:spcBef>
                <a:spcPct val="0"/>
              </a:spcBef>
              <a:spcAft>
                <a:spcPct val="0"/>
              </a:spcAft>
              <a:defRPr/>
            </a:pPr>
            <a:fld id="{4309757C-B6B2-A944-A0A6-CF83EB4356E7}" type="slidenum">
              <a:rPr lang="en-US" smtClean="0">
                <a:solidFill>
                  <a:srgbClr val="3333CC"/>
                </a:solidFill>
                <a:ea typeface="ＭＳ Ｐゴシック" charset="0"/>
              </a:rPr>
              <a:pPr defTabSz="913670"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2386550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35" algn="ctr" rtl="0" eaLnBrk="0" fontAlgn="base" hangingPunct="0">
        <a:spcBef>
          <a:spcPct val="0"/>
        </a:spcBef>
        <a:spcAft>
          <a:spcPct val="0"/>
        </a:spcAft>
        <a:defRPr sz="2100" b="1">
          <a:solidFill>
            <a:schemeClr val="accent2"/>
          </a:solidFill>
          <a:latin typeface="Times New Roman" pitchFamily="-108" charset="0"/>
        </a:defRPr>
      </a:lvl6pPr>
      <a:lvl7pPr marL="913670" algn="ctr" rtl="0" eaLnBrk="0" fontAlgn="base" hangingPunct="0">
        <a:spcBef>
          <a:spcPct val="0"/>
        </a:spcBef>
        <a:spcAft>
          <a:spcPct val="0"/>
        </a:spcAft>
        <a:defRPr sz="2100" b="1">
          <a:solidFill>
            <a:schemeClr val="accent2"/>
          </a:solidFill>
          <a:latin typeface="Times New Roman" pitchFamily="-108" charset="0"/>
        </a:defRPr>
      </a:lvl7pPr>
      <a:lvl8pPr marL="1370506" algn="ctr" rtl="0" eaLnBrk="0" fontAlgn="base" hangingPunct="0">
        <a:spcBef>
          <a:spcPct val="0"/>
        </a:spcBef>
        <a:spcAft>
          <a:spcPct val="0"/>
        </a:spcAft>
        <a:defRPr sz="2100" b="1">
          <a:solidFill>
            <a:schemeClr val="accent2"/>
          </a:solidFill>
          <a:latin typeface="Times New Roman" pitchFamily="-108" charset="0"/>
        </a:defRPr>
      </a:lvl8pPr>
      <a:lvl9pPr marL="1827338"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26" indent="-342626"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37" indent="-256970"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293" indent="-230004"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679" indent="-226830"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37" indent="-228417"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070" indent="-228417"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05" indent="-228417"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736" indent="-228417"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575" indent="-228417"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35" rtl="0" eaLnBrk="1" latinLnBrk="0" hangingPunct="1">
        <a:defRPr sz="1800" kern="1200">
          <a:solidFill>
            <a:schemeClr val="tx1"/>
          </a:solidFill>
          <a:latin typeface="+mn-lt"/>
          <a:ea typeface="+mn-ea"/>
          <a:cs typeface="+mn-cs"/>
        </a:defRPr>
      </a:lvl1pPr>
      <a:lvl2pPr marL="456835" algn="l" defTabSz="456835" rtl="0" eaLnBrk="1" latinLnBrk="0" hangingPunct="1">
        <a:defRPr sz="1800" kern="1200">
          <a:solidFill>
            <a:schemeClr val="tx1"/>
          </a:solidFill>
          <a:latin typeface="+mn-lt"/>
          <a:ea typeface="+mn-ea"/>
          <a:cs typeface="+mn-cs"/>
        </a:defRPr>
      </a:lvl2pPr>
      <a:lvl3pPr marL="913670" algn="l" defTabSz="456835" rtl="0" eaLnBrk="1" latinLnBrk="0" hangingPunct="1">
        <a:defRPr sz="1800" kern="1200">
          <a:solidFill>
            <a:schemeClr val="tx1"/>
          </a:solidFill>
          <a:latin typeface="+mn-lt"/>
          <a:ea typeface="+mn-ea"/>
          <a:cs typeface="+mn-cs"/>
        </a:defRPr>
      </a:lvl3pPr>
      <a:lvl4pPr marL="1370506" algn="l" defTabSz="456835" rtl="0" eaLnBrk="1" latinLnBrk="0" hangingPunct="1">
        <a:defRPr sz="1800" kern="1200">
          <a:solidFill>
            <a:schemeClr val="tx1"/>
          </a:solidFill>
          <a:latin typeface="+mn-lt"/>
          <a:ea typeface="+mn-ea"/>
          <a:cs typeface="+mn-cs"/>
        </a:defRPr>
      </a:lvl4pPr>
      <a:lvl5pPr marL="1827338" algn="l" defTabSz="456835" rtl="0" eaLnBrk="1" latinLnBrk="0" hangingPunct="1">
        <a:defRPr sz="1800" kern="1200">
          <a:solidFill>
            <a:schemeClr val="tx1"/>
          </a:solidFill>
          <a:latin typeface="+mn-lt"/>
          <a:ea typeface="+mn-ea"/>
          <a:cs typeface="+mn-cs"/>
        </a:defRPr>
      </a:lvl5pPr>
      <a:lvl6pPr marL="2284174" algn="l" defTabSz="456835" rtl="0" eaLnBrk="1" latinLnBrk="0" hangingPunct="1">
        <a:defRPr sz="1800" kern="1200">
          <a:solidFill>
            <a:schemeClr val="tx1"/>
          </a:solidFill>
          <a:latin typeface="+mn-lt"/>
          <a:ea typeface="+mn-ea"/>
          <a:cs typeface="+mn-cs"/>
        </a:defRPr>
      </a:lvl6pPr>
      <a:lvl7pPr marL="2741009" algn="l" defTabSz="456835" rtl="0" eaLnBrk="1" latinLnBrk="0" hangingPunct="1">
        <a:defRPr sz="1800" kern="1200">
          <a:solidFill>
            <a:schemeClr val="tx1"/>
          </a:solidFill>
          <a:latin typeface="+mn-lt"/>
          <a:ea typeface="+mn-ea"/>
          <a:cs typeface="+mn-cs"/>
        </a:defRPr>
      </a:lvl7pPr>
      <a:lvl8pPr marL="3197843" algn="l" defTabSz="456835" rtl="0" eaLnBrk="1" latinLnBrk="0" hangingPunct="1">
        <a:defRPr sz="1800" kern="1200">
          <a:solidFill>
            <a:schemeClr val="tx1"/>
          </a:solidFill>
          <a:latin typeface="+mn-lt"/>
          <a:ea typeface="+mn-ea"/>
          <a:cs typeface="+mn-cs"/>
        </a:defRPr>
      </a:lvl8pPr>
      <a:lvl9pPr marL="3654678" algn="l" defTabSz="45683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808" y="191696"/>
            <a:ext cx="8463274" cy="639763"/>
          </a:xfrm>
        </p:spPr>
        <p:txBody>
          <a:bodyPr/>
          <a:lstStyle/>
          <a:p>
            <a:r>
              <a:rPr lang="en-US" dirty="0">
                <a:latin typeface="Arial" panose="020B0604020202020204" pitchFamily="34" charset="0"/>
                <a:cs typeface="Arial" panose="020B0604020202020204" pitchFamily="34" charset="0"/>
              </a:rPr>
              <a:t>Evaluating accuracy of four MODIS-derived burned area products for tropical peatland and non-peatland fires </a:t>
            </a:r>
            <a:br>
              <a:rPr lang="en-US" dirty="0">
                <a:latin typeface="Arial" panose="020B0604020202020204" pitchFamily="34" charset="0"/>
                <a:cs typeface="Arial" panose="020B0604020202020204" pitchFamily="34" charset="0"/>
              </a:rPr>
            </a:br>
            <a:r>
              <a:rPr lang="en-US" sz="1200" b="0" dirty="0">
                <a:solidFill>
                  <a:schemeClr val="tx1"/>
                </a:solidFill>
                <a:latin typeface="Arial" panose="020B0604020202020204" pitchFamily="34" charset="0"/>
                <a:cs typeface="Arial" panose="020B0604020202020204" pitchFamily="34" charset="0"/>
              </a:rPr>
              <a:t>Yenni Vetrita LAPAN, Mark A. Cochrane UMCES, </a:t>
            </a:r>
            <a:r>
              <a:rPr lang="en-US" sz="1200" b="0" dirty="0" err="1">
                <a:solidFill>
                  <a:schemeClr val="tx1"/>
                </a:solidFill>
                <a:latin typeface="Arial" panose="020B0604020202020204" pitchFamily="34" charset="0"/>
                <a:cs typeface="Arial" panose="020B0604020202020204" pitchFamily="34" charset="0"/>
              </a:rPr>
              <a:t>Suwarsono</a:t>
            </a:r>
            <a:r>
              <a:rPr lang="en-US" sz="1200" b="0" dirty="0">
                <a:solidFill>
                  <a:schemeClr val="tx1"/>
                </a:solidFill>
                <a:latin typeface="Arial" panose="020B0604020202020204" pitchFamily="34" charset="0"/>
                <a:cs typeface="Arial" panose="020B0604020202020204" pitchFamily="34" charset="0"/>
              </a:rPr>
              <a:t> LAPAN, M. </a:t>
            </a:r>
            <a:r>
              <a:rPr lang="en-US" sz="1200" b="0" dirty="0" err="1">
                <a:solidFill>
                  <a:schemeClr val="tx1"/>
                </a:solidFill>
                <a:latin typeface="Arial" panose="020B0604020202020204" pitchFamily="34" charset="0"/>
                <a:cs typeface="Arial" panose="020B0604020202020204" pitchFamily="34" charset="0"/>
              </a:rPr>
              <a:t>Priyatna</a:t>
            </a:r>
            <a:r>
              <a:rPr lang="en-US" sz="1200" b="0" dirty="0">
                <a:solidFill>
                  <a:schemeClr val="tx1"/>
                </a:solidFill>
                <a:latin typeface="Arial" panose="020B0604020202020204" pitchFamily="34" charset="0"/>
                <a:cs typeface="Arial" panose="020B0604020202020204" pitchFamily="34" charset="0"/>
              </a:rPr>
              <a:t> LAPAN, K.A.D. </a:t>
            </a:r>
            <a:r>
              <a:rPr lang="en-US" sz="1200" b="0" dirty="0" err="1">
                <a:solidFill>
                  <a:schemeClr val="tx1"/>
                </a:solidFill>
                <a:latin typeface="Arial" panose="020B0604020202020204" pitchFamily="34" charset="0"/>
                <a:cs typeface="Arial" panose="020B0604020202020204" pitchFamily="34" charset="0"/>
              </a:rPr>
              <a:t>Sukowati</a:t>
            </a:r>
            <a:r>
              <a:rPr lang="en-US" sz="1200" b="0" dirty="0">
                <a:solidFill>
                  <a:schemeClr val="tx1"/>
                </a:solidFill>
                <a:latin typeface="Arial" panose="020B0604020202020204" pitchFamily="34" charset="0"/>
                <a:cs typeface="Arial" panose="020B0604020202020204" pitchFamily="34" charset="0"/>
              </a:rPr>
              <a:t> LAPAN, M.R. </a:t>
            </a:r>
            <a:r>
              <a:rPr lang="en-US" sz="1200" b="0" dirty="0" err="1">
                <a:solidFill>
                  <a:schemeClr val="tx1"/>
                </a:solidFill>
                <a:latin typeface="Arial" panose="020B0604020202020204" pitchFamily="34" charset="0"/>
                <a:cs typeface="Arial" panose="020B0604020202020204" pitchFamily="34" charset="0"/>
              </a:rPr>
              <a:t>Khomarudin</a:t>
            </a:r>
            <a:r>
              <a:rPr lang="en-US" sz="1200" b="0"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2021, </a:t>
            </a:r>
            <a:r>
              <a:rPr lang="fr-FR" sz="1200" i="1" dirty="0">
                <a:solidFill>
                  <a:schemeClr val="tx1"/>
                </a:solidFill>
                <a:latin typeface="Arial" panose="020B0604020202020204" pitchFamily="34" charset="0"/>
                <a:cs typeface="Arial" panose="020B0604020202020204" pitchFamily="34" charset="0"/>
              </a:rPr>
              <a:t>Environ. </a:t>
            </a:r>
            <a:r>
              <a:rPr lang="fr-FR" sz="1200" i="1" dirty="0" err="1">
                <a:solidFill>
                  <a:schemeClr val="tx1"/>
                </a:solidFill>
                <a:latin typeface="Arial" panose="020B0604020202020204" pitchFamily="34" charset="0"/>
                <a:cs typeface="Arial" panose="020B0604020202020204" pitchFamily="34" charset="0"/>
              </a:rPr>
              <a:t>Res</a:t>
            </a:r>
            <a:r>
              <a:rPr lang="fr-FR" sz="1200" i="1" dirty="0">
                <a:solidFill>
                  <a:schemeClr val="tx1"/>
                </a:solidFill>
                <a:latin typeface="Arial" panose="020B0604020202020204" pitchFamily="34" charset="0"/>
                <a:cs typeface="Arial" panose="020B0604020202020204" pitchFamily="34" charset="0"/>
              </a:rPr>
              <a:t>. </a:t>
            </a:r>
            <a:r>
              <a:rPr lang="fr-FR" sz="1200" i="1" dirty="0" err="1">
                <a:solidFill>
                  <a:schemeClr val="tx1"/>
                </a:solidFill>
                <a:latin typeface="Arial" panose="020B0604020202020204" pitchFamily="34" charset="0"/>
                <a:cs typeface="Arial" panose="020B0604020202020204" pitchFamily="34" charset="0"/>
              </a:rPr>
              <a:t>Lett</a:t>
            </a:r>
            <a:r>
              <a:rPr lang="fr-FR" sz="1200" i="1" dirty="0">
                <a:solidFill>
                  <a:schemeClr val="tx1"/>
                </a:solidFill>
                <a:latin typeface="Arial" panose="020B0604020202020204" pitchFamily="34" charset="0"/>
                <a:cs typeface="Arial" panose="020B0604020202020204" pitchFamily="34" charset="0"/>
              </a:rPr>
              <a:t>. 16 035015</a:t>
            </a:r>
            <a:endParaRPr lang="en-US" sz="1200" b="0" dirty="0">
              <a:solidFill>
                <a:schemeClr val="tx1"/>
              </a:solidFill>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76200" y="1066802"/>
            <a:ext cx="4767020" cy="59716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FF"/>
                </a:solidFill>
                <a:effectLst/>
                <a:uLnTx/>
                <a:uFillTx/>
                <a:latin typeface="Arial"/>
                <a:ea typeface="ＭＳ Ｐゴシック" charset="0"/>
                <a:cs typeface="Arial"/>
              </a:rPr>
              <a:t>Science Question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How accurate are global burned area (BA) products (MCD45 C5, </a:t>
            </a:r>
            <a:r>
              <a:rPr kumimoji="0" lang="en-US" sz="1400" b="0" i="0" u="none" strike="noStrike" kern="1200" cap="none" spc="0" normalizeH="0" baseline="0" noProof="0" dirty="0" err="1">
                <a:ln>
                  <a:noFill/>
                </a:ln>
                <a:solidFill>
                  <a:srgbClr val="0000FF"/>
                </a:solidFill>
                <a:effectLst/>
                <a:uLnTx/>
                <a:uFillTx/>
                <a:latin typeface="Arial"/>
                <a:ea typeface="ＭＳ Ｐゴシック" charset="0"/>
                <a:cs typeface="Arial"/>
              </a:rPr>
              <a:t>FireCCI</a:t>
            </a: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 C51,MCD64A1 C5.1 and C6) </a:t>
            </a:r>
            <a:r>
              <a:rPr lang="en-US" sz="1400" dirty="0">
                <a:solidFill>
                  <a:srgbClr val="0000FF"/>
                </a:solidFill>
                <a:latin typeface="Arial"/>
                <a:cs typeface="Arial"/>
              </a:rPr>
              <a:t>at</a:t>
            </a: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 detecting peatland and non-peatland fires? What are the effects of small area fire patches and extending the temporal window of detection, as well as implications for fire-related emissions models?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00FF"/>
              </a:solidFill>
              <a:effectLst/>
              <a:uLnTx/>
              <a:uFillTx/>
              <a:latin typeface="Arial"/>
              <a:ea typeface="ＭＳ Ｐゴシック"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FF"/>
                </a:solidFill>
                <a:effectLst/>
                <a:uLnTx/>
                <a:uFillTx/>
                <a:latin typeface="Arial"/>
                <a:ea typeface="ＭＳ Ｐゴシック" charset="0"/>
                <a:cs typeface="Arial"/>
              </a:rPr>
              <a:t>Analysis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Using SPOT-5 images as a high-resolution reference map, BA products were assessed. Regressions and error matrices were used to </a:t>
            </a:r>
            <a:r>
              <a:rPr lang="en-US" sz="1400" dirty="0">
                <a:solidFill>
                  <a:srgbClr val="0000FF"/>
                </a:solidFill>
                <a:latin typeface="Arial"/>
                <a:cs typeface="Arial"/>
              </a:rPr>
              <a:t>compare</a:t>
            </a: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 effects of burn area size, temporal window length and peat  depth among products.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00FF"/>
              </a:solidFill>
              <a:effectLst/>
              <a:uLnTx/>
              <a:uFillTx/>
              <a:latin typeface="Arial"/>
              <a:ea typeface="ＭＳ Ｐゴシック"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FF"/>
                </a:solidFill>
                <a:effectLst/>
                <a:uLnTx/>
                <a:uFillTx/>
                <a:latin typeface="Arial"/>
                <a:ea typeface="ＭＳ Ｐゴシック" charset="0"/>
                <a:cs typeface="Arial"/>
              </a:rPr>
              <a:t>Results</a:t>
            </a:r>
          </a:p>
          <a:p>
            <a:pPr defTabSz="914400">
              <a:lnSpc>
                <a:spcPct val="115000"/>
              </a:lnSpc>
              <a:defRPr/>
            </a:pPr>
            <a:endParaRPr lang="en-US" sz="700" dirty="0">
              <a:effectLst/>
              <a:ea typeface="Times New Roman" panose="02020603050405020304" pitchFamily="18" charset="0"/>
            </a:endParaRPr>
          </a:p>
          <a:p>
            <a:r>
              <a:rPr lang="en-US" sz="1400" dirty="0">
                <a:solidFill>
                  <a:srgbClr val="0000FF"/>
                </a:solidFill>
                <a:latin typeface="Arial"/>
                <a:cs typeface="Arial"/>
              </a:rPr>
              <a:t>The MCD64A1 Col. 6 (OE, CE) was the best performing burned area product but detected half or less of all burned area. Despite its higher spatial resolution, the FireCCI51 BA product was poorer at detecting smaller burned areas (&lt;100 ha) than MCD64A1. Dense clouds and smoke limited the accuracies of all burned area products, even when the temporal window for detection was lengthened.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00FF"/>
              </a:solidFill>
              <a:effectLst/>
              <a:uLnTx/>
              <a:uFillTx/>
              <a:latin typeface="Arial"/>
              <a:ea typeface="ＭＳ Ｐゴシック"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FF"/>
                </a:solidFill>
                <a:effectLst/>
                <a:uLnTx/>
                <a:uFillTx/>
                <a:latin typeface="Arial"/>
                <a:ea typeface="ＭＳ Ｐゴシック" charset="0"/>
                <a:cs typeface="Arial"/>
              </a:rPr>
              <a:t>Significance</a:t>
            </a:r>
          </a:p>
          <a:p>
            <a:pPr defTabSz="914400" eaLnBrk="1" hangingPunct="1">
              <a:defRPr/>
            </a:pPr>
            <a:r>
              <a:rPr lang="en-US" sz="1400" dirty="0">
                <a:solidFill>
                  <a:srgbClr val="0000FF"/>
                </a:solidFill>
                <a:latin typeface="Arial"/>
                <a:cs typeface="Arial"/>
              </a:rPr>
              <a:t>The</a:t>
            </a:r>
            <a:r>
              <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rPr>
              <a:t> </a:t>
            </a:r>
            <a:r>
              <a:rPr lang="en-US" sz="1400" dirty="0">
                <a:solidFill>
                  <a:srgbClr val="0000FF"/>
                </a:solidFill>
                <a:latin typeface="Arial"/>
                <a:cs typeface="Arial"/>
              </a:rPr>
              <a:t>findings show that emissions calculations for peatlands, based on BA products, are likely inaccurate and worsen during the most severe/smoky 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FF"/>
              </a:solidFill>
              <a:effectLst/>
              <a:uLnTx/>
              <a:uFillTx/>
              <a:latin typeface="Arial"/>
              <a:ea typeface="ＭＳ Ｐゴシック" charset="0"/>
              <a:cs typeface="Arial"/>
            </a:endParaRPr>
          </a:p>
        </p:txBody>
      </p:sp>
      <p:sp>
        <p:nvSpPr>
          <p:cNvPr id="8" name="TextBox 3">
            <a:extLst>
              <a:ext uri="{FF2B5EF4-FFF2-40B4-BE49-F238E27FC236}">
                <a16:creationId xmlns:a16="http://schemas.microsoft.com/office/drawing/2014/main" id="{7033EB87-CE2E-416C-BE85-26A5A977A553}"/>
              </a:ext>
            </a:extLst>
          </p:cNvPr>
          <p:cNvSpPr txBox="1">
            <a:spLocks noChangeArrowheads="1"/>
          </p:cNvSpPr>
          <p:nvPr/>
        </p:nvSpPr>
        <p:spPr bwMode="auto">
          <a:xfrm>
            <a:off x="4985858" y="4129618"/>
            <a:ext cx="3893982" cy="2908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latin typeface="Arial"/>
                <a:cs typeface="Arial"/>
              </a:rPr>
              <a:t>Fig.1 Regression of the proportion of area burned in each 5X5 km</a:t>
            </a:r>
            <a:r>
              <a:rPr lang="en-US" sz="1400" baseline="30000" dirty="0">
                <a:latin typeface="Arial"/>
                <a:cs typeface="Arial"/>
              </a:rPr>
              <a:t>2</a:t>
            </a:r>
            <a:r>
              <a:rPr lang="en-US" sz="1400" dirty="0">
                <a:latin typeface="Arial"/>
                <a:cs typeface="Arial"/>
              </a:rPr>
              <a:t> grid square of the various BA products and the SPOT-5 derived reference map, during the 2014 fire season. </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latin typeface="Arial"/>
                <a:cs typeface="Arial"/>
              </a:rPr>
              <a:t>The R</a:t>
            </a:r>
            <a:r>
              <a:rPr lang="en-US" sz="1400" baseline="30000" dirty="0">
                <a:latin typeface="Arial"/>
                <a:cs typeface="Arial"/>
              </a:rPr>
              <a:t>2</a:t>
            </a:r>
            <a:r>
              <a:rPr lang="en-US" sz="1400" dirty="0">
                <a:latin typeface="Arial"/>
                <a:cs typeface="Arial"/>
              </a:rPr>
              <a:t> ranging from 0.5-0.8 (peatland) and 0.2-0.5 (non-peatland). The lower accuracy in non-peatland was associated with the cropland.</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latin typeface="Arial"/>
                <a:cs typeface="Arial"/>
              </a:rPr>
              <a:t>Burned area detection in peatlands was best with MCD64A1  C6 (48%), improving modestly (57%) when excluding smaller burns (&lt;100ha). </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400" dirty="0">
              <a:latin typeface="Arial"/>
              <a:cs typeface="Arial"/>
            </a:endParaRPr>
          </a:p>
        </p:txBody>
      </p:sp>
      <p:pic>
        <p:nvPicPr>
          <p:cNvPr id="7" name="Picture 6">
            <a:extLst>
              <a:ext uri="{FF2B5EF4-FFF2-40B4-BE49-F238E27FC236}">
                <a16:creationId xmlns:a16="http://schemas.microsoft.com/office/drawing/2014/main" id="{0600D03D-7CDC-45C4-B98B-0DE4231E416B}"/>
              </a:ext>
            </a:extLst>
          </p:cNvPr>
          <p:cNvPicPr>
            <a:picLocks noChangeAspect="1"/>
          </p:cNvPicPr>
          <p:nvPr/>
        </p:nvPicPr>
        <p:blipFill>
          <a:blip r:embed="rId3"/>
          <a:stretch>
            <a:fillRect/>
          </a:stretch>
        </p:blipFill>
        <p:spPr>
          <a:xfrm>
            <a:off x="4710658" y="1245061"/>
            <a:ext cx="4309523" cy="2826729"/>
          </a:xfrm>
          <a:prstGeom prst="rect">
            <a:avLst/>
          </a:prstGeom>
        </p:spPr>
      </p:pic>
    </p:spTree>
    <p:extLst>
      <p:ext uri="{BB962C8B-B14F-4D97-AF65-F5344CB8AC3E}">
        <p14:creationId xmlns:p14="http://schemas.microsoft.com/office/powerpoint/2010/main" val="2954770419"/>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6138</TotalTime>
  <Words>406</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GPMC Nov 2001</vt:lpstr>
      <vt:lpstr>Evaluating accuracy of four MODIS-derived burned area products for tropical peatland and non-peatland fires  Yenni Vetrita LAPAN, Mark A. Cochrane UMCES, Suwarsono LAPAN, M. Priyatna LAPAN, K.A.D. Sukowati LAPAN, M.R. Khomarudin 2021, Environ. Res. Lett. 16 035015</vt:lpstr>
    </vt:vector>
  </TitlesOfParts>
  <Company>UMCES - 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distance from canal and degradation history on peat bulk density in a degraded tropical peatland Amanda L. Sinclair RMIT, Laura L.B. Graham BOSF, Erianto I. Putra UMCES, Bambang Saharjo IPB, Grahame Applegate USC, Samantha P. Grover RMIT, Mark A. Cochrane UMCES 2020, Science of the Total Environment 699:134199</dc:title>
  <dc:creator>Mark Cochrane</dc:creator>
  <cp:lastModifiedBy>Mark Cochrane</cp:lastModifiedBy>
  <cp:revision>14</cp:revision>
  <dcterms:created xsi:type="dcterms:W3CDTF">2020-02-28T20:50:25Z</dcterms:created>
  <dcterms:modified xsi:type="dcterms:W3CDTF">2021-12-07T15:07:27Z</dcterms:modified>
</cp:coreProperties>
</file>