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69"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83099" autoAdjust="0"/>
  </p:normalViewPr>
  <p:slideViewPr>
    <p:cSldViewPr>
      <p:cViewPr varScale="1">
        <p:scale>
          <a:sx n="95" d="100"/>
          <a:sy n="95" d="100"/>
        </p:scale>
        <p:origin x="2190" y="78"/>
      </p:cViewPr>
      <p:guideLst>
        <p:guide orient="horz" pos="2160"/>
        <p:guide pos="2880"/>
      </p:guideLst>
    </p:cSldViewPr>
  </p:slideViewPr>
  <p:outlineViewPr>
    <p:cViewPr>
      <p:scale>
        <a:sx n="33" d="100"/>
        <a:sy n="33" d="100"/>
      </p:scale>
      <p:origin x="0" y="-1218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C394DAF-D41D-4170-A942-5EC726C12CCE}" type="datetimeFigureOut">
              <a:rPr lang="en-US" smtClean="0"/>
              <a:t>1/24/2023</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E129A5CA-096F-418F-9FEB-D0E4975ED517}" type="slidenum">
              <a:rPr lang="en-US" smtClean="0"/>
              <a:t>‹#›</a:t>
            </a:fld>
            <a:endParaRPr lang="en-US" dirty="0"/>
          </a:p>
        </p:txBody>
      </p:sp>
    </p:spTree>
    <p:extLst>
      <p:ext uri="{BB962C8B-B14F-4D97-AF65-F5344CB8AC3E}">
        <p14:creationId xmlns:p14="http://schemas.microsoft.com/office/powerpoint/2010/main" val="272917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a:lnSpc>
                <a:spcPts val="1800"/>
              </a:lnSpc>
            </a:pPr>
            <a:r>
              <a:rPr lang="en-US" altLang="en-US" i="1" dirty="0">
                <a:latin typeface="Arial" panose="020B0604020202020204" pitchFamily="34" charset="0"/>
                <a:cs typeface="Arial" panose="020B0604020202020204" pitchFamily="34" charset="0"/>
              </a:rPr>
              <a:t>NASA OBB</a:t>
            </a:r>
            <a:r>
              <a:rPr lang="en-US" altLang="en-US" i="1" baseline="0" dirty="0">
                <a:latin typeface="Arial" panose="020B0604020202020204" pitchFamily="34" charset="0"/>
                <a:cs typeface="Arial" panose="020B0604020202020204" pitchFamily="34" charset="0"/>
              </a:rPr>
              <a:t> program , grant </a:t>
            </a:r>
            <a:r>
              <a:rPr lang="en-US" sz="1000" kern="1200" dirty="0">
                <a:solidFill>
                  <a:schemeClr val="tx1"/>
                </a:solidFill>
                <a:effectLst/>
                <a:latin typeface="+mn-lt"/>
                <a:ea typeface="+mn-ea"/>
                <a:cs typeface="+mn-cs"/>
              </a:rPr>
              <a:t>80NSSC21K0562, PI</a:t>
            </a:r>
            <a:r>
              <a:rPr lang="en-US" sz="1000" kern="1200" baseline="0" dirty="0">
                <a:solidFill>
                  <a:schemeClr val="tx1"/>
                </a:solidFill>
                <a:effectLst/>
                <a:latin typeface="+mn-lt"/>
                <a:ea typeface="+mn-ea"/>
                <a:cs typeface="+mn-cs"/>
              </a:rPr>
              <a:t> – Alex Gilerson</a:t>
            </a:r>
          </a:p>
          <a:p>
            <a:pPr defTabSz="457200">
              <a:lnSpc>
                <a:spcPts val="1800"/>
              </a:lnSpc>
            </a:pPr>
            <a:r>
              <a:rPr lang="en-US" altLang="en-US" sz="1000" i="1" kern="1200" baseline="0" dirty="0">
                <a:solidFill>
                  <a:schemeClr val="tx1"/>
                </a:solidFill>
                <a:effectLst/>
                <a:latin typeface="+mn-lt"/>
                <a:ea typeface="+mn-ea"/>
                <a:cs typeface="+mn-cs"/>
              </a:rPr>
              <a:t>Authors affiliations:</a:t>
            </a:r>
          </a:p>
          <a:p>
            <a:pPr marL="0" marR="0">
              <a:spcBef>
                <a:spcPts val="1200"/>
              </a:spcBef>
              <a:spcAft>
                <a:spcPts val="1200"/>
              </a:spcAft>
            </a:pPr>
            <a:r>
              <a:rPr lang="en-US" sz="1200" b="1" dirty="0">
                <a:effectLst/>
                <a:latin typeface="Times New Roman" panose="02020603050405020304" pitchFamily="18" charset="0"/>
                <a:ea typeface="Calibri" panose="020F0502020204030204" pitchFamily="34" charset="0"/>
              </a:rPr>
              <a:t>Alexander Gilerson</a:t>
            </a:r>
            <a:r>
              <a:rPr lang="en-US" sz="1200" b="1" baseline="30000" dirty="0">
                <a:effectLst/>
                <a:latin typeface="Times New Roman" panose="02020603050405020304" pitchFamily="18" charset="0"/>
                <a:ea typeface="Calibri" panose="020F0502020204030204" pitchFamily="34" charset="0"/>
              </a:rPr>
              <a:t>1,2*</a:t>
            </a:r>
            <a:r>
              <a:rPr lang="en-US" sz="1200" b="1" dirty="0">
                <a:effectLst/>
                <a:latin typeface="Times New Roman" panose="02020603050405020304" pitchFamily="18" charset="0"/>
                <a:ea typeface="Calibri" panose="020F0502020204030204" pitchFamily="34" charset="0"/>
              </a:rPr>
              <a:t>, Eder Herrera-Estrella</a:t>
            </a:r>
            <a:r>
              <a:rPr lang="en-US" sz="1200" b="1" baseline="30000" dirty="0">
                <a:effectLst/>
                <a:latin typeface="Times New Roman" panose="02020603050405020304" pitchFamily="18" charset="0"/>
                <a:ea typeface="Calibri" panose="020F0502020204030204" pitchFamily="34" charset="0"/>
              </a:rPr>
              <a:t>1,2</a:t>
            </a:r>
            <a:r>
              <a:rPr lang="en-US" sz="1200" b="1" dirty="0">
                <a:effectLst/>
                <a:latin typeface="Times New Roman" panose="02020603050405020304" pitchFamily="18" charset="0"/>
                <a:ea typeface="Calibri" panose="020F0502020204030204" pitchFamily="34" charset="0"/>
              </a:rPr>
              <a:t>, Robert Foster</a:t>
            </a:r>
            <a:r>
              <a:rPr lang="en-US" sz="1200" b="1" baseline="30000" dirty="0">
                <a:effectLst/>
                <a:latin typeface="Times New Roman" panose="02020603050405020304" pitchFamily="18" charset="0"/>
                <a:ea typeface="Calibri" panose="020F0502020204030204" pitchFamily="34" charset="0"/>
              </a:rPr>
              <a:t>3</a:t>
            </a:r>
            <a:r>
              <a:rPr lang="en-US" sz="1200" b="1" dirty="0">
                <a:effectLst/>
                <a:latin typeface="Times New Roman" panose="02020603050405020304" pitchFamily="18" charset="0"/>
                <a:ea typeface="Calibri" panose="020F0502020204030204" pitchFamily="34" charset="0"/>
              </a:rPr>
              <a:t>, Jacopo Agagliate</a:t>
            </a:r>
            <a:r>
              <a:rPr lang="en-US" sz="1200" b="1" baseline="30000" dirty="0">
                <a:effectLst/>
                <a:latin typeface="Times New Roman" panose="02020603050405020304" pitchFamily="18" charset="0"/>
                <a:ea typeface="Calibri" panose="020F0502020204030204" pitchFamily="34" charset="0"/>
              </a:rPr>
              <a:t>1</a:t>
            </a:r>
            <a:r>
              <a:rPr lang="en-US" sz="1200" b="1" dirty="0">
                <a:effectLst/>
                <a:latin typeface="Times New Roman" panose="02020603050405020304" pitchFamily="18" charset="0"/>
                <a:ea typeface="Calibri" panose="020F0502020204030204" pitchFamily="34" charset="0"/>
              </a:rPr>
              <a:t>, Chuanmin Hu</a:t>
            </a:r>
            <a:r>
              <a:rPr lang="en-US" sz="1200" b="1" baseline="30000" dirty="0">
                <a:effectLst/>
                <a:latin typeface="Times New Roman" panose="02020603050405020304" pitchFamily="18" charset="0"/>
                <a:ea typeface="Calibri" panose="020F0502020204030204" pitchFamily="34" charset="0"/>
              </a:rPr>
              <a:t>4</a:t>
            </a:r>
            <a:r>
              <a:rPr lang="en-US" sz="1200" b="1" dirty="0">
                <a:effectLst/>
                <a:latin typeface="Times New Roman" panose="02020603050405020304" pitchFamily="18" charset="0"/>
                <a:ea typeface="Calibri" panose="020F0502020204030204" pitchFamily="34" charset="0"/>
              </a:rPr>
              <a:t>, Amir Ibrahim</a:t>
            </a:r>
            <a:r>
              <a:rPr lang="en-US" sz="1200" b="1" baseline="30000" dirty="0">
                <a:effectLst/>
                <a:latin typeface="Times New Roman" panose="02020603050405020304" pitchFamily="18" charset="0"/>
                <a:ea typeface="Calibri" panose="020F0502020204030204" pitchFamily="34" charset="0"/>
              </a:rPr>
              <a:t>5</a:t>
            </a:r>
            <a:r>
              <a:rPr lang="en-US" sz="1200" b="1" dirty="0">
                <a:effectLst/>
                <a:latin typeface="Times New Roman" panose="02020603050405020304" pitchFamily="18" charset="0"/>
                <a:ea typeface="Calibri" panose="020F0502020204030204" pitchFamily="34" charset="0"/>
              </a:rPr>
              <a:t> and Bryan Franz</a:t>
            </a:r>
            <a:r>
              <a:rPr lang="en-US" sz="1200" b="1" baseline="30000" dirty="0">
                <a:effectLst/>
                <a:latin typeface="Times New Roman" panose="02020603050405020304" pitchFamily="18" charset="0"/>
                <a:ea typeface="Calibri" panose="020F0502020204030204" pitchFamily="34" charset="0"/>
              </a:rPr>
              <a:t>5</a:t>
            </a:r>
            <a:r>
              <a:rPr lang="en-US" sz="1200" b="1" dirty="0">
                <a:effectLst/>
                <a:latin typeface="Times New Roman" panose="02020603050405020304" pitchFamily="18" charset="0"/>
                <a:ea typeface="Calibri" panose="020F0502020204030204" pitchFamily="34" charset="0"/>
              </a:rPr>
              <a:t> </a:t>
            </a:r>
          </a:p>
          <a:p>
            <a:pPr marL="0" marR="0">
              <a:spcBef>
                <a:spcPts val="1200"/>
              </a:spcBef>
              <a:spcAft>
                <a:spcPts val="0"/>
              </a:spcAft>
            </a:pPr>
            <a:r>
              <a:rPr lang="en-US" sz="12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Optical Remote Sensing Laboratory, The City College of New York, New York, NY, USA, </a:t>
            </a:r>
            <a:r>
              <a:rPr lang="en-US" sz="12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Earth and Environmental Sciences, The Graduate Center, New York, NY, USA</a:t>
            </a:r>
          </a:p>
          <a:p>
            <a:pPr marL="0" marR="0">
              <a:spcBef>
                <a:spcPts val="1200"/>
              </a:spcBef>
              <a:spcAft>
                <a:spcPts val="0"/>
              </a:spcAft>
            </a:pPr>
            <a:r>
              <a:rPr lang="en-US" sz="1200" baseline="30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Remote Sensing Division, Naval Research Laboratory, Washington, DC, USA, </a:t>
            </a:r>
            <a:r>
              <a:rPr lang="en-US" sz="1200" baseline="30000"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College of Marine Science, University of South Florida, St. Petersburg, Florida, USA</a:t>
            </a:r>
          </a:p>
          <a:p>
            <a:pPr marL="0" marR="0">
              <a:spcBef>
                <a:spcPts val="1200"/>
              </a:spcBef>
              <a:spcAft>
                <a:spcPts val="0"/>
              </a:spcAft>
            </a:pPr>
            <a:r>
              <a:rPr lang="en-US" sz="1200" baseline="30000" dirty="0">
                <a:effectLst/>
                <a:latin typeface="Times New Roman" panose="02020603050405020304" pitchFamily="18" charset="0"/>
                <a:ea typeface="Calibri" panose="020F0502020204030204" pitchFamily="34" charset="0"/>
                <a:cs typeface="Times New Roman" panose="02020603050405020304" pitchFamily="18" charset="0"/>
              </a:rPr>
              <a:t>5</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NASA Goddard Space Flight Center, Greenbelt, Maryland, USA</a:t>
            </a:r>
          </a:p>
          <a:p>
            <a:pPr defTabSz="457200">
              <a:lnSpc>
                <a:spcPts val="1800"/>
              </a:lnSpc>
            </a:pPr>
            <a:endParaRPr lang="en-US" altLang="en-US" i="1" dirty="0">
              <a:latin typeface="Arial" panose="020B0604020202020204" pitchFamily="34" charset="0"/>
              <a:cs typeface="Arial" panose="020B0604020202020204" pitchFamily="34" charset="0"/>
            </a:endParaRPr>
          </a:p>
          <a:p>
            <a:pPr defTabSz="457200">
              <a:lnSpc>
                <a:spcPts val="1800"/>
              </a:lnSpc>
            </a:pPr>
            <a:r>
              <a:rPr lang="en-US" altLang="en-US" i="1" dirty="0">
                <a:latin typeface="Arial" panose="020B0604020202020204" pitchFamily="34" charset="0"/>
                <a:cs typeface="Arial" panose="020B0604020202020204" pitchFamily="34" charset="0"/>
              </a:rPr>
              <a:t>Abstract</a:t>
            </a:r>
          </a:p>
          <a:p>
            <a:pPr defTabSz="457200">
              <a:lnSpc>
                <a:spcPts val="1800"/>
              </a:lnSpc>
            </a:pPr>
            <a:r>
              <a:rPr lang="en-US" altLang="en-US" i="1" dirty="0">
                <a:latin typeface="Arial" panose="020B0604020202020204" pitchFamily="34" charset="0"/>
                <a:cs typeface="Arial" panose="020B0604020202020204" pitchFamily="34" charset="0"/>
              </a:rPr>
              <a:t>Uncertainties in the retrieval of remote sensing reflectance, Rrs, from Ocean Color (OC) satellite sensors have a strong impact on the performance of algorithms for the estimation of chlorophyll-a, mineral concentrations, and inherent optical properties (IOPs). The uncertainties are highest in the blue bands. The total radiance measured at the top of the atmosphere captures the instantaneous state of the atmosphere-ocean system: the in-water conditions, sky and Sun glint reflected from the wind-roughened ocean surface, as well as light scattered from molecules and aerosols in the atmosphere. Each of these components have associated uncertainties, and when combined with the additional uncertainties from instrument noise and the atmospheric correction process contributes to the total uncertainty budget for the retrieved Rrs. We analyze the contribution of each component uncertainties to the total Rrs uncertainties in SNPP-VIIRS level 2 products, taking advantage of the spectral differences between the components. We examine multiple scenes in the open ocean and coastal waters at spatial resolutions ranging from 2250 to 5250 meters by comparing the retrieved Rrs to in-situ measurements made at several AERONET-OC sites and at the MOBY site. It is shown that uncertainties associated with the molecular (Rayleigh) scattering play the most significant role, while the contributions of other components are usually smaller. Uncertainties in Rayleigh scattering are primarily attributed to the variability of Rayleigh optical thickness (ROT) with a standard deviation of approximately 1.5% of ROT, which can largely explain the frequency of negative Rrs retrievals as observed using the current standard atmospheric correction process employed by NASA. Variability of the sky light reflected from the ocean surface in some conditions also contributed to uncertainties in the blue and water variability proportional to Rrs with a peak in the green was very pronounced at coastal sites.</a:t>
            </a:r>
          </a:p>
        </p:txBody>
      </p:sp>
      <p:sp>
        <p:nvSpPr>
          <p:cNvPr id="4" name="Slide Number Placeholder 3"/>
          <p:cNvSpPr>
            <a:spLocks noGrp="1"/>
          </p:cNvSpPr>
          <p:nvPr>
            <p:ph type="sldNum" sz="quarter" idx="10"/>
          </p:nvPr>
        </p:nvSpPr>
        <p:spPr/>
        <p:txBody>
          <a:bodyPr/>
          <a:lstStyle/>
          <a:p>
            <a:fld id="{E129A5CA-096F-418F-9FEB-D0E4975ED517}" type="slidenum">
              <a:rPr lang="en-US" smtClean="0"/>
              <a:t>1</a:t>
            </a:fld>
            <a:endParaRPr lang="en-US" dirty="0"/>
          </a:p>
        </p:txBody>
      </p:sp>
    </p:spTree>
    <p:extLst>
      <p:ext uri="{BB962C8B-B14F-4D97-AF65-F5344CB8AC3E}">
        <p14:creationId xmlns:p14="http://schemas.microsoft.com/office/powerpoint/2010/main" val="141768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a:lnSpc>
                <a:spcPts val="1800"/>
              </a:lnSpc>
            </a:pPr>
            <a:r>
              <a:rPr lang="en-US" altLang="en-US" i="1" dirty="0">
                <a:latin typeface="Arial" panose="020B0604020202020204" pitchFamily="34" charset="0"/>
                <a:cs typeface="Arial" panose="020B0604020202020204" pitchFamily="34" charset="0"/>
              </a:rPr>
              <a:t>NASA OBB</a:t>
            </a:r>
            <a:r>
              <a:rPr lang="en-US" altLang="en-US" i="1" baseline="0" dirty="0">
                <a:latin typeface="Arial" panose="020B0604020202020204" pitchFamily="34" charset="0"/>
                <a:cs typeface="Arial" panose="020B0604020202020204" pitchFamily="34" charset="0"/>
              </a:rPr>
              <a:t> program , grant </a:t>
            </a:r>
            <a:r>
              <a:rPr lang="en-US" sz="1000" kern="1200" dirty="0">
                <a:solidFill>
                  <a:schemeClr val="tx1"/>
                </a:solidFill>
                <a:effectLst/>
                <a:latin typeface="+mn-lt"/>
                <a:ea typeface="+mn-ea"/>
                <a:cs typeface="+mn-cs"/>
              </a:rPr>
              <a:t>80NSSC21K0562, PI</a:t>
            </a:r>
            <a:r>
              <a:rPr lang="en-US" sz="1000" kern="1200" baseline="0" dirty="0">
                <a:solidFill>
                  <a:schemeClr val="tx1"/>
                </a:solidFill>
                <a:effectLst/>
                <a:latin typeface="+mn-lt"/>
                <a:ea typeface="+mn-ea"/>
                <a:cs typeface="+mn-cs"/>
              </a:rPr>
              <a:t> – Alex Gilerson</a:t>
            </a:r>
          </a:p>
          <a:p>
            <a:pPr eaLnBrk="1" hangingPunct="1">
              <a:spcAft>
                <a:spcPts val="600"/>
              </a:spcAft>
            </a:pPr>
            <a:r>
              <a:rPr lang="en-US" sz="1000" dirty="0">
                <a:solidFill>
                  <a:srgbClr val="0000FF"/>
                </a:solidFill>
                <a:latin typeface="Arial"/>
                <a:cs typeface="Arial"/>
              </a:rPr>
              <a:t>Full, formal citation</a:t>
            </a:r>
          </a:p>
          <a:p>
            <a:pPr eaLnBrk="1" hangingPunct="1">
              <a:spcAft>
                <a:spcPts val="600"/>
              </a:spcAft>
            </a:pPr>
            <a:r>
              <a:rPr lang="en-US" sz="1000" dirty="0">
                <a:solidFill>
                  <a:srgbClr val="0000FF"/>
                </a:solidFill>
              </a:rPr>
              <a:t>A. Gilerson, E. Herrera-Estrella, R. Foster, J. Agagliate, C. Hu, A. Ibrahim, and B. Franz  “Determining the Primary Sources of Uncertainty in Retrieval of Marine Remote Sensing Reflectance From Satellite Ocean Color Sensors,” Frontiers in Remote Sensing, 2022.</a:t>
            </a:r>
          </a:p>
          <a:p>
            <a:pPr eaLnBrk="1" hangingPunct="1">
              <a:spcAft>
                <a:spcPts val="600"/>
              </a:spcAft>
            </a:pPr>
            <a:r>
              <a:rPr lang="en-US" sz="1000" dirty="0" err="1">
                <a:solidFill>
                  <a:srgbClr val="0000FF"/>
                </a:solidFill>
              </a:rPr>
              <a:t>doi</a:t>
            </a:r>
            <a:r>
              <a:rPr lang="en-US" sz="1000" dirty="0">
                <a:solidFill>
                  <a:srgbClr val="0000FF"/>
                </a:solidFill>
              </a:rPr>
              <a:t>: 10.3389/frsen.2022.857530.</a:t>
            </a:r>
          </a:p>
          <a:p>
            <a:pPr eaLnBrk="1" hangingPunct="1">
              <a:spcAft>
                <a:spcPts val="600"/>
              </a:spcAft>
            </a:pPr>
            <a:endParaRPr lang="en-US" sz="1000" dirty="0">
              <a:solidFill>
                <a:srgbClr val="0000FF"/>
              </a:solidFill>
              <a:latin typeface="Arial"/>
              <a:cs typeface="Arial"/>
            </a:endParaRPr>
          </a:p>
          <a:p>
            <a:pPr eaLnBrk="1" hangingPunct="1">
              <a:spcAft>
                <a:spcPts val="600"/>
              </a:spcAft>
            </a:pPr>
            <a:r>
              <a:rPr lang="en-US" sz="1000" b="1" dirty="0">
                <a:solidFill>
                  <a:srgbClr val="0000FF"/>
                </a:solidFill>
                <a:latin typeface="Arial"/>
                <a:cs typeface="Arial"/>
              </a:rPr>
              <a:t>Award Information:</a:t>
            </a:r>
          </a:p>
          <a:p>
            <a:pPr eaLnBrk="1" hangingPunct="1">
              <a:spcAft>
                <a:spcPts val="600"/>
              </a:spcAft>
            </a:pPr>
            <a:r>
              <a:rPr lang="en-US" sz="1000" dirty="0">
                <a:solidFill>
                  <a:srgbClr val="0000FF"/>
                </a:solidFill>
                <a:latin typeface="Arial"/>
                <a:cs typeface="Arial"/>
              </a:rPr>
              <a:t>This research was supported by the NASA Ocean Biology and Biochemistry Program (</a:t>
            </a:r>
            <a:r>
              <a:rPr lang="en-US" sz="1000" dirty="0">
                <a:solidFill>
                  <a:srgbClr val="0000FF"/>
                </a:solidFill>
              </a:rPr>
              <a:t>NNH20ZDA001N-OBB-Task 2.5.</a:t>
            </a:r>
            <a:r>
              <a:rPr lang="en-US" sz="1000" dirty="0">
                <a:solidFill>
                  <a:srgbClr val="0000FF"/>
                </a:solidFill>
                <a:latin typeface="Arial"/>
                <a:cs typeface="Arial"/>
              </a:rPr>
              <a:t>) under NASA Award number 80NSSC21K0562</a:t>
            </a:r>
          </a:p>
          <a:p>
            <a:pPr defTabSz="457200">
              <a:lnSpc>
                <a:spcPts val="1800"/>
              </a:lnSpc>
            </a:pPr>
            <a:endParaRPr lang="en-US" sz="1000" kern="1200" baseline="0" dirty="0">
              <a:solidFill>
                <a:schemeClr val="tx1"/>
              </a:solidFill>
              <a:effectLst/>
              <a:latin typeface="+mn-lt"/>
              <a:ea typeface="+mn-ea"/>
              <a:cs typeface="+mn-cs"/>
            </a:endParaRPr>
          </a:p>
          <a:p>
            <a:pPr defTabSz="457200">
              <a:lnSpc>
                <a:spcPts val="1800"/>
              </a:lnSpc>
            </a:pPr>
            <a:r>
              <a:rPr lang="en-US" altLang="en-US" sz="1000" i="1" kern="1200" baseline="0" dirty="0">
                <a:solidFill>
                  <a:schemeClr val="tx1"/>
                </a:solidFill>
                <a:effectLst/>
                <a:latin typeface="+mn-lt"/>
                <a:ea typeface="+mn-ea"/>
                <a:cs typeface="+mn-cs"/>
              </a:rPr>
              <a:t>Authors affiliations:</a:t>
            </a:r>
          </a:p>
          <a:p>
            <a:pPr marL="0" marR="0">
              <a:spcBef>
                <a:spcPts val="1200"/>
              </a:spcBef>
              <a:spcAft>
                <a:spcPts val="1200"/>
              </a:spcAft>
            </a:pPr>
            <a:r>
              <a:rPr lang="en-US" sz="1200" b="1" dirty="0">
                <a:effectLst/>
                <a:latin typeface="Times New Roman" panose="02020603050405020304" pitchFamily="18" charset="0"/>
                <a:ea typeface="Calibri" panose="020F0502020204030204" pitchFamily="34" charset="0"/>
              </a:rPr>
              <a:t>Alexander Gilerson</a:t>
            </a:r>
            <a:r>
              <a:rPr lang="en-US" sz="1200" b="1" baseline="30000" dirty="0">
                <a:effectLst/>
                <a:latin typeface="Times New Roman" panose="02020603050405020304" pitchFamily="18" charset="0"/>
                <a:ea typeface="Calibri" panose="020F0502020204030204" pitchFamily="34" charset="0"/>
              </a:rPr>
              <a:t>1,2*</a:t>
            </a:r>
            <a:r>
              <a:rPr lang="en-US" sz="1200" b="1" dirty="0">
                <a:effectLst/>
                <a:latin typeface="Times New Roman" panose="02020603050405020304" pitchFamily="18" charset="0"/>
                <a:ea typeface="Calibri" panose="020F0502020204030204" pitchFamily="34" charset="0"/>
              </a:rPr>
              <a:t>, Eder Herrera-Estrella</a:t>
            </a:r>
            <a:r>
              <a:rPr lang="en-US" sz="1200" b="1" baseline="30000" dirty="0">
                <a:effectLst/>
                <a:latin typeface="Times New Roman" panose="02020603050405020304" pitchFamily="18" charset="0"/>
                <a:ea typeface="Calibri" panose="020F0502020204030204" pitchFamily="34" charset="0"/>
              </a:rPr>
              <a:t>1,2</a:t>
            </a:r>
            <a:r>
              <a:rPr lang="en-US" sz="1200" b="1" dirty="0">
                <a:effectLst/>
                <a:latin typeface="Times New Roman" panose="02020603050405020304" pitchFamily="18" charset="0"/>
                <a:ea typeface="Calibri" panose="020F0502020204030204" pitchFamily="34" charset="0"/>
              </a:rPr>
              <a:t>, Robert Foster</a:t>
            </a:r>
            <a:r>
              <a:rPr lang="en-US" sz="1200" b="1" baseline="30000" dirty="0">
                <a:effectLst/>
                <a:latin typeface="Times New Roman" panose="02020603050405020304" pitchFamily="18" charset="0"/>
                <a:ea typeface="Calibri" panose="020F0502020204030204" pitchFamily="34" charset="0"/>
              </a:rPr>
              <a:t>3</a:t>
            </a:r>
            <a:r>
              <a:rPr lang="en-US" sz="1200" b="1" dirty="0">
                <a:effectLst/>
                <a:latin typeface="Times New Roman" panose="02020603050405020304" pitchFamily="18" charset="0"/>
                <a:ea typeface="Calibri" panose="020F0502020204030204" pitchFamily="34" charset="0"/>
              </a:rPr>
              <a:t>, Jacopo Agagliate</a:t>
            </a:r>
            <a:r>
              <a:rPr lang="en-US" sz="1200" b="1" baseline="30000" dirty="0">
                <a:effectLst/>
                <a:latin typeface="Times New Roman" panose="02020603050405020304" pitchFamily="18" charset="0"/>
                <a:ea typeface="Calibri" panose="020F0502020204030204" pitchFamily="34" charset="0"/>
              </a:rPr>
              <a:t>1</a:t>
            </a:r>
            <a:r>
              <a:rPr lang="en-US" sz="1200" b="1" dirty="0">
                <a:effectLst/>
                <a:latin typeface="Times New Roman" panose="02020603050405020304" pitchFamily="18" charset="0"/>
                <a:ea typeface="Calibri" panose="020F0502020204030204" pitchFamily="34" charset="0"/>
              </a:rPr>
              <a:t>, Chuanmin Hu</a:t>
            </a:r>
            <a:r>
              <a:rPr lang="en-US" sz="1200" b="1" baseline="30000" dirty="0">
                <a:effectLst/>
                <a:latin typeface="Times New Roman" panose="02020603050405020304" pitchFamily="18" charset="0"/>
                <a:ea typeface="Calibri" panose="020F0502020204030204" pitchFamily="34" charset="0"/>
              </a:rPr>
              <a:t>4</a:t>
            </a:r>
            <a:r>
              <a:rPr lang="en-US" sz="1200" b="1" dirty="0">
                <a:effectLst/>
                <a:latin typeface="Times New Roman" panose="02020603050405020304" pitchFamily="18" charset="0"/>
                <a:ea typeface="Calibri" panose="020F0502020204030204" pitchFamily="34" charset="0"/>
              </a:rPr>
              <a:t>, Amir Ibrahim</a:t>
            </a:r>
            <a:r>
              <a:rPr lang="en-US" sz="1200" b="1" baseline="30000" dirty="0">
                <a:effectLst/>
                <a:latin typeface="Times New Roman" panose="02020603050405020304" pitchFamily="18" charset="0"/>
                <a:ea typeface="Calibri" panose="020F0502020204030204" pitchFamily="34" charset="0"/>
              </a:rPr>
              <a:t>5</a:t>
            </a:r>
            <a:r>
              <a:rPr lang="en-US" sz="1200" b="1" dirty="0">
                <a:effectLst/>
                <a:latin typeface="Times New Roman" panose="02020603050405020304" pitchFamily="18" charset="0"/>
                <a:ea typeface="Calibri" panose="020F0502020204030204" pitchFamily="34" charset="0"/>
              </a:rPr>
              <a:t> and Bryan Franz</a:t>
            </a:r>
            <a:r>
              <a:rPr lang="en-US" sz="1200" b="1" baseline="30000" dirty="0">
                <a:effectLst/>
                <a:latin typeface="Times New Roman" panose="02020603050405020304" pitchFamily="18" charset="0"/>
                <a:ea typeface="Calibri" panose="020F0502020204030204" pitchFamily="34" charset="0"/>
              </a:rPr>
              <a:t>5</a:t>
            </a:r>
            <a:r>
              <a:rPr lang="en-US" sz="1200" b="1" dirty="0">
                <a:effectLst/>
                <a:latin typeface="Times New Roman" panose="02020603050405020304" pitchFamily="18" charset="0"/>
                <a:ea typeface="Calibri" panose="020F0502020204030204" pitchFamily="34" charset="0"/>
              </a:rPr>
              <a:t> </a:t>
            </a:r>
          </a:p>
          <a:p>
            <a:pPr marL="0" marR="0">
              <a:spcBef>
                <a:spcPts val="1200"/>
              </a:spcBef>
              <a:spcAft>
                <a:spcPts val="0"/>
              </a:spcAft>
            </a:pPr>
            <a:r>
              <a:rPr lang="en-US" sz="12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Optical Remote Sensing Laboratory, The City College of New York, New York, NY, USA, </a:t>
            </a:r>
            <a:r>
              <a:rPr lang="en-US" sz="12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Earth and Environmental Sciences, The Graduate Center, New York, NY, USA</a:t>
            </a:r>
          </a:p>
          <a:p>
            <a:pPr marL="0" marR="0">
              <a:spcBef>
                <a:spcPts val="1200"/>
              </a:spcBef>
              <a:spcAft>
                <a:spcPts val="0"/>
              </a:spcAft>
            </a:pPr>
            <a:r>
              <a:rPr lang="en-US" sz="1200" baseline="30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Remote Sensing Division, Naval Research Laboratory, Washington, DC, USA, </a:t>
            </a:r>
            <a:r>
              <a:rPr lang="en-US" sz="1200" baseline="30000"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College of Marine Science, University of South Florida, St. Petersburg, Florida, USA</a:t>
            </a:r>
          </a:p>
          <a:p>
            <a:pPr marL="0" marR="0">
              <a:spcBef>
                <a:spcPts val="1200"/>
              </a:spcBef>
              <a:spcAft>
                <a:spcPts val="0"/>
              </a:spcAft>
            </a:pPr>
            <a:r>
              <a:rPr lang="en-US" sz="1200" baseline="30000" dirty="0">
                <a:effectLst/>
                <a:latin typeface="Times New Roman" panose="02020603050405020304" pitchFamily="18" charset="0"/>
                <a:ea typeface="Calibri" panose="020F0502020204030204" pitchFamily="34" charset="0"/>
                <a:cs typeface="Times New Roman" panose="02020603050405020304" pitchFamily="18" charset="0"/>
              </a:rPr>
              <a:t>5</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NASA Goddard Space Flight Center, Greenbelt, Maryland, USA</a:t>
            </a:r>
          </a:p>
          <a:p>
            <a:pPr defTabSz="457200">
              <a:lnSpc>
                <a:spcPts val="1800"/>
              </a:lnSpc>
            </a:pPr>
            <a:endParaRPr lang="en-US" altLang="en-US" i="1" dirty="0">
              <a:latin typeface="Arial" panose="020B0604020202020204" pitchFamily="34" charset="0"/>
              <a:cs typeface="Arial" panose="020B0604020202020204" pitchFamily="34" charset="0"/>
            </a:endParaRPr>
          </a:p>
          <a:p>
            <a:pPr defTabSz="457200">
              <a:lnSpc>
                <a:spcPts val="1800"/>
              </a:lnSpc>
            </a:pPr>
            <a:r>
              <a:rPr lang="en-US" altLang="en-US" i="1" dirty="0">
                <a:latin typeface="Arial" panose="020B0604020202020204" pitchFamily="34" charset="0"/>
                <a:cs typeface="Arial" panose="020B0604020202020204" pitchFamily="34" charset="0"/>
              </a:rPr>
              <a:t>Abstract</a:t>
            </a:r>
          </a:p>
          <a:p>
            <a:pPr defTabSz="457200">
              <a:lnSpc>
                <a:spcPts val="1800"/>
              </a:lnSpc>
            </a:pPr>
            <a:r>
              <a:rPr lang="en-US" altLang="en-US" i="1" dirty="0">
                <a:latin typeface="Arial" panose="020B0604020202020204" pitchFamily="34" charset="0"/>
                <a:cs typeface="Arial" panose="020B0604020202020204" pitchFamily="34" charset="0"/>
              </a:rPr>
              <a:t>Uncertainties in the retrieval of remote sensing reflectance, Rrs, from Ocean Color (OC) satellite sensors have a strong impact on the performance of algorithms for the estimation of chlorophyll-a, mineral concentrations, and inherent optical properties (IOPs). The uncertainties are highest in the blue bands. The total radiance measured at the top of the atmosphere captures the instantaneous state of the atmosphere-ocean system: the in-water conditions, sky and Sun glint reflected from the wind-roughened ocean surface, as well as light scattered from molecules and aerosols in the atmosphere. Each of these components have associated uncertainties, and when combined with the additional uncertainties from instrument noise and the atmospheric correction process contributes to the total uncertainty budget for the retrieved Rrs. We analyze the contribution of each component uncertainties to the total Rrs uncertainties in SNPP-VIIRS level 2 products, taking advantage of the spectral differences between the components. We examine multiple scenes in the open ocean and coastal waters at spatial resolutions ranging from 2250 to 5250 meters by comparing the retrieved Rrs to in-situ measurements made at several AERONET-OC sites and at the MOBY site. It is shown that uncertainties associated with the molecular (Rayleigh) scattering play the most significant role, while the contributions of other components are usually smaller. Uncertainties in Rayleigh scattering are primarily attributed to the variability of Rayleigh optical thickness (ROT) with a standard deviation of approximately 1.5% of ROT, which can largely explain the frequency of negative Rrs retrievals as observed using the current standard atmospheric correction process employed by NASA. Variability of the sky light reflected from the ocean surface in some conditions also contributed to uncertainties in the blue and water variability proportional to Rrs with a peak in the green was very pronounced at coastal sites.</a:t>
            </a:r>
          </a:p>
        </p:txBody>
      </p:sp>
      <p:sp>
        <p:nvSpPr>
          <p:cNvPr id="4" name="Slide Number Placeholder 3"/>
          <p:cNvSpPr>
            <a:spLocks noGrp="1"/>
          </p:cNvSpPr>
          <p:nvPr>
            <p:ph type="sldNum" sz="quarter" idx="10"/>
          </p:nvPr>
        </p:nvSpPr>
        <p:spPr/>
        <p:txBody>
          <a:bodyPr/>
          <a:lstStyle/>
          <a:p>
            <a:fld id="{E129A5CA-096F-418F-9FEB-D0E4975ED517}" type="slidenum">
              <a:rPr lang="en-US" smtClean="0"/>
              <a:t>2</a:t>
            </a:fld>
            <a:endParaRPr lang="en-US" dirty="0"/>
          </a:p>
        </p:txBody>
      </p:sp>
    </p:spTree>
    <p:extLst>
      <p:ext uri="{BB962C8B-B14F-4D97-AF65-F5344CB8AC3E}">
        <p14:creationId xmlns:p14="http://schemas.microsoft.com/office/powerpoint/2010/main" val="2338306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846" indent="0" algn="ctr">
              <a:buNone/>
              <a:defRPr/>
            </a:lvl2pPr>
            <a:lvl3pPr marL="913693" indent="0" algn="ctr">
              <a:buNone/>
              <a:defRPr/>
            </a:lvl3pPr>
            <a:lvl4pPr marL="1370540" indent="0" algn="ctr">
              <a:buNone/>
              <a:defRPr/>
            </a:lvl4pPr>
            <a:lvl5pPr marL="1827384" indent="0" algn="ctr">
              <a:buNone/>
              <a:defRPr/>
            </a:lvl5pPr>
            <a:lvl6pPr marL="2284230" indent="0" algn="ctr">
              <a:buNone/>
              <a:defRPr/>
            </a:lvl6pPr>
            <a:lvl7pPr marL="2741077" indent="0" algn="ctr">
              <a:buNone/>
              <a:defRPr/>
            </a:lvl7pPr>
            <a:lvl8pPr marL="3197922" indent="0" algn="ctr">
              <a:buNone/>
              <a:defRPr/>
            </a:lvl8pPr>
            <a:lvl9pPr marL="3654769"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404299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56057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35"/>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27035"/>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891442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1"/>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166705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4163817621"/>
      </p:ext>
    </p:extLst>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97629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6846" indent="0">
              <a:buNone/>
              <a:defRPr sz="1800"/>
            </a:lvl2pPr>
            <a:lvl3pPr marL="913693" indent="0">
              <a:buNone/>
              <a:defRPr sz="1600"/>
            </a:lvl3pPr>
            <a:lvl4pPr marL="1370540" indent="0">
              <a:buNone/>
              <a:defRPr sz="1400"/>
            </a:lvl4pPr>
            <a:lvl5pPr marL="1827384" indent="0">
              <a:buNone/>
              <a:defRPr sz="1400"/>
            </a:lvl5pPr>
            <a:lvl6pPr marL="2284230" indent="0">
              <a:buNone/>
              <a:defRPr sz="1400"/>
            </a:lvl6pPr>
            <a:lvl7pPr marL="2741077" indent="0">
              <a:buNone/>
              <a:defRPr sz="1400"/>
            </a:lvl7pPr>
            <a:lvl8pPr marL="3197922" indent="0">
              <a:buNone/>
              <a:defRPr sz="1400"/>
            </a:lvl8pPr>
            <a:lvl9pPr marL="3654769"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69724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0"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6057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2939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5273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59875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4"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6"/>
            <a:ext cx="3008313" cy="4691063"/>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3814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46" indent="0">
              <a:buNone/>
              <a:defRPr sz="2800"/>
            </a:lvl2pPr>
            <a:lvl3pPr marL="913693" indent="0">
              <a:buNone/>
              <a:defRPr sz="2400"/>
            </a:lvl3pPr>
            <a:lvl4pPr marL="1370540" indent="0">
              <a:buNone/>
              <a:defRPr sz="2000"/>
            </a:lvl4pPr>
            <a:lvl5pPr marL="1827384" indent="0">
              <a:buNone/>
              <a:defRPr sz="2000"/>
            </a:lvl5pPr>
            <a:lvl6pPr marL="2284230" indent="0">
              <a:buNone/>
              <a:defRPr sz="2000"/>
            </a:lvl6pPr>
            <a:lvl7pPr marL="2741077" indent="0">
              <a:buNone/>
              <a:defRPr sz="2000"/>
            </a:lvl7pPr>
            <a:lvl8pPr marL="3197922" indent="0">
              <a:buNone/>
              <a:defRPr sz="2000"/>
            </a:lvl8pPr>
            <a:lvl9pPr marL="365476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70166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Line 5"/>
          <p:cNvSpPr>
            <a:spLocks noChangeShapeType="1"/>
          </p:cNvSpPr>
          <p:nvPr/>
        </p:nvSpPr>
        <p:spPr bwMode="auto">
          <a:xfrm>
            <a:off x="65098" y="1062038"/>
            <a:ext cx="9020175" cy="0"/>
          </a:xfrm>
          <a:prstGeom prst="line">
            <a:avLst/>
          </a:prstGeom>
          <a:noFill/>
          <a:ln w="38100" cmpd="dbl">
            <a:solidFill>
              <a:schemeClr val="accent2"/>
            </a:solidFill>
            <a:round/>
            <a:headEnd/>
            <a:tailEnd/>
          </a:ln>
          <a:extLst>
            <a:ext uri="{909E8E84-426E-40dd-AFC4-6F175D3DCCD1}">
              <a14:hiddenFill xmlns="" xmlns:a14="http://schemas.microsoft.com/office/drawing/2010/main">
                <a:noFill/>
              </a14:hiddenFill>
            </a:ext>
          </a:extLst>
        </p:spPr>
        <p:txBody>
          <a:bodyPr wrap="none" lIns="91366" tIns="45685" rIns="91366" bIns="45685" anchor="ctr"/>
          <a:lstStyle/>
          <a:p>
            <a:pPr defTabSz="913693" fontAlgn="base">
              <a:spcBef>
                <a:spcPct val="0"/>
              </a:spcBef>
              <a:spcAft>
                <a:spcPct val="0"/>
              </a:spcAft>
            </a:pPr>
            <a:endParaRPr lang="en-US" sz="1200" dirty="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906" tIns="48453" rIns="96906" bIns="48453"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0" y="1447800"/>
            <a:ext cx="8180388" cy="440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906" tIns="48453" rIns="96906" bIns="48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2"/>
            <a:ext cx="2005012" cy="204787"/>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r" eaLnBrk="0" hangingPunct="0">
              <a:defRPr sz="1000">
                <a:ea typeface="+mn-ea"/>
                <a:cs typeface="+mn-cs"/>
              </a:defRPr>
            </a:lvl1pPr>
          </a:lstStyle>
          <a:p>
            <a:pPr defTabSz="913693" fontAlgn="base">
              <a:spcBef>
                <a:spcPct val="0"/>
              </a:spcBef>
              <a:spcAft>
                <a:spcPct val="0"/>
              </a:spcAft>
              <a:defRPr/>
            </a:pPr>
            <a:endParaRPr lang="en-US" dirty="0">
              <a:solidFill>
                <a:srgbClr val="000000"/>
              </a:solidFill>
            </a:endParaRPr>
          </a:p>
        </p:txBody>
      </p:sp>
      <p:sp>
        <p:nvSpPr>
          <p:cNvPr id="459785"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pic>
        <p:nvPicPr>
          <p:cNvPr id="3" name="Picture 2">
            <a:extLst>
              <a:ext uri="{FF2B5EF4-FFF2-40B4-BE49-F238E27FC236}">
                <a16:creationId xmlns:a16="http://schemas.microsoft.com/office/drawing/2014/main" id="{3733086C-103E-4B43-8F87-208F97E73029}"/>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77825" y="38100"/>
            <a:ext cx="1927224" cy="963612"/>
          </a:xfrm>
          <a:prstGeom prst="rect">
            <a:avLst/>
          </a:prstGeom>
        </p:spPr>
      </p:pic>
    </p:spTree>
    <p:extLst>
      <p:ext uri="{BB962C8B-B14F-4D97-AF65-F5344CB8AC3E}">
        <p14:creationId xmlns:p14="http://schemas.microsoft.com/office/powerpoint/2010/main" val="4284562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846" algn="ctr" rtl="0" eaLnBrk="0" fontAlgn="base" hangingPunct="0">
        <a:spcBef>
          <a:spcPct val="0"/>
        </a:spcBef>
        <a:spcAft>
          <a:spcPct val="0"/>
        </a:spcAft>
        <a:defRPr sz="2100" b="1">
          <a:solidFill>
            <a:schemeClr val="accent2"/>
          </a:solidFill>
          <a:latin typeface="Times New Roman" pitchFamily="-108" charset="0"/>
        </a:defRPr>
      </a:lvl6pPr>
      <a:lvl7pPr marL="913693" algn="ctr" rtl="0" eaLnBrk="0" fontAlgn="base" hangingPunct="0">
        <a:spcBef>
          <a:spcPct val="0"/>
        </a:spcBef>
        <a:spcAft>
          <a:spcPct val="0"/>
        </a:spcAft>
        <a:defRPr sz="2100" b="1">
          <a:solidFill>
            <a:schemeClr val="accent2"/>
          </a:solidFill>
          <a:latin typeface="Times New Roman" pitchFamily="-108" charset="0"/>
        </a:defRPr>
      </a:lvl7pPr>
      <a:lvl8pPr marL="1370540" algn="ctr" rtl="0" eaLnBrk="0" fontAlgn="base" hangingPunct="0">
        <a:spcBef>
          <a:spcPct val="0"/>
        </a:spcBef>
        <a:spcAft>
          <a:spcPct val="0"/>
        </a:spcAft>
        <a:defRPr sz="2100" b="1">
          <a:solidFill>
            <a:schemeClr val="accent2"/>
          </a:solidFill>
          <a:latin typeface="Times New Roman" pitchFamily="-108" charset="0"/>
        </a:defRPr>
      </a:lvl8pPr>
      <a:lvl9pPr marL="182738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635" indent="-34263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754" indent="-25697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2320" indent="-230009"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714" indent="-22683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70281"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712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972"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4081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766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846" rtl="0" eaLnBrk="1" latinLnBrk="0" hangingPunct="1">
        <a:defRPr sz="1800" kern="1200">
          <a:solidFill>
            <a:schemeClr val="tx1"/>
          </a:solidFill>
          <a:latin typeface="+mn-lt"/>
          <a:ea typeface="+mn-ea"/>
          <a:cs typeface="+mn-cs"/>
        </a:defRPr>
      </a:lvl1pPr>
      <a:lvl2pPr marL="456846" algn="l" defTabSz="456846" rtl="0" eaLnBrk="1" latinLnBrk="0" hangingPunct="1">
        <a:defRPr sz="1800" kern="1200">
          <a:solidFill>
            <a:schemeClr val="tx1"/>
          </a:solidFill>
          <a:latin typeface="+mn-lt"/>
          <a:ea typeface="+mn-ea"/>
          <a:cs typeface="+mn-cs"/>
        </a:defRPr>
      </a:lvl2pPr>
      <a:lvl3pPr marL="913693" algn="l" defTabSz="456846" rtl="0" eaLnBrk="1" latinLnBrk="0" hangingPunct="1">
        <a:defRPr sz="1800" kern="1200">
          <a:solidFill>
            <a:schemeClr val="tx1"/>
          </a:solidFill>
          <a:latin typeface="+mn-lt"/>
          <a:ea typeface="+mn-ea"/>
          <a:cs typeface="+mn-cs"/>
        </a:defRPr>
      </a:lvl3pPr>
      <a:lvl4pPr marL="1370540" algn="l" defTabSz="456846" rtl="0" eaLnBrk="1" latinLnBrk="0" hangingPunct="1">
        <a:defRPr sz="1800" kern="1200">
          <a:solidFill>
            <a:schemeClr val="tx1"/>
          </a:solidFill>
          <a:latin typeface="+mn-lt"/>
          <a:ea typeface="+mn-ea"/>
          <a:cs typeface="+mn-cs"/>
        </a:defRPr>
      </a:lvl4pPr>
      <a:lvl5pPr marL="1827384" algn="l" defTabSz="456846" rtl="0" eaLnBrk="1" latinLnBrk="0" hangingPunct="1">
        <a:defRPr sz="1800" kern="1200">
          <a:solidFill>
            <a:schemeClr val="tx1"/>
          </a:solidFill>
          <a:latin typeface="+mn-lt"/>
          <a:ea typeface="+mn-ea"/>
          <a:cs typeface="+mn-cs"/>
        </a:defRPr>
      </a:lvl5pPr>
      <a:lvl6pPr marL="2284230" algn="l" defTabSz="456846" rtl="0" eaLnBrk="1" latinLnBrk="0" hangingPunct="1">
        <a:defRPr sz="1800" kern="1200">
          <a:solidFill>
            <a:schemeClr val="tx1"/>
          </a:solidFill>
          <a:latin typeface="+mn-lt"/>
          <a:ea typeface="+mn-ea"/>
          <a:cs typeface="+mn-cs"/>
        </a:defRPr>
      </a:lvl6pPr>
      <a:lvl7pPr marL="2741077" algn="l" defTabSz="456846" rtl="0" eaLnBrk="1" latinLnBrk="0" hangingPunct="1">
        <a:defRPr sz="1800" kern="1200">
          <a:solidFill>
            <a:schemeClr val="tx1"/>
          </a:solidFill>
          <a:latin typeface="+mn-lt"/>
          <a:ea typeface="+mn-ea"/>
          <a:cs typeface="+mn-cs"/>
        </a:defRPr>
      </a:lvl7pPr>
      <a:lvl8pPr marL="3197922" algn="l" defTabSz="456846" rtl="0" eaLnBrk="1" latinLnBrk="0" hangingPunct="1">
        <a:defRPr sz="1800" kern="1200">
          <a:solidFill>
            <a:schemeClr val="tx1"/>
          </a:solidFill>
          <a:latin typeface="+mn-lt"/>
          <a:ea typeface="+mn-ea"/>
          <a:cs typeface="+mn-cs"/>
        </a:defRPr>
      </a:lvl8pPr>
      <a:lvl9pPr marL="3654769" algn="l" defTabSz="4568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347" y="310868"/>
            <a:ext cx="8229600" cy="6397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Determining the primary sources of uncertainty in retrieval of marine remote sensing reflectance from satellite OC sensors </a:t>
            </a:r>
            <a:br>
              <a:rPr lang="en-US" dirty="0">
                <a:latin typeface="Arial" panose="020B0604020202020204" pitchFamily="34" charset="0"/>
                <a:cs typeface="Arial" panose="020B0604020202020204" pitchFamily="34" charset="0"/>
              </a:rPr>
            </a:br>
            <a:r>
              <a:rPr kumimoji="0" lang="en-US" alt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Gilerson, E. Herrera-Estrella, R. Foster, J. Agagliate, C. Hu, A. Ibrahim and B. Franz</a:t>
            </a:r>
            <a:r>
              <a:rPr kumimoji="0" lang="en-US" altLang="en-US" sz="15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br>
              <a:rPr kumimoji="0" lang="en-US" altLang="en-US" sz="15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en-US" altLang="en-US" sz="15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Frontiers in Rem. Sens., 2022</a:t>
            </a:r>
            <a:b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11" name="TextBox 3"/>
          <p:cNvSpPr txBox="1">
            <a:spLocks noChangeArrowheads="1"/>
          </p:cNvSpPr>
          <p:nvPr/>
        </p:nvSpPr>
        <p:spPr bwMode="auto">
          <a:xfrm>
            <a:off x="144819" y="1171793"/>
            <a:ext cx="5562600" cy="57246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b="1" dirty="0">
                <a:solidFill>
                  <a:srgbClr val="0000FF"/>
                </a:solidFill>
                <a:latin typeface="Arial"/>
                <a:cs typeface="Arial"/>
              </a:rPr>
              <a:t>Background</a:t>
            </a:r>
          </a:p>
          <a:p>
            <a:pPr eaLnBrk="1" hangingPunct="1"/>
            <a:r>
              <a:rPr lang="en-US" sz="1400" dirty="0">
                <a:solidFill>
                  <a:srgbClr val="0000FF"/>
                </a:solidFill>
                <a:latin typeface="Arial"/>
                <a:cs typeface="Arial"/>
              </a:rPr>
              <a:t>Uncertainties in retrieval of remote sensing reflectance Rrs from OC satellite sensors are usually mostly attributed to the inaccurate aerosol models. Uncertainties often lead to negative Rrs values.</a:t>
            </a:r>
            <a:endParaRPr lang="en-US" sz="1400" dirty="0">
              <a:solidFill>
                <a:srgbClr val="0000FF"/>
              </a:solidFill>
            </a:endParaRPr>
          </a:p>
          <a:p>
            <a:pPr eaLnBrk="1" hangingPunct="1"/>
            <a:endParaRPr lang="en-US" sz="800" dirty="0">
              <a:solidFill>
                <a:srgbClr val="0000FF"/>
              </a:solidFill>
              <a:latin typeface="Arial"/>
              <a:cs typeface="Arial"/>
            </a:endParaRPr>
          </a:p>
          <a:p>
            <a:pPr eaLnBrk="1" hangingPunct="1"/>
            <a:r>
              <a:rPr lang="en-US" sz="1400" b="1" dirty="0">
                <a:solidFill>
                  <a:srgbClr val="0000FF"/>
                </a:solidFill>
                <a:latin typeface="Arial"/>
                <a:cs typeface="Arial"/>
              </a:rPr>
              <a:t>Analysis</a:t>
            </a:r>
          </a:p>
          <a:p>
            <a:pPr marL="285750" indent="-285750" eaLnBrk="1" hangingPunct="1">
              <a:buFont typeface="Arial" panose="020B0604020202020204" pitchFamily="34" charset="0"/>
              <a:buChar char="•"/>
            </a:pPr>
            <a:r>
              <a:rPr lang="en-US" sz="1400" dirty="0">
                <a:solidFill>
                  <a:srgbClr val="0000FF"/>
                </a:solidFill>
                <a:latin typeface="Arial"/>
                <a:cs typeface="Arial"/>
              </a:rPr>
              <a:t>Rrs uncertainties are analyzed by the comparison of data from SNPP VIIRS and in-situ data from MOBY and 8 AERONET-OC stations. Components of uncertainties included Rayleigh scattering, surface effects, aerosol scattering, glint and water variability.</a:t>
            </a:r>
          </a:p>
          <a:p>
            <a:pPr marL="285750" indent="-285750" eaLnBrk="1" hangingPunct="1">
              <a:buFont typeface="Arial" panose="020B0604020202020204" pitchFamily="34" charset="0"/>
              <a:buChar char="•"/>
            </a:pPr>
            <a:r>
              <a:rPr lang="en-US" sz="1400" dirty="0">
                <a:solidFill>
                  <a:srgbClr val="0000FF"/>
                </a:solidFill>
                <a:latin typeface="Arial"/>
                <a:cs typeface="Arial"/>
              </a:rPr>
              <a:t>The contribution of components to the total uncertainties was determined by the spectral decomposition of the total spectra of uncertainties taking an advantage of different spectra of components. </a:t>
            </a:r>
          </a:p>
          <a:p>
            <a:pPr eaLnBrk="1" hangingPunct="1"/>
            <a:endParaRPr lang="en-US" sz="800" dirty="0">
              <a:solidFill>
                <a:srgbClr val="0000FF"/>
              </a:solidFill>
              <a:latin typeface="Arial"/>
              <a:cs typeface="Arial"/>
            </a:endParaRPr>
          </a:p>
          <a:p>
            <a:pPr eaLnBrk="1" hangingPunct="1"/>
            <a:r>
              <a:rPr lang="en-US" sz="1400" b="1" dirty="0">
                <a:solidFill>
                  <a:srgbClr val="0000FF"/>
                </a:solidFill>
                <a:latin typeface="Arial"/>
                <a:cs typeface="Arial"/>
              </a:rPr>
              <a:t>Results</a:t>
            </a:r>
          </a:p>
          <a:p>
            <a:pPr marL="285750" indent="-285750" eaLnBrk="1" hangingPunct="1">
              <a:buFont typeface="Arial" panose="020B0604020202020204" pitchFamily="34" charset="0"/>
              <a:buChar char="•"/>
            </a:pPr>
            <a:r>
              <a:rPr lang="en-US" sz="1400" dirty="0">
                <a:solidFill>
                  <a:srgbClr val="0000FF"/>
                </a:solidFill>
              </a:rPr>
              <a:t>It is shown that the main contribution to uncertainties comes from the Rayleigh component, which is most likely due to inaccurate estimation (about 1.5%) of Rayleigh optical thickness because of small inaccuracies in the modeled surface pressure and possible non-uniform vertical distribution of gaseous components in the atmosphere.</a:t>
            </a:r>
          </a:p>
          <a:p>
            <a:pPr marL="285750" indent="-285750" eaLnBrk="1" hangingPunct="1">
              <a:buFont typeface="Arial" panose="020B0604020202020204" pitchFamily="34" charset="0"/>
              <a:buChar char="•"/>
            </a:pPr>
            <a:r>
              <a:rPr lang="en-US" sz="1400" dirty="0">
                <a:solidFill>
                  <a:srgbClr val="0000FF"/>
                </a:solidFill>
                <a:latin typeface="Arial"/>
                <a:cs typeface="Arial"/>
              </a:rPr>
              <a:t>This can largely explain the frequency of negative Rrs retrievals as observed using the current standard atmospheric correction process employed by NASA.</a:t>
            </a:r>
          </a:p>
          <a:p>
            <a:pPr eaLnBrk="1" hangingPunct="1"/>
            <a:endParaRPr lang="en-US" sz="1400" b="1" dirty="0">
              <a:solidFill>
                <a:srgbClr val="0000FF"/>
              </a:solidFill>
              <a:latin typeface="Arial"/>
              <a:cs typeface="Arial"/>
            </a:endParaRPr>
          </a:p>
        </p:txBody>
      </p:sp>
      <p:grpSp>
        <p:nvGrpSpPr>
          <p:cNvPr id="3" name="Group 2">
            <a:extLst>
              <a:ext uri="{FF2B5EF4-FFF2-40B4-BE49-F238E27FC236}">
                <a16:creationId xmlns:a16="http://schemas.microsoft.com/office/drawing/2014/main" id="{0463EB6A-A4A9-F073-FAEF-F0F1004D1817}"/>
              </a:ext>
            </a:extLst>
          </p:cNvPr>
          <p:cNvGrpSpPr/>
          <p:nvPr/>
        </p:nvGrpSpPr>
        <p:grpSpPr>
          <a:xfrm>
            <a:off x="5537853" y="1171793"/>
            <a:ext cx="3380370" cy="1981200"/>
            <a:chOff x="4093527" y="2295207"/>
            <a:chExt cx="4004945" cy="2267585"/>
          </a:xfrm>
        </p:grpSpPr>
        <p:pic>
          <p:nvPicPr>
            <p:cNvPr id="4" name="Picture 3" descr="Chart, radar chart&#10;&#10;Description automatically generated">
              <a:extLst>
                <a:ext uri="{FF2B5EF4-FFF2-40B4-BE49-F238E27FC236}">
                  <a16:creationId xmlns:a16="http://schemas.microsoft.com/office/drawing/2014/main" id="{814751AE-A37D-1505-888D-53F24B8C129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6952" t="7628"/>
            <a:stretch/>
          </p:blipFill>
          <p:spPr bwMode="auto">
            <a:xfrm>
              <a:off x="6132512" y="2301557"/>
              <a:ext cx="1965960" cy="2240280"/>
            </a:xfrm>
            <a:prstGeom prst="rect">
              <a:avLst/>
            </a:prstGeom>
            <a:noFill/>
            <a:ln>
              <a:noFill/>
            </a:ln>
            <a:extLst>
              <a:ext uri="{53640926-AAD7-44D8-BBD7-CCE9431645EC}">
                <a14:shadowObscured xmlns:a14="http://schemas.microsoft.com/office/drawing/2010/main"/>
              </a:ext>
            </a:extLst>
          </p:spPr>
        </p:pic>
        <p:pic>
          <p:nvPicPr>
            <p:cNvPr id="5" name="Picture 4" descr="Chart, radar chart&#10;&#10;Description automatically generated">
              <a:extLst>
                <a:ext uri="{FF2B5EF4-FFF2-40B4-BE49-F238E27FC236}">
                  <a16:creationId xmlns:a16="http://schemas.microsoft.com/office/drawing/2014/main" id="{71D24C4C-E1DA-864A-78A0-886175BBD8A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6608" r="65797"/>
            <a:stretch/>
          </p:blipFill>
          <p:spPr bwMode="auto">
            <a:xfrm>
              <a:off x="4093527" y="2295207"/>
              <a:ext cx="2029460" cy="2267585"/>
            </a:xfrm>
            <a:prstGeom prst="rect">
              <a:avLst/>
            </a:prstGeom>
            <a:noFill/>
            <a:ln>
              <a:noFill/>
            </a:ln>
            <a:extLst>
              <a:ext uri="{53640926-AAD7-44D8-BBD7-CCE9431645EC}">
                <a14:shadowObscured xmlns:a14="http://schemas.microsoft.com/office/drawing/2010/main"/>
              </a:ext>
            </a:extLst>
          </p:spPr>
        </p:pic>
      </p:grpSp>
      <p:sp>
        <p:nvSpPr>
          <p:cNvPr id="6" name="TextBox 5">
            <a:extLst>
              <a:ext uri="{FF2B5EF4-FFF2-40B4-BE49-F238E27FC236}">
                <a16:creationId xmlns:a16="http://schemas.microsoft.com/office/drawing/2014/main" id="{4E2208A4-A67B-4B05-B592-E0E52834E4BE}"/>
              </a:ext>
            </a:extLst>
          </p:cNvPr>
          <p:cNvSpPr txBox="1"/>
          <p:nvPr/>
        </p:nvSpPr>
        <p:spPr>
          <a:xfrm>
            <a:off x="5943600" y="3182566"/>
            <a:ext cx="281940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Rrs and Rrs uncertainties spectra</a:t>
            </a:r>
          </a:p>
        </p:txBody>
      </p:sp>
      <p:pic>
        <p:nvPicPr>
          <p:cNvPr id="8" name="Picture 7" descr="Chart, diagram&#10;&#10;Description automatically generated">
            <a:extLst>
              <a:ext uri="{FF2B5EF4-FFF2-40B4-BE49-F238E27FC236}">
                <a16:creationId xmlns:a16="http://schemas.microsoft.com/office/drawing/2014/main" id="{6C40C471-4FD2-2892-5158-8E95F742271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9373" t="3262" r="57753" b="3159"/>
          <a:stretch/>
        </p:blipFill>
        <p:spPr bwMode="auto">
          <a:xfrm>
            <a:off x="5531368" y="3436154"/>
            <a:ext cx="3202305" cy="2858770"/>
          </a:xfrm>
          <a:prstGeom prst="rect">
            <a:avLst/>
          </a:prstGeom>
          <a:noFill/>
          <a:ln>
            <a:noFill/>
          </a:ln>
          <a:extLst>
            <a:ext uri="{53640926-AAD7-44D8-BBD7-CCE9431645EC}">
              <a14:shadowObscured xmlns:a14="http://schemas.microsoft.com/office/drawing/2010/main"/>
            </a:ext>
          </a:extLst>
        </p:spPr>
      </p:pic>
      <p:sp>
        <p:nvSpPr>
          <p:cNvPr id="9" name="TextBox 8">
            <a:extLst>
              <a:ext uri="{FF2B5EF4-FFF2-40B4-BE49-F238E27FC236}">
                <a16:creationId xmlns:a16="http://schemas.microsoft.com/office/drawing/2014/main" id="{5073AA68-C75C-04DD-29D4-8181B73440E0}"/>
              </a:ext>
            </a:extLst>
          </p:cNvPr>
          <p:cNvSpPr txBox="1"/>
          <p:nvPr/>
        </p:nvSpPr>
        <p:spPr>
          <a:xfrm>
            <a:off x="5883469" y="6294924"/>
            <a:ext cx="2819400"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Spectral components of Rrs uncertainties</a:t>
            </a:r>
          </a:p>
        </p:txBody>
      </p:sp>
    </p:spTree>
    <p:extLst>
      <p:ext uri="{BB962C8B-B14F-4D97-AF65-F5344CB8AC3E}">
        <p14:creationId xmlns:p14="http://schemas.microsoft.com/office/powerpoint/2010/main" val="1737285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347" y="310868"/>
            <a:ext cx="8229600" cy="6397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Determining the primary sources of uncertainty in retrieval of marine remote sensing reflectance from satellite OC sensors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(cont.)</a:t>
            </a:r>
            <a:b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11" name="TextBox 3"/>
          <p:cNvSpPr txBox="1">
            <a:spLocks noChangeArrowheads="1"/>
          </p:cNvSpPr>
          <p:nvPr/>
        </p:nvSpPr>
        <p:spPr bwMode="auto">
          <a:xfrm>
            <a:off x="37289" y="950630"/>
            <a:ext cx="5862956" cy="3323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400" b="1" dirty="0">
              <a:solidFill>
                <a:srgbClr val="0000FF"/>
              </a:solidFill>
              <a:latin typeface="Arial"/>
              <a:cs typeface="Arial"/>
            </a:endParaRPr>
          </a:p>
          <a:p>
            <a:pPr marL="285750" indent="-285750" eaLnBrk="1" hangingPunct="1">
              <a:buFont typeface="Arial" panose="020B0604020202020204" pitchFamily="34" charset="0"/>
              <a:buChar char="•"/>
            </a:pPr>
            <a:r>
              <a:rPr lang="en-US" sz="1400" dirty="0">
                <a:solidFill>
                  <a:srgbClr val="0000FF"/>
                </a:solidFill>
              </a:rPr>
              <a:t>In coastal waters uncertainties due to the water variability inside the pixels play also a significant role.</a:t>
            </a:r>
          </a:p>
          <a:p>
            <a:pPr marL="285750" indent="-285750" eaLnBrk="1" hangingPunct="1">
              <a:buFont typeface="Arial" panose="020B0604020202020204" pitchFamily="34" charset="0"/>
              <a:buChar char="•"/>
            </a:pPr>
            <a:r>
              <a:rPr lang="en-US" sz="1400" u="sng" dirty="0">
                <a:solidFill>
                  <a:srgbClr val="0000FF"/>
                </a:solidFill>
              </a:rPr>
              <a:t>Contribution of other components including aerosols is small</a:t>
            </a:r>
            <a:r>
              <a:rPr lang="en-US" sz="1400" dirty="0">
                <a:solidFill>
                  <a:srgbClr val="0000FF"/>
                </a:solidFill>
              </a:rPr>
              <a:t>.</a:t>
            </a:r>
          </a:p>
          <a:p>
            <a:pPr marL="285750" indent="-285750" eaLnBrk="1" hangingPunct="1">
              <a:buFont typeface="Arial" panose="020B0604020202020204" pitchFamily="34" charset="0"/>
              <a:buChar char="•"/>
            </a:pPr>
            <a:r>
              <a:rPr lang="en-US" sz="1400" dirty="0">
                <a:solidFill>
                  <a:srgbClr val="0000FF"/>
                </a:solidFill>
              </a:rPr>
              <a:t>Rayleigh uncertainties at all stations are well characterized by the spectra of the standard deviations of gains measured in the process of the system vicarious calibration of the sensor at the MOBY site, meaning that uncertainties are similar at MOBY and other sites and are related to the atmospheric processes and/or their processing in the atmospheric correction model.</a:t>
            </a:r>
          </a:p>
          <a:p>
            <a:pPr marL="285750" indent="-285750" eaLnBrk="1" hangingPunct="1">
              <a:buFont typeface="Arial" panose="020B0604020202020204" pitchFamily="34" charset="0"/>
              <a:buChar char="•"/>
            </a:pPr>
            <a:r>
              <a:rPr lang="en-US" sz="1400" dirty="0">
                <a:solidFill>
                  <a:srgbClr val="0000FF"/>
                </a:solidFill>
              </a:rPr>
              <a:t>Rrs uncertainties from different OC sensors are similar and are mostly determined by the Rayleigh component.</a:t>
            </a:r>
          </a:p>
          <a:p>
            <a:pPr marL="285750" indent="-285750" eaLnBrk="1" hangingPunct="1">
              <a:buFont typeface="Arial" panose="020B0604020202020204" pitchFamily="34" charset="0"/>
              <a:buChar char="•"/>
            </a:pPr>
            <a:r>
              <a:rPr lang="en-US" sz="1400" dirty="0">
                <a:solidFill>
                  <a:srgbClr val="0000FF"/>
                </a:solidFill>
              </a:rPr>
              <a:t>Distribution of </a:t>
            </a:r>
            <a:r>
              <a:rPr lang="en-US" sz="1400" dirty="0" err="1">
                <a:solidFill>
                  <a:srgbClr val="0000FF"/>
                </a:solidFill>
              </a:rPr>
              <a:t>ΔRrs</a:t>
            </a:r>
            <a:r>
              <a:rPr lang="en-US" sz="1400" dirty="0">
                <a:solidFill>
                  <a:srgbClr val="0000FF"/>
                </a:solidFill>
              </a:rPr>
              <a:t> = </a:t>
            </a:r>
            <a:r>
              <a:rPr lang="en-US" sz="1400" dirty="0" err="1">
                <a:solidFill>
                  <a:srgbClr val="0000FF"/>
                </a:solidFill>
              </a:rPr>
              <a:t>Rrs_sat</a:t>
            </a:r>
            <a:r>
              <a:rPr lang="en-US" sz="1400" dirty="0">
                <a:solidFill>
                  <a:srgbClr val="0000FF"/>
                </a:solidFill>
              </a:rPr>
              <a:t> – </a:t>
            </a:r>
            <a:r>
              <a:rPr lang="en-US" sz="1400" dirty="0" err="1">
                <a:solidFill>
                  <a:srgbClr val="0000FF"/>
                </a:solidFill>
              </a:rPr>
              <a:t>Rrs_in_situ</a:t>
            </a:r>
            <a:r>
              <a:rPr lang="en-US" sz="1400" dirty="0">
                <a:solidFill>
                  <a:srgbClr val="0000FF"/>
                </a:solidFill>
              </a:rPr>
              <a:t> is close to normal especially after the bias correction, which confirms the hypothesis of the Rayleigh optical thickness variability.</a:t>
            </a:r>
          </a:p>
        </p:txBody>
      </p:sp>
      <p:sp>
        <p:nvSpPr>
          <p:cNvPr id="9" name="TextBox 8">
            <a:extLst>
              <a:ext uri="{FF2B5EF4-FFF2-40B4-BE49-F238E27FC236}">
                <a16:creationId xmlns:a16="http://schemas.microsoft.com/office/drawing/2014/main" id="{5073AA68-C75C-04DD-29D4-8181B73440E0}"/>
              </a:ext>
            </a:extLst>
          </p:cNvPr>
          <p:cNvSpPr txBox="1"/>
          <p:nvPr/>
        </p:nvSpPr>
        <p:spPr>
          <a:xfrm>
            <a:off x="6096000" y="4857785"/>
            <a:ext cx="2967356" cy="738664"/>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Spectral components with standard deviations of gains (</a:t>
            </a:r>
            <a:r>
              <a:rPr lang="en-US" sz="1400" dirty="0">
                <a:solidFill>
                  <a:srgbClr val="996633"/>
                </a:solidFill>
                <a:latin typeface="Arial" panose="020B0604020202020204" pitchFamily="34" charset="0"/>
                <a:cs typeface="Arial" panose="020B0604020202020204" pitchFamily="34" charset="0"/>
              </a:rPr>
              <a:t>dashed brown</a:t>
            </a:r>
            <a:r>
              <a:rPr lang="en-US" sz="1400" dirty="0">
                <a:latin typeface="Arial" panose="020B0604020202020204" pitchFamily="34" charset="0"/>
                <a:cs typeface="Arial" panose="020B0604020202020204" pitchFamily="34" charset="0"/>
              </a:rPr>
              <a:t>) during vicarious calibration</a:t>
            </a:r>
          </a:p>
        </p:txBody>
      </p:sp>
      <p:grpSp>
        <p:nvGrpSpPr>
          <p:cNvPr id="7" name="Group 6">
            <a:extLst>
              <a:ext uri="{FF2B5EF4-FFF2-40B4-BE49-F238E27FC236}">
                <a16:creationId xmlns:a16="http://schemas.microsoft.com/office/drawing/2014/main" id="{57637A83-96A1-720A-AD3A-44A8FC08371B}"/>
              </a:ext>
            </a:extLst>
          </p:cNvPr>
          <p:cNvGrpSpPr/>
          <p:nvPr/>
        </p:nvGrpSpPr>
        <p:grpSpPr>
          <a:xfrm>
            <a:off x="5943600" y="1143000"/>
            <a:ext cx="2715260" cy="3761502"/>
            <a:chOff x="4738370" y="1732915"/>
            <a:chExt cx="2715260" cy="3392170"/>
          </a:xfrm>
        </p:grpSpPr>
        <p:pic>
          <p:nvPicPr>
            <p:cNvPr id="10" name="Picture 9" descr="Diagram&#10;&#10;Description automatically generated">
              <a:extLst>
                <a:ext uri="{FF2B5EF4-FFF2-40B4-BE49-F238E27FC236}">
                  <a16:creationId xmlns:a16="http://schemas.microsoft.com/office/drawing/2014/main" id="{83CC3DDE-C1E7-1E1E-866A-AA62EC6B70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5904"/>
            <a:stretch/>
          </p:blipFill>
          <p:spPr bwMode="auto">
            <a:xfrm>
              <a:off x="4738370" y="1732915"/>
              <a:ext cx="2715260" cy="3392170"/>
            </a:xfrm>
            <a:prstGeom prst="rect">
              <a:avLst/>
            </a:prstGeom>
            <a:noFill/>
            <a:ln>
              <a:noFill/>
            </a:ln>
            <a:extLst>
              <a:ext uri="{53640926-AAD7-44D8-BBD7-CCE9431645EC}">
                <a14:shadowObscured xmlns:a14="http://schemas.microsoft.com/office/drawing/2010/main"/>
              </a:ext>
            </a:extLst>
          </p:spPr>
        </p:pic>
        <p:pic>
          <p:nvPicPr>
            <p:cNvPr id="12" name="Picture 11" descr="Diagram&#10;&#10;Description automatically generated">
              <a:extLst>
                <a:ext uri="{FF2B5EF4-FFF2-40B4-BE49-F238E27FC236}">
                  <a16:creationId xmlns:a16="http://schemas.microsoft.com/office/drawing/2014/main" id="{76CA10F0-6193-1310-5298-C66E0026BE0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85552" t="35177" r="4154" b="33652"/>
            <a:stretch/>
          </p:blipFill>
          <p:spPr bwMode="auto">
            <a:xfrm>
              <a:off x="5587843" y="2003376"/>
              <a:ext cx="610870" cy="1056005"/>
            </a:xfrm>
            <a:prstGeom prst="rect">
              <a:avLst/>
            </a:prstGeom>
            <a:noFill/>
            <a:ln>
              <a:noFill/>
            </a:ln>
            <a:extLst>
              <a:ext uri="{53640926-AAD7-44D8-BBD7-CCE9431645EC}">
                <a14:shadowObscured xmlns:a14="http://schemas.microsoft.com/office/drawing/2010/main"/>
              </a:ext>
            </a:extLst>
          </p:spPr>
        </p:pic>
      </p:grpSp>
      <p:sp>
        <p:nvSpPr>
          <p:cNvPr id="14" name="TextBox 13">
            <a:extLst>
              <a:ext uri="{FF2B5EF4-FFF2-40B4-BE49-F238E27FC236}">
                <a16:creationId xmlns:a16="http://schemas.microsoft.com/office/drawing/2014/main" id="{16B1E9D4-5D80-315A-3B6A-866775702679}"/>
              </a:ext>
            </a:extLst>
          </p:cNvPr>
          <p:cNvSpPr txBox="1"/>
          <p:nvPr/>
        </p:nvSpPr>
        <p:spPr>
          <a:xfrm>
            <a:off x="5900245" y="5541128"/>
            <a:ext cx="3252935" cy="1384995"/>
          </a:xfrm>
          <a:prstGeom prst="rect">
            <a:avLst/>
          </a:prstGeom>
          <a:noFill/>
        </p:spPr>
        <p:txBody>
          <a:bodyPr wrap="square" rtlCol="0">
            <a:spAutoFit/>
          </a:bodyPr>
          <a:lstStyle/>
          <a:p>
            <a:pPr lvl="0" defTabSz="914400" eaLnBrk="0" fontAlgn="base" hangingPunct="0">
              <a:spcAft>
                <a:spcPct val="0"/>
              </a:spcAft>
              <a:buSzPct val="100000"/>
            </a:pPr>
            <a:r>
              <a:rPr lang="en-US" sz="1400" b="1" kern="0" dirty="0">
                <a:solidFill>
                  <a:srgbClr val="3333CC"/>
                </a:solidFill>
                <a:latin typeface="Arial" panose="020B0604020202020204" pitchFamily="34" charset="0"/>
                <a:ea typeface="ＭＳ Ｐゴシック" pitchFamily="-108" charset="-128"/>
                <a:cs typeface="Arial" panose="020B0604020202020204" pitchFamily="34" charset="0"/>
              </a:rPr>
              <a:t>Significance:</a:t>
            </a:r>
          </a:p>
          <a:p>
            <a:pPr marL="112713" lvl="0" indent="-112713" defTabSz="914400" eaLnBrk="0" fontAlgn="base" hangingPunct="0">
              <a:spcAft>
                <a:spcPct val="0"/>
              </a:spcAft>
              <a:buSzPct val="100000"/>
              <a:buFontTx/>
              <a:buChar char="•"/>
            </a:pPr>
            <a:r>
              <a:rPr lang="en-US" sz="1400" kern="0" dirty="0">
                <a:solidFill>
                  <a:srgbClr val="3333CC"/>
                </a:solidFill>
                <a:latin typeface="Arial" panose="020B0604020202020204" pitchFamily="34" charset="0"/>
                <a:ea typeface="ＭＳ Ｐゴシック" pitchFamily="-108" charset="-128"/>
                <a:cs typeface="Arial" panose="020B0604020202020204" pitchFamily="34" charset="0"/>
              </a:rPr>
              <a:t>OC atmospheric correction models should be focused on the compensation of the Rayleigh component after aerosol component is removed</a:t>
            </a:r>
          </a:p>
        </p:txBody>
      </p:sp>
      <p:sp>
        <p:nvSpPr>
          <p:cNvPr id="15" name="TextBox 14">
            <a:extLst>
              <a:ext uri="{FF2B5EF4-FFF2-40B4-BE49-F238E27FC236}">
                <a16:creationId xmlns:a16="http://schemas.microsoft.com/office/drawing/2014/main" id="{C06C196A-71E7-7550-AA8C-C92882D480C3}"/>
              </a:ext>
            </a:extLst>
          </p:cNvPr>
          <p:cNvSpPr txBox="1"/>
          <p:nvPr/>
        </p:nvSpPr>
        <p:spPr>
          <a:xfrm>
            <a:off x="304800" y="6223575"/>
            <a:ext cx="5181601"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∆Rrs distribution at the Venice site: with bias, with removed  bias, histogram for 412 nm</a:t>
            </a:r>
          </a:p>
        </p:txBody>
      </p:sp>
      <p:pic>
        <p:nvPicPr>
          <p:cNvPr id="17" name="Picture 16">
            <a:extLst>
              <a:ext uri="{FF2B5EF4-FFF2-40B4-BE49-F238E27FC236}">
                <a16:creationId xmlns:a16="http://schemas.microsoft.com/office/drawing/2014/main" id="{4946E384-389A-4865-863D-72F2FBB1DD65}"/>
              </a:ext>
            </a:extLst>
          </p:cNvPr>
          <p:cNvPicPr>
            <a:picLocks noChangeAspect="1"/>
          </p:cNvPicPr>
          <p:nvPr/>
        </p:nvPicPr>
        <p:blipFill>
          <a:blip r:embed="rId4"/>
          <a:stretch>
            <a:fillRect/>
          </a:stretch>
        </p:blipFill>
        <p:spPr>
          <a:xfrm>
            <a:off x="37288" y="4274617"/>
            <a:ext cx="5753911" cy="1905000"/>
          </a:xfrm>
          <a:prstGeom prst="rect">
            <a:avLst/>
          </a:prstGeom>
        </p:spPr>
      </p:pic>
    </p:spTree>
    <p:extLst>
      <p:ext uri="{BB962C8B-B14F-4D97-AF65-F5344CB8AC3E}">
        <p14:creationId xmlns:p14="http://schemas.microsoft.com/office/powerpoint/2010/main" val="2391487166"/>
      </p:ext>
    </p:extLst>
  </p:cSld>
  <p:clrMapOvr>
    <a:masterClrMapping/>
  </p:clrMapOvr>
</p:sld>
</file>

<file path=ppt/theme/theme1.xml><?xml version="1.0" encoding="utf-8"?>
<a:theme xmlns:a="http://schemas.openxmlformats.org/drawingml/2006/main" name="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10146</TotalTime>
  <Words>1414</Words>
  <Application>Microsoft Office PowerPoint</Application>
  <PresentationFormat>On-screen Show (4:3)</PresentationFormat>
  <Paragraphs>51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GPMC Nov 2001</vt:lpstr>
      <vt:lpstr>Determining the primary sources of uncertainty in retrieval of marine remote sensing reflectance from satellite OC sensors  A. Gilerson, E. Herrera-Estrella, R. Foster, J. Agagliate, C. Hu, A. Ibrahim and B. Franz  Frontiers in Rem. Sens., 2022 </vt:lpstr>
      <vt:lpstr>Determining the primary sources of uncertainty in retrieval of marine remote sensing reflectance from satellite OC sensors  (cont.) </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Yoseph, Elizabeth [USA]</dc:creator>
  <cp:lastModifiedBy>Alexander Gilerson</cp:lastModifiedBy>
  <cp:revision>64</cp:revision>
  <cp:lastPrinted>2016-12-19T15:06:13Z</cp:lastPrinted>
  <dcterms:created xsi:type="dcterms:W3CDTF">2014-07-25T19:02:24Z</dcterms:created>
  <dcterms:modified xsi:type="dcterms:W3CDTF">2023-01-26T00:12:38Z</dcterms:modified>
</cp:coreProperties>
</file>