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"/>
  </p:notesMasterIdLst>
  <p:sldIdLst>
    <p:sldId id="267" r:id="rId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80" autoAdjust="0"/>
    <p:restoredTop sz="79264" autoAdjust="0"/>
  </p:normalViewPr>
  <p:slideViewPr>
    <p:cSldViewPr>
      <p:cViewPr varScale="1">
        <p:scale>
          <a:sx n="77" d="100"/>
          <a:sy n="77" d="100"/>
        </p:scale>
        <p:origin x="1721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2180"/>
    </p:cViewPr>
  </p:outlineViewPr>
  <p:notesTextViewPr>
    <p:cViewPr>
      <p:scale>
        <a:sx n="1" d="1"/>
        <a:sy n="1" d="1"/>
      </p:scale>
      <p:origin x="0" y="-139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9" y="0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C394DAF-D41D-4170-A942-5EC726C12CCE}" type="datetimeFigureOut">
              <a:rPr lang="en-US" smtClean="0"/>
              <a:t>3/6/2022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9788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1" y="4415790"/>
            <a:ext cx="560832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9" y="8829967"/>
            <a:ext cx="3037840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E129A5CA-096F-418F-9FEB-D0E4975ED51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1781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Maria Tzortziou </a:t>
            </a:r>
            <a:r>
              <a:rPr lang="en-US" sz="1200" b="0" kern="1200" baseline="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submitted</a:t>
            </a:r>
          </a:p>
          <a:p>
            <a:endParaRPr lang="en-US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Full citation:</a:t>
            </a:r>
            <a:r>
              <a:rPr lang="en-US" b="1" i="0" dirty="0">
                <a:effectLst/>
                <a:latin typeface="Open Sans" panose="020B0606030504020204" pitchFamily="34" charset="0"/>
              </a:rPr>
              <a:t> </a:t>
            </a:r>
          </a:p>
          <a:p>
            <a:pPr algn="l"/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Tzortziou, M., </a:t>
            </a:r>
            <a:r>
              <a:rPr lang="en-US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Kwong</a:t>
            </a:r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C. F., Goldberg, D., </a:t>
            </a:r>
            <a:r>
              <a:rPr lang="en-US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Schiferl</a:t>
            </a:r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L., </a:t>
            </a:r>
            <a:r>
              <a:rPr lang="en-US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Commane</a:t>
            </a:r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R., </a:t>
            </a:r>
            <a:r>
              <a:rPr lang="en-US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Abuhassan</a:t>
            </a:r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N., </a:t>
            </a:r>
            <a:r>
              <a:rPr lang="en-US" b="0" i="0" dirty="0" err="1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Szykman</a:t>
            </a:r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, J. J., and Valin, L. C.: Declines and peaks in NO</a:t>
            </a:r>
            <a:r>
              <a:rPr lang="en-US" b="0" i="0" baseline="-2500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2</a:t>
            </a:r>
            <a:r>
              <a:rPr lang="en-US" b="0" i="0" dirty="0">
                <a:solidFill>
                  <a:srgbClr val="464646"/>
                </a:solidFill>
                <a:effectLst/>
                <a:latin typeface="Open Sans" panose="020B0606030504020204" pitchFamily="34" charset="0"/>
              </a:rPr>
              <a:t> pollution during the multiple waves of the COVID-19 pandemic in the New York metropolitan area, Atmos. Chem. Phys., 22, 2399–2417, https://doi.org/10.5194/acp-22-2399-2022, 2022.</a:t>
            </a:r>
          </a:p>
          <a:p>
            <a:endParaRPr lang="en-US" sz="1200" b="0" kern="1200" baseline="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algn="l"/>
            <a:r>
              <a:rPr lang="en-US" sz="1200" b="1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Grants: </a:t>
            </a:r>
            <a:r>
              <a:rPr lang="en-US" sz="1200" b="0" kern="1200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 </a:t>
            </a:r>
            <a:r>
              <a:rPr lang="en-US" sz="1800" b="0" i="0" u="none" strike="noStrike" baseline="0" dirty="0">
                <a:latin typeface="NimbusRomNo9L-Regu"/>
              </a:rPr>
              <a:t>This research was supported by NASA Rapid Response and Novel research in the Earth Sciences (RRNES) Program (grant no. 80NSSC20K1287), NASA Interdisciplinary Science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(IDS) Program (grant no. 80NSSC17K0258), NOAA Earth System Sciences and Remote Sensing Technologies (award no. NA16SEC4810008), and NOAA Climate Program Office’s Atmospheric</a:t>
            </a:r>
          </a:p>
          <a:p>
            <a:pPr algn="l"/>
            <a:r>
              <a:rPr lang="en-US" sz="1800" b="0" i="0" u="none" strike="noStrike" baseline="0" dirty="0">
                <a:latin typeface="NimbusRomNo9L-Regu"/>
              </a:rPr>
              <a:t>Chemistry, Carbon Cycle, and Climate program (grant no. </a:t>
            </a:r>
            <a:r>
              <a:rPr lang="en-US" sz="1800" b="0" i="0" u="none" strike="noStrike" baseline="0">
                <a:latin typeface="NimbusRomNo9L-Regu"/>
              </a:rPr>
              <a:t>NA20OAR4310306).</a:t>
            </a:r>
            <a:endParaRPr lang="en-US" sz="1200" b="0" kern="1200" dirty="0">
              <a:solidFill>
                <a:schemeClr val="tx1"/>
              </a:solidFill>
              <a:effectLst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BFC8A2A-ABBF-47EA-B05E-FED043A5185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0633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3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685" indent="0" algn="ctr">
              <a:buNone/>
              <a:defRPr/>
            </a:lvl2pPr>
            <a:lvl3pPr marL="913370" indent="0" algn="ctr">
              <a:buNone/>
              <a:defRPr/>
            </a:lvl3pPr>
            <a:lvl4pPr marL="1370058" indent="0" algn="ctr">
              <a:buNone/>
              <a:defRPr/>
            </a:lvl4pPr>
            <a:lvl5pPr marL="1826744" indent="0" algn="ctr">
              <a:buNone/>
              <a:defRPr/>
            </a:lvl5pPr>
            <a:lvl6pPr marL="2283427" indent="0" algn="ctr">
              <a:buNone/>
              <a:defRPr/>
            </a:lvl6pPr>
            <a:lvl7pPr marL="2740114" indent="0" algn="ctr">
              <a:buNone/>
              <a:defRPr/>
            </a:lvl7pPr>
            <a:lvl8pPr marL="3196798" indent="0" algn="ctr">
              <a:buNone/>
              <a:defRPr/>
            </a:lvl8pPr>
            <a:lvl9pPr marL="36534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C869AB-AAB5-8945-9B48-0324A8B3E70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671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BFC5C-7B89-4E41-9A30-8CDEBE46D53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88302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9088" y="327040"/>
            <a:ext cx="2044700" cy="55292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1" y="327040"/>
            <a:ext cx="5983288" cy="55292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D322FF-251F-2F4E-87F4-E6764F6327F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5772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533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1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771900"/>
            <a:ext cx="3810000" cy="25527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3048001" y="6629406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ea typeface="ＭＳ Ｐゴシック" charset="0"/>
              </a:rPr>
              <a:pPr defTabSz="913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89979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ea typeface="ＭＳ Ｐゴシック" charset="0"/>
              </a:rPr>
              <a:pPr defTabSz="913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8373249"/>
      </p:ext>
    </p:extLst>
  </p:cSld>
  <p:clrMapOvr>
    <a:masterClrMapping/>
  </p:clrMapOvr>
  <p:transition spd="med"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JPL-logo_Stacked_RedBlack-RGB_small_040615.eps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678"/>
          <a:stretch/>
        </p:blipFill>
        <p:spPr>
          <a:xfrm>
            <a:off x="8435767" y="6600391"/>
            <a:ext cx="421826" cy="14569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1833563" y="6492879"/>
            <a:ext cx="5476875" cy="365125"/>
          </a:xfrm>
          <a:prstGeom prst="rect">
            <a:avLst/>
          </a:prstGeom>
        </p:spPr>
        <p:txBody>
          <a:bodyPr/>
          <a:lstStyle/>
          <a:p>
            <a:pPr defTabSz="457200"/>
            <a:endParaRPr lang="en-US" dirty="0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318376" y="6492879"/>
            <a:ext cx="1069767" cy="365125"/>
          </a:xfrm>
          <a:prstGeom prst="rect">
            <a:avLst/>
          </a:prstGeom>
        </p:spPr>
        <p:txBody>
          <a:bodyPr/>
          <a:lstStyle/>
          <a:p>
            <a:pPr defTabSz="457200"/>
            <a:fld id="{F1E51A9F-9D40-144B-9666-6B30B75E8C1B}" type="slidenum">
              <a:rPr lang="en-US" smtClean="0">
                <a:solidFill>
                  <a:srgbClr val="000000">
                    <a:lumMod val="50000"/>
                    <a:lumOff val="50000"/>
                  </a:srgbClr>
                </a:solidFill>
              </a:rPr>
              <a:pPr defTabSz="457200"/>
              <a:t>‹#›</a:t>
            </a:fld>
            <a:endParaRPr lang="en-US">
              <a:solidFill>
                <a:srgbClr val="000000">
                  <a:lumMod val="50000"/>
                  <a:lumOff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29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1" y="304800"/>
            <a:ext cx="6096000" cy="571500"/>
          </a:xfrm>
        </p:spPr>
        <p:txBody>
          <a:bodyPr/>
          <a:lstStyle>
            <a:lvl1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A3FCC9-E66A-1145-B904-CAB326CB98F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24465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2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6685" indent="0">
              <a:buNone/>
              <a:defRPr sz="1800"/>
            </a:lvl2pPr>
            <a:lvl3pPr marL="913370" indent="0">
              <a:buNone/>
              <a:defRPr sz="1600"/>
            </a:lvl3pPr>
            <a:lvl4pPr marL="1370058" indent="0">
              <a:buNone/>
              <a:defRPr sz="1400"/>
            </a:lvl4pPr>
            <a:lvl5pPr marL="1826744" indent="0">
              <a:buNone/>
              <a:defRPr sz="1400"/>
            </a:lvl5pPr>
            <a:lvl6pPr marL="2283427" indent="0">
              <a:buNone/>
              <a:defRPr sz="1400"/>
            </a:lvl6pPr>
            <a:lvl7pPr marL="2740114" indent="0">
              <a:buNone/>
              <a:defRPr sz="1400"/>
            </a:lvl7pPr>
            <a:lvl8pPr marL="3196798" indent="0">
              <a:buNone/>
              <a:defRPr sz="1400"/>
            </a:lvl8pPr>
            <a:lvl9pPr marL="3653485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B24194-454F-374F-8232-686D2FA2EA4D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58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447800"/>
            <a:ext cx="4013200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9001" y="1447800"/>
            <a:ext cx="4014788" cy="44084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ABE65-7947-134D-B34C-E018BC2D4907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45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5" indent="0">
              <a:buNone/>
              <a:defRPr sz="2000" b="1"/>
            </a:lvl2pPr>
            <a:lvl3pPr marL="913370" indent="0">
              <a:buNone/>
              <a:defRPr sz="1800" b="1"/>
            </a:lvl3pPr>
            <a:lvl4pPr marL="1370058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7" indent="0">
              <a:buNone/>
              <a:defRPr sz="1600" b="1"/>
            </a:lvl6pPr>
            <a:lvl7pPr marL="2740114" indent="0">
              <a:buNone/>
              <a:defRPr sz="1600" b="1"/>
            </a:lvl7pPr>
            <a:lvl8pPr marL="3196798" indent="0">
              <a:buNone/>
              <a:defRPr sz="1600" b="1"/>
            </a:lvl8pPr>
            <a:lvl9pPr marL="36534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9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7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685" indent="0">
              <a:buNone/>
              <a:defRPr sz="2000" b="1"/>
            </a:lvl2pPr>
            <a:lvl3pPr marL="913370" indent="0">
              <a:buNone/>
              <a:defRPr sz="1800" b="1"/>
            </a:lvl3pPr>
            <a:lvl4pPr marL="1370058" indent="0">
              <a:buNone/>
              <a:defRPr sz="1600" b="1"/>
            </a:lvl4pPr>
            <a:lvl5pPr marL="1826744" indent="0">
              <a:buNone/>
              <a:defRPr sz="1600" b="1"/>
            </a:lvl5pPr>
            <a:lvl6pPr marL="2283427" indent="0">
              <a:buNone/>
              <a:defRPr sz="1600" b="1"/>
            </a:lvl6pPr>
            <a:lvl7pPr marL="2740114" indent="0">
              <a:buNone/>
              <a:defRPr sz="1600" b="1"/>
            </a:lvl7pPr>
            <a:lvl8pPr marL="3196798" indent="0">
              <a:buNone/>
              <a:defRPr sz="1600" b="1"/>
            </a:lvl8pPr>
            <a:lvl9pPr marL="3653485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9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718463-808A-6843-ACFF-BF9D4445594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687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2655C-23D9-6943-B41E-570597392F16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618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D74FA-F0E1-F945-B657-B2CFFF6A6411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1402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06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1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6685" indent="0">
              <a:buNone/>
              <a:defRPr sz="1200"/>
            </a:lvl2pPr>
            <a:lvl3pPr marL="913370" indent="0">
              <a:buNone/>
              <a:defRPr sz="1000"/>
            </a:lvl3pPr>
            <a:lvl4pPr marL="1370058" indent="0">
              <a:buNone/>
              <a:defRPr sz="900"/>
            </a:lvl4pPr>
            <a:lvl5pPr marL="1826744" indent="0">
              <a:buNone/>
              <a:defRPr sz="900"/>
            </a:lvl5pPr>
            <a:lvl6pPr marL="2283427" indent="0">
              <a:buNone/>
              <a:defRPr sz="900"/>
            </a:lvl6pPr>
            <a:lvl7pPr marL="2740114" indent="0">
              <a:buNone/>
              <a:defRPr sz="900"/>
            </a:lvl7pPr>
            <a:lvl8pPr marL="3196798" indent="0">
              <a:buNone/>
              <a:defRPr sz="900"/>
            </a:lvl8pPr>
            <a:lvl9pPr marL="36534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EE266-AF95-E340-B8F5-FA07BA3B7DF0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19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4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685" indent="0">
              <a:buNone/>
              <a:defRPr sz="2800"/>
            </a:lvl2pPr>
            <a:lvl3pPr marL="913370" indent="0">
              <a:buNone/>
              <a:defRPr sz="2400"/>
            </a:lvl3pPr>
            <a:lvl4pPr marL="1370058" indent="0">
              <a:buNone/>
              <a:defRPr sz="2000"/>
            </a:lvl4pPr>
            <a:lvl5pPr marL="1826744" indent="0">
              <a:buNone/>
              <a:defRPr sz="2000"/>
            </a:lvl5pPr>
            <a:lvl6pPr marL="2283427" indent="0">
              <a:buNone/>
              <a:defRPr sz="2000"/>
            </a:lvl6pPr>
            <a:lvl7pPr marL="2740114" indent="0">
              <a:buNone/>
              <a:defRPr sz="2000"/>
            </a:lvl7pPr>
            <a:lvl8pPr marL="3196798" indent="0">
              <a:buNone/>
              <a:defRPr sz="2000"/>
            </a:lvl8pPr>
            <a:lvl9pPr marL="3653485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42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6685" indent="0">
              <a:buNone/>
              <a:defRPr sz="1200"/>
            </a:lvl2pPr>
            <a:lvl3pPr marL="913370" indent="0">
              <a:buNone/>
              <a:defRPr sz="1000"/>
            </a:lvl3pPr>
            <a:lvl4pPr marL="1370058" indent="0">
              <a:buNone/>
              <a:defRPr sz="900"/>
            </a:lvl4pPr>
            <a:lvl5pPr marL="1826744" indent="0">
              <a:buNone/>
              <a:defRPr sz="900"/>
            </a:lvl5pPr>
            <a:lvl6pPr marL="2283427" indent="0">
              <a:buNone/>
              <a:defRPr sz="900"/>
            </a:lvl6pPr>
            <a:lvl7pPr marL="2740114" indent="0">
              <a:buNone/>
              <a:defRPr sz="900"/>
            </a:lvl7pPr>
            <a:lvl8pPr marL="3196798" indent="0">
              <a:buNone/>
              <a:defRPr sz="900"/>
            </a:lvl8pPr>
            <a:lvl9pPr marL="3653485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F6BFB-6513-DE46-9E73-439096B0E8F5}" type="slidenum">
              <a:rPr lang="en-US">
                <a:solidFill>
                  <a:srgbClr val="3333CC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28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Line 5"/>
          <p:cNvSpPr>
            <a:spLocks noChangeShapeType="1"/>
          </p:cNvSpPr>
          <p:nvPr/>
        </p:nvSpPr>
        <p:spPr bwMode="auto">
          <a:xfrm>
            <a:off x="65102" y="1062038"/>
            <a:ext cx="9020175" cy="0"/>
          </a:xfrm>
          <a:prstGeom prst="line">
            <a:avLst/>
          </a:prstGeom>
          <a:noFill/>
          <a:ln w="38100" cmpd="dbl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lIns="91336" tIns="45669" rIns="91336" bIns="45669" anchor="ctr"/>
          <a:lstStyle/>
          <a:p>
            <a:pPr defTabSz="913370" fontAlgn="base">
              <a:spcBef>
                <a:spcPct val="0"/>
              </a:spcBef>
              <a:spcAft>
                <a:spcPct val="0"/>
              </a:spcAft>
            </a:pPr>
            <a:endParaRPr lang="en-US" sz="1200" dirty="0">
              <a:solidFill>
                <a:srgbClr val="000000"/>
              </a:solidFill>
              <a:ea typeface="ＭＳ Ｐゴシック" charset="0"/>
            </a:endParaRPr>
          </a:p>
        </p:txBody>
      </p:sp>
      <p:sp>
        <p:nvSpPr>
          <p:cNvPr id="1028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524001" y="327025"/>
            <a:ext cx="60960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9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1" y="1447800"/>
            <a:ext cx="8180388" cy="440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59784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951663" y="6653227"/>
            <a:ext cx="2005012" cy="204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000">
                <a:ea typeface="+mn-ea"/>
                <a:cs typeface="+mn-cs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59785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048001" y="6613531"/>
            <a:ext cx="30480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873" tIns="48436" rIns="96873" bIns="4843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>
                <a:solidFill>
                  <a:schemeClr val="accent2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defTabSz="913370" fontAlgn="base">
              <a:spcBef>
                <a:spcPct val="0"/>
              </a:spcBef>
              <a:spcAft>
                <a:spcPct val="0"/>
              </a:spcAft>
              <a:defRPr/>
            </a:pPr>
            <a:fld id="{4309757C-B6B2-A944-A0A6-CF83EB4356E7}" type="slidenum">
              <a:rPr lang="en-US" smtClean="0">
                <a:ea typeface="ＭＳ Ｐゴシック" charset="0"/>
              </a:rPr>
              <a:pPr defTabSz="91337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dirty="0">
              <a:ea typeface="ＭＳ Ｐゴシック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16F29F1-0A0A-4FD5-A9EE-14BC59668AD2}"/>
              </a:ext>
            </a:extLst>
          </p:cNvPr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1474" y="38100"/>
            <a:ext cx="1927224" cy="963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099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  <a:ea typeface="ＭＳ Ｐゴシック" pitchFamily="-108" charset="-128"/>
          <a:cs typeface="ＭＳ Ｐゴシック" pitchFamily="-108" charset="-128"/>
        </a:defRPr>
      </a:lvl5pPr>
      <a:lvl6pPr marL="456685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6pPr>
      <a:lvl7pPr marL="913370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7pPr>
      <a:lvl8pPr marL="1370058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8pPr>
      <a:lvl9pPr marL="1826744" algn="ctr" rtl="0" eaLnBrk="0" fontAlgn="base" hangingPunct="0">
        <a:spcBef>
          <a:spcPct val="0"/>
        </a:spcBef>
        <a:spcAft>
          <a:spcPct val="0"/>
        </a:spcAft>
        <a:defRPr sz="2100" b="1">
          <a:solidFill>
            <a:schemeClr val="accent2"/>
          </a:solidFill>
          <a:latin typeface="Times New Roman" pitchFamily="-108" charset="0"/>
        </a:defRPr>
      </a:lvl9pPr>
    </p:titleStyle>
    <p:bodyStyle>
      <a:lvl1pPr marL="342515" indent="-342515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3200">
          <a:solidFill>
            <a:schemeClr val="accent2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21500" indent="-25688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800">
          <a:solidFill>
            <a:schemeClr val="accent2"/>
          </a:solidFill>
          <a:latin typeface="+mn-lt"/>
          <a:ea typeface="ＭＳ Ｐゴシック" pitchFamily="-108" charset="-128"/>
        </a:defRPr>
      </a:lvl2pPr>
      <a:lvl3pPr marL="1071943" indent="-229928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2400">
          <a:solidFill>
            <a:schemeClr val="accent2"/>
          </a:solidFill>
          <a:latin typeface="+mn-lt"/>
          <a:ea typeface="ＭＳ Ｐゴシック" pitchFamily="-108" charset="-128"/>
        </a:defRPr>
      </a:lvl3pPr>
      <a:lvl4pPr marL="1419214" indent="-226756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4pPr>
      <a:lvl5pPr marL="1769658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5pPr>
      <a:lvl6pPr marL="2226343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6pPr>
      <a:lvl7pPr marL="2683029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7pPr>
      <a:lvl8pPr marL="3139710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8pPr>
      <a:lvl9pPr marL="3596401" indent="-228342" algn="l" rtl="0" eaLnBrk="0" fontAlgn="base" hangingPunct="0">
        <a:spcBef>
          <a:spcPct val="20000"/>
        </a:spcBef>
        <a:spcAft>
          <a:spcPct val="0"/>
        </a:spcAft>
        <a:buSzPct val="100000"/>
        <a:buChar char="»"/>
        <a:defRPr sz="2000">
          <a:solidFill>
            <a:schemeClr val="accent2"/>
          </a:solidFill>
          <a:latin typeface="+mn-lt"/>
          <a:ea typeface="ＭＳ Ｐゴシック" pitchFamily="-108" charset="-128"/>
        </a:defRPr>
      </a:lvl9pPr>
    </p:bodyStyle>
    <p:otherStyle>
      <a:defPPr>
        <a:defRPr lang="en-US"/>
      </a:defPPr>
      <a:lvl1pPr marL="0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685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370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058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6744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3427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0114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6798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3485" algn="l" defTabSz="45668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2916" y="94988"/>
            <a:ext cx="8077200" cy="688027"/>
          </a:xfrm>
        </p:spPr>
        <p:txBody>
          <a:bodyPr lIns="0" rIns="0">
            <a:noAutofit/>
          </a:bodyPr>
          <a:lstStyle/>
          <a:p>
            <a:pPr>
              <a:lnSpc>
                <a:spcPts val="2100"/>
              </a:lnSpc>
            </a:pPr>
            <a:r>
              <a:rPr lang="en-US" dirty="0">
                <a:latin typeface="Arial" charset="0"/>
                <a:ea typeface="Arial" charset="0"/>
                <a:cs typeface="Arial" charset="0"/>
              </a:rPr>
              <a:t>Declines and peaks in NO</a:t>
            </a:r>
            <a:r>
              <a:rPr lang="en-US" baseline="-25000" dirty="0">
                <a:latin typeface="Arial" charset="0"/>
                <a:ea typeface="Arial" charset="0"/>
                <a:cs typeface="Arial" charset="0"/>
              </a:rPr>
              <a:t>2</a:t>
            </a:r>
            <a:r>
              <a:rPr lang="en-US" dirty="0">
                <a:latin typeface="Arial" charset="0"/>
                <a:ea typeface="Arial" charset="0"/>
                <a:cs typeface="Arial" charset="0"/>
              </a:rPr>
              <a:t> pollution during the multiple waves of the COVID-19 pandemic in the New York metropolitan area</a:t>
            </a:r>
            <a:br>
              <a:rPr lang="en-US" dirty="0">
                <a:latin typeface="Arial" charset="0"/>
                <a:ea typeface="Arial" charset="0"/>
                <a:cs typeface="Arial" charset="0"/>
              </a:rPr>
            </a:br>
            <a:endParaRPr lang="en-US" b="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44E3A2-5DE1-49BA-8989-328EA04F7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099672"/>
            <a:ext cx="4648199" cy="3005513"/>
          </a:xfrm>
          <a:prstGeom prst="rect">
            <a:avLst/>
          </a:prstGeom>
        </p:spPr>
      </p:pic>
      <p:sp>
        <p:nvSpPr>
          <p:cNvPr id="17" name="TextBox 17">
            <a:extLst>
              <a:ext uri="{FF2B5EF4-FFF2-40B4-BE49-F238E27FC236}">
                <a16:creationId xmlns:a16="http://schemas.microsoft.com/office/drawing/2014/main" id="{1B73C0D8-DE5E-4F60-8A30-F8812A1D325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66800"/>
            <a:ext cx="4648199" cy="275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115888" indent="-115888"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marL="0" indent="0" defTabSz="342900">
              <a:buSzPct val="125000"/>
              <a:defRPr/>
            </a:pPr>
            <a:r>
              <a:rPr lang="en-US" sz="1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</a:p>
          <a:p>
            <a:pPr marL="214313" indent="-214313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COVID-19 pandemic resulted in multifaceted impacts on human behavior that affected various pollutant sectors and their relative contributions to urban NOx emissions. Yet, the impact of multiple pandemic waves on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pollution and the role of meteorology and sector-specific emissions in the New York metropolitan area was not previously examined </a:t>
            </a:r>
          </a:p>
          <a:p>
            <a:pPr marL="0" indent="0" defTabSz="342900">
              <a:spcBef>
                <a:spcPts val="600"/>
              </a:spcBef>
              <a:buSzPct val="125000"/>
              <a:defRPr/>
            </a:pPr>
            <a:r>
              <a:rPr lang="en-US" sz="1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</a:t>
            </a:r>
          </a:p>
          <a:p>
            <a:pPr marL="214313" indent="-214313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Merged measurements from ground-based Pandora network, TROPOMI, meteorological data, mobility trends, and atmospheric transport model simulations. 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DA96455-6436-44C4-94CF-D97FBD2BC28E}"/>
              </a:ext>
            </a:extLst>
          </p:cNvPr>
          <p:cNvSpPr txBox="1">
            <a:spLocks/>
          </p:cNvSpPr>
          <p:nvPr/>
        </p:nvSpPr>
        <p:spPr bwMode="auto">
          <a:xfrm>
            <a:off x="1066800" y="598512"/>
            <a:ext cx="8077200" cy="430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48436" rIns="0" bIns="48436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+mj-lt"/>
                <a:ea typeface="ＭＳ Ｐゴシック" pitchFamily="-108" charset="-128"/>
                <a:cs typeface="ＭＳ Ｐゴシック" pitchFamily="-108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  <a:ea typeface="ＭＳ Ｐゴシック" pitchFamily="-108" charset="-128"/>
                <a:cs typeface="ＭＳ Ｐゴシック" pitchFamily="-108" charset="-128"/>
              </a:defRPr>
            </a:lvl5pPr>
            <a:lvl6pPr marL="456685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6pPr>
            <a:lvl7pPr marL="913370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7pPr>
            <a:lvl8pPr marL="1370058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8pPr>
            <a:lvl9pPr marL="1826744" algn="ctr" rtl="0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chemeClr val="accent2"/>
                </a:solidFill>
                <a:latin typeface="Times New Roman" pitchFamily="-108" charset="0"/>
              </a:defRPr>
            </a:lvl9pPr>
          </a:lstStyle>
          <a:p>
            <a:pPr>
              <a:lnSpc>
                <a:spcPts val="1500"/>
              </a:lnSpc>
            </a:pP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M. Tzortziou, C. </a:t>
            </a:r>
            <a:r>
              <a:rPr lang="en-US" sz="14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Kwong</a:t>
            </a: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D. Goldberg, L. </a:t>
            </a:r>
            <a:r>
              <a:rPr lang="en-US" sz="14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Schiferl</a:t>
            </a: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R. </a:t>
            </a:r>
            <a:r>
              <a:rPr lang="en-US" sz="14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Commane</a:t>
            </a: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N. </a:t>
            </a:r>
            <a:r>
              <a:rPr lang="en-US" sz="14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Abuhassan</a:t>
            </a: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J. </a:t>
            </a:r>
            <a:r>
              <a:rPr lang="en-US" sz="1400" b="0" kern="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Szykman</a:t>
            </a: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L. Valin</a:t>
            </a:r>
            <a:b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4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Atmos. Chem. Phys., 22, 1–19, 2022 https://doi.org/10.5194/acp-22-1-2022</a:t>
            </a:r>
            <a:endParaRPr lang="en-US" sz="1400" b="0" kern="0" dirty="0">
              <a:solidFill>
                <a:schemeClr val="tx1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572BDB-CBEC-4371-B9BD-FD59B1C0D0BB}"/>
              </a:ext>
            </a:extLst>
          </p:cNvPr>
          <p:cNvSpPr txBox="1"/>
          <p:nvPr/>
        </p:nvSpPr>
        <p:spPr>
          <a:xfrm>
            <a:off x="0" y="3810000"/>
            <a:ext cx="457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SzPct val="125000"/>
              <a:defRPr/>
            </a:pPr>
            <a:r>
              <a:rPr lang="en-US" sz="1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Findings</a:t>
            </a:r>
            <a:endParaRPr lang="en-US" sz="1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Sudden drop in total column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spring 2020, by up to 36% in Manhattan, and a clear weakening (by 16%) of the typical weekly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cycle.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48FE810-A3A6-4DBA-A725-F3E9C1842F06}"/>
              </a:ext>
            </a:extLst>
          </p:cNvPr>
          <p:cNvSpPr txBox="1"/>
          <p:nvPr/>
        </p:nvSpPr>
        <p:spPr>
          <a:xfrm>
            <a:off x="0" y="5903893"/>
            <a:ext cx="9372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342900">
              <a:buSzPct val="125000"/>
              <a:defRPr/>
            </a:pPr>
            <a:r>
              <a:rPr lang="en-US" sz="1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Significance</a:t>
            </a:r>
            <a:endParaRPr lang="en-US" sz="1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Results have important implications for air quality management, and highlight the value of high resolution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retrievals in assessing the effects of rapid meteorological changes on air quality conditions and the effectiveness of sector-specific NOx emission control strategies and their impacts on air quality and human health.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3679AACE-C6DD-4C5D-BEB9-E6744BAB5E66}"/>
              </a:ext>
            </a:extLst>
          </p:cNvPr>
          <p:cNvSpPr txBox="1"/>
          <p:nvPr/>
        </p:nvSpPr>
        <p:spPr>
          <a:xfrm>
            <a:off x="4594178" y="4091537"/>
            <a:ext cx="44076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Declines and peaks in NO</a:t>
            </a:r>
            <a:r>
              <a:rPr lang="en-GB" sz="1400" baseline="-25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pollution in the NY/NJ//CT area, captured by TROPOMI (a) and Pandora (</a:t>
            </a:r>
            <a:r>
              <a:rPr lang="en-GB" sz="14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b,c</a:t>
            </a:r>
            <a:r>
              <a:rPr lang="en-GB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). </a:t>
            </a:r>
            <a:endParaRPr lang="en-US" sz="1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D017828-F83D-4E1A-A558-92EAB40BBC5C}"/>
              </a:ext>
            </a:extLst>
          </p:cNvPr>
          <p:cNvSpPr txBox="1"/>
          <p:nvPr/>
        </p:nvSpPr>
        <p:spPr>
          <a:xfrm>
            <a:off x="0" y="4697849"/>
            <a:ext cx="92202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Gradual recovery in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across the NY/NJ/CT tri-state area in summer and fall 2020, as social restrictions eased, followed by a second decline in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coincident with the second wave of the pandemic in winter 2021.  </a:t>
            </a:r>
          </a:p>
          <a:p>
            <a:pPr marL="214313" indent="-214313" defTabSz="342900">
              <a:buSzPct val="125000"/>
              <a:buFont typeface="Arial" panose="020B0604020202020204" pitchFamily="34" charset="0"/>
              <a:buChar char="•"/>
              <a:defRPr/>
            </a:pP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Meteorology did not have a strong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biasing effect in NYC after the first pandemic wave, but it played a key role in shaping the relative contributions from different emission sectors to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pollution in the city, driving particularly high NO</a:t>
            </a:r>
            <a:r>
              <a:rPr lang="en-US" sz="1400" baseline="-250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pollution episodes in Manhattan, even during – and despite - the stringent early lockdowns.</a:t>
            </a:r>
          </a:p>
        </p:txBody>
      </p:sp>
    </p:spTree>
    <p:extLst>
      <p:ext uri="{BB962C8B-B14F-4D97-AF65-F5344CB8AC3E}">
        <p14:creationId xmlns:p14="http://schemas.microsoft.com/office/powerpoint/2010/main" val="2498273728"/>
      </p:ext>
    </p:extLst>
  </p:cSld>
  <p:clrMapOvr>
    <a:masterClrMapping/>
  </p:clrMapOvr>
</p:sld>
</file>

<file path=ppt/theme/theme1.xml><?xml version="1.0" encoding="utf-8"?>
<a:theme xmlns:a="http://schemas.openxmlformats.org/drawingml/2006/main" name="1_GPMC Nov 2001">
  <a:themeElements>
    <a:clrScheme name="Custom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484E0"/>
      </a:hlink>
      <a:folHlink>
        <a:srgbClr val="B2B2B2"/>
      </a:folHlink>
    </a:clrScheme>
    <a:fontScheme name="GPMC Nov 200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pitchFamily="-108" charset="0"/>
          </a:defRPr>
        </a:defPPr>
      </a:lstStyle>
    </a:lnDef>
  </a:objectDefaults>
  <a:extraClrSchemeLst>
    <a:extraClrScheme>
      <a:clrScheme name="GPMC Nov 20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PMC Nov 200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PMC Nov 200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8488</TotalTime>
  <Words>526</Words>
  <Application>Microsoft Office PowerPoint</Application>
  <PresentationFormat>On-screen Show (4:3)</PresentationFormat>
  <Paragraphs>22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NimbusRomNo9L-Regu</vt:lpstr>
      <vt:lpstr>Open Sans</vt:lpstr>
      <vt:lpstr>Times New Roman</vt:lpstr>
      <vt:lpstr>1_GPMC Nov 2001</vt:lpstr>
      <vt:lpstr>Declines and peaks in NO2 pollution during the multiple waves of the COVID-19 pandemic in the New York metropolitan area </vt:lpstr>
    </vt:vector>
  </TitlesOfParts>
  <Company>Booz Allen Hamilton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Yoseph, Elizabeth [USA]</dc:creator>
  <cp:lastModifiedBy>Maria Tzortziou</cp:lastModifiedBy>
  <cp:revision>64</cp:revision>
  <cp:lastPrinted>2016-12-19T15:06:13Z</cp:lastPrinted>
  <dcterms:created xsi:type="dcterms:W3CDTF">2014-07-25T19:02:24Z</dcterms:created>
  <dcterms:modified xsi:type="dcterms:W3CDTF">2022-03-06T17:29:39Z</dcterms:modified>
</cp:coreProperties>
</file>