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5"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8" autoAdjust="0"/>
    <p:restoredTop sz="86395" autoAdjust="0"/>
  </p:normalViewPr>
  <p:slideViewPr>
    <p:cSldViewPr>
      <p:cViewPr varScale="1">
        <p:scale>
          <a:sx n="105" d="100"/>
          <a:sy n="105" d="100"/>
        </p:scale>
        <p:origin x="2424" y="152"/>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C394DAF-D41D-4170-A942-5EC726C12CCE}" type="datetimeFigureOut">
              <a:rPr lang="en-US" smtClean="0"/>
              <a:t>2/18/22</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129A5CA-096F-418F-9FEB-D0E4975ED517}" type="slidenum">
              <a:rPr lang="en-US" smtClean="0"/>
              <a:t>‹#›</a:t>
            </a:fld>
            <a:endParaRPr lang="en-US" dirty="0"/>
          </a:p>
        </p:txBody>
      </p:sp>
    </p:spTree>
    <p:extLst>
      <p:ext uri="{BB962C8B-B14F-4D97-AF65-F5344CB8AC3E}">
        <p14:creationId xmlns:p14="http://schemas.microsoft.com/office/powerpoint/2010/main" val="27291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contains</a:t>
            </a:r>
            <a:r>
              <a:rPr lang="en-US" baseline="0" dirty="0"/>
              <a:t> a sample of the contents of an MSR Slide that we suggest</a:t>
            </a:r>
            <a:endParaRPr lang="en-US" dirty="0"/>
          </a:p>
        </p:txBody>
      </p:sp>
      <p:sp>
        <p:nvSpPr>
          <p:cNvPr id="4" name="Slide Number Placeholder 3"/>
          <p:cNvSpPr>
            <a:spLocks noGrp="1"/>
          </p:cNvSpPr>
          <p:nvPr>
            <p:ph type="sldNum" sz="quarter" idx="10"/>
          </p:nvPr>
        </p:nvSpPr>
        <p:spPr/>
        <p:txBody>
          <a:bodyPr/>
          <a:lstStyle/>
          <a:p>
            <a:fld id="{E129A5CA-096F-418F-9FEB-D0E4975ED517}" type="slidenum">
              <a:rPr lang="en-US" smtClean="0"/>
              <a:t>1</a:t>
            </a:fld>
            <a:endParaRPr lang="en-US" dirty="0"/>
          </a:p>
        </p:txBody>
      </p:sp>
    </p:spTree>
    <p:extLst>
      <p:ext uri="{BB962C8B-B14F-4D97-AF65-F5344CB8AC3E}">
        <p14:creationId xmlns:p14="http://schemas.microsoft.com/office/powerpoint/2010/main" val="141768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29A5CA-096F-418F-9FEB-D0E4975ED517}" type="slidenum">
              <a:rPr lang="en-US" smtClean="0"/>
              <a:t>2</a:t>
            </a:fld>
            <a:endParaRPr lang="en-US" dirty="0"/>
          </a:p>
        </p:txBody>
      </p:sp>
    </p:spTree>
    <p:extLst>
      <p:ext uri="{BB962C8B-B14F-4D97-AF65-F5344CB8AC3E}">
        <p14:creationId xmlns:p14="http://schemas.microsoft.com/office/powerpoint/2010/main" val="2586237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40429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56057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5"/>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5"/>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89144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1"/>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166705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4163817621"/>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97629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69724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6057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2939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5273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59875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6"/>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814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0166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Line 5"/>
          <p:cNvSpPr>
            <a:spLocks noChangeShapeType="1"/>
          </p:cNvSpPr>
          <p:nvPr/>
        </p:nvSpPr>
        <p:spPr bwMode="auto">
          <a:xfrm>
            <a:off x="65098" y="1062038"/>
            <a:ext cx="9020175" cy="0"/>
          </a:xfrm>
          <a:prstGeom prst="line">
            <a:avLst/>
          </a:prstGeom>
          <a:noFill/>
          <a:ln w="38100" cmpd="dbl">
            <a:solidFill>
              <a:schemeClr val="accent2"/>
            </a:solidFill>
            <a:round/>
            <a:headEnd/>
            <a:tailEnd/>
          </a:ln>
          <a:extLst>
            <a:ext uri="{909E8E84-426E-40dd-AFC4-6F175D3DCCD1}">
              <a14:hiddenFill xmlns:a14="http://schemas.microsoft.com/office/drawing/2010/main" xmlns="">
                <a:noFill/>
              </a14:hiddenFill>
            </a:ext>
          </a:extLst>
        </p:spPr>
        <p:txBody>
          <a:bodyPr wrap="none" lIns="91366" tIns="45685" rIns="91366" bIns="45685" anchor="ctr"/>
          <a:lstStyle/>
          <a:p>
            <a:pPr defTabSz="913693"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2"/>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pic>
        <p:nvPicPr>
          <p:cNvPr id="3" name="Picture 2">
            <a:extLst>
              <a:ext uri="{FF2B5EF4-FFF2-40B4-BE49-F238E27FC236}">
                <a16:creationId xmlns:a16="http://schemas.microsoft.com/office/drawing/2014/main" id="{3733086C-103E-4B43-8F87-208F97E7302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77825" y="38100"/>
            <a:ext cx="1927224" cy="963612"/>
          </a:xfrm>
          <a:prstGeom prst="rect">
            <a:avLst/>
          </a:prstGeom>
        </p:spPr>
      </p:pic>
    </p:spTree>
    <p:extLst>
      <p:ext uri="{BB962C8B-B14F-4D97-AF65-F5344CB8AC3E}">
        <p14:creationId xmlns:p14="http://schemas.microsoft.com/office/powerpoint/2010/main" val="4284562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onlinelibrary.wiley.com/doi/10.1111/gcb.16041"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1800" dirty="0">
                <a:latin typeface="Arial" panose="020B0604020202020204" pitchFamily="34" charset="0"/>
                <a:cs typeface="Arial" panose="020B0604020202020204" pitchFamily="34" charset="0"/>
              </a:rPr>
              <a:t>Detecting climate signals in populations across life histories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t>
            </a:r>
            <a:r>
              <a:rPr lang="en-US" sz="1400" b="0" dirty="0">
                <a:latin typeface="Arial" panose="020B0604020202020204" pitchFamily="34" charset="0"/>
                <a:cs typeface="Arial" panose="020B0604020202020204" pitchFamily="34" charset="0"/>
              </a:rPr>
              <a:t>S. </a:t>
            </a:r>
            <a:r>
              <a:rPr lang="en-US" sz="1400" b="0" dirty="0" err="1">
                <a:latin typeface="Arial" panose="020B0604020202020204" pitchFamily="34" charset="0"/>
                <a:cs typeface="Arial" panose="020B0604020202020204" pitchFamily="34" charset="0"/>
              </a:rPr>
              <a:t>Jenouvrier</a:t>
            </a:r>
            <a:r>
              <a:rPr lang="en-US" sz="1400" b="0" dirty="0">
                <a:latin typeface="Arial" panose="020B0604020202020204" pitchFamily="34" charset="0"/>
                <a:cs typeface="Arial" panose="020B0604020202020204" pitchFamily="34" charset="0"/>
              </a:rPr>
              <a:t>, M.C. Long, C.F.D. </a:t>
            </a:r>
            <a:r>
              <a:rPr lang="en-US" sz="1400" b="0" dirty="0" err="1">
                <a:latin typeface="Arial" panose="020B0604020202020204" pitchFamily="34" charset="0"/>
                <a:cs typeface="Arial" panose="020B0604020202020204" pitchFamily="34" charset="0"/>
              </a:rPr>
              <a:t>Coste</a:t>
            </a:r>
            <a:r>
              <a:rPr lang="en-US" sz="1400" b="0" dirty="0">
                <a:latin typeface="Arial" panose="020B0604020202020204" pitchFamily="34" charset="0"/>
                <a:cs typeface="Arial" panose="020B0604020202020204" pitchFamily="34" charset="0"/>
              </a:rPr>
              <a:t>, M. Holland, M. </a:t>
            </a:r>
            <a:r>
              <a:rPr lang="en-US" sz="1400" b="0" dirty="0" err="1">
                <a:latin typeface="Arial" panose="020B0604020202020204" pitchFamily="34" charset="0"/>
                <a:cs typeface="Arial" panose="020B0604020202020204" pitchFamily="34" charset="0"/>
              </a:rPr>
              <a:t>Gamelon</a:t>
            </a:r>
            <a:r>
              <a:rPr lang="en-US" sz="1400" b="0" dirty="0">
                <a:latin typeface="Arial" panose="020B0604020202020204" pitchFamily="34" charset="0"/>
                <a:cs typeface="Arial" panose="020B0604020202020204" pitchFamily="34" charset="0"/>
              </a:rPr>
              <a:t>, N.G. </a:t>
            </a:r>
            <a:r>
              <a:rPr lang="en-US" sz="1400" b="0" dirty="0" err="1">
                <a:latin typeface="Arial" panose="020B0604020202020204" pitchFamily="34" charset="0"/>
                <a:cs typeface="Arial" panose="020B0604020202020204" pitchFamily="34" charset="0"/>
              </a:rPr>
              <a:t>Yoccoz</a:t>
            </a:r>
            <a:r>
              <a:rPr lang="en-US" sz="1400" b="0" dirty="0">
                <a:latin typeface="Arial" panose="020B0604020202020204" pitchFamily="34" charset="0"/>
                <a:cs typeface="Arial" panose="020B0604020202020204" pitchFamily="34" charset="0"/>
              </a:rPr>
              <a:t> and BE. </a:t>
            </a:r>
            <a:r>
              <a:rPr lang="en-US" sz="1400" b="0" dirty="0" err="1">
                <a:latin typeface="Arial" panose="020B0604020202020204" pitchFamily="34" charset="0"/>
                <a:cs typeface="Arial" panose="020B0604020202020204" pitchFamily="34" charset="0"/>
              </a:rPr>
              <a:t>Sæther</a:t>
            </a:r>
            <a:r>
              <a:rPr lang="en-US" sz="1400" b="0" dirty="0">
                <a:latin typeface="Arial" panose="020B0604020202020204" pitchFamily="34" charset="0"/>
                <a:cs typeface="Arial" panose="020B0604020202020204" pitchFamily="34" charset="0"/>
              </a:rPr>
              <a:t> </a:t>
            </a:r>
            <a:br>
              <a:rPr lang="en-US" sz="1400" b="0" dirty="0">
                <a:latin typeface="Arial" panose="020B0604020202020204" pitchFamily="34" charset="0"/>
                <a:cs typeface="Arial" panose="020B0604020202020204" pitchFamily="34" charset="0"/>
              </a:rPr>
            </a:br>
            <a:r>
              <a:rPr lang="en-US" sz="1400" b="0" dirty="0">
                <a:latin typeface="Arial" panose="020B0604020202020204" pitchFamily="34" charset="0"/>
                <a:cs typeface="Arial" panose="020B0604020202020204" pitchFamily="34" charset="0"/>
              </a:rPr>
              <a:t>es</a:t>
            </a:r>
          </a:p>
        </p:txBody>
      </p:sp>
      <p:sp>
        <p:nvSpPr>
          <p:cNvPr id="11" name="TextBox 3"/>
          <p:cNvSpPr txBox="1">
            <a:spLocks noChangeArrowheads="1"/>
          </p:cNvSpPr>
          <p:nvPr/>
        </p:nvSpPr>
        <p:spPr bwMode="auto">
          <a:xfrm>
            <a:off x="-76200" y="1073534"/>
            <a:ext cx="4333253" cy="48320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solidFill>
                  <a:srgbClr val="0000FF"/>
                </a:solidFill>
                <a:latin typeface="Arial"/>
                <a:cs typeface="Arial"/>
              </a:rPr>
              <a:t>Science Question</a:t>
            </a:r>
          </a:p>
          <a:p>
            <a:pPr algn="just" eaLnBrk="1" hangingPunct="1"/>
            <a:r>
              <a:rPr lang="en-US" sz="1400" dirty="0">
                <a:solidFill>
                  <a:srgbClr val="0000FF"/>
                </a:solidFill>
                <a:latin typeface="Arial"/>
                <a:cs typeface="Arial"/>
              </a:rPr>
              <a:t>Climate impacts are not always easily discerned in wild populations as detecting climate change signals in populations is challenged by stochastic noise associated with natural climate variability, variability in biotic and abiotic processes, and observation error in demography. The time of emergence (</a:t>
            </a:r>
            <a:r>
              <a:rPr lang="en-US" sz="1400" dirty="0" err="1">
                <a:solidFill>
                  <a:srgbClr val="0000FF"/>
                </a:solidFill>
                <a:latin typeface="Arial"/>
                <a:cs typeface="Arial"/>
              </a:rPr>
              <a:t>ToE</a:t>
            </a:r>
            <a:r>
              <a:rPr lang="en-US" sz="1400" dirty="0">
                <a:solidFill>
                  <a:srgbClr val="0000FF"/>
                </a:solidFill>
                <a:latin typeface="Arial"/>
                <a:cs typeface="Arial"/>
              </a:rPr>
              <a:t>) identifies when the signal of anthropogenic climate change can be quantitatively distinguished from natural climate variability. This concept has been applied extensively in the climate sciences but has not been explored in the context of population dynamics of wild species. </a:t>
            </a:r>
            <a:endParaRPr lang="en-US" sz="1400" b="1" dirty="0">
              <a:solidFill>
                <a:srgbClr val="0000FF"/>
              </a:solidFill>
              <a:latin typeface="Arial"/>
              <a:cs typeface="Arial"/>
            </a:endParaRPr>
          </a:p>
          <a:p>
            <a:pPr eaLnBrk="1" hangingPunct="1"/>
            <a:r>
              <a:rPr lang="en-US" sz="1400" b="1" dirty="0">
                <a:solidFill>
                  <a:srgbClr val="0000FF"/>
                </a:solidFill>
                <a:latin typeface="Arial"/>
                <a:cs typeface="Arial"/>
              </a:rPr>
              <a:t>Analysis</a:t>
            </a:r>
          </a:p>
          <a:p>
            <a:pPr eaLnBrk="1" hangingPunct="1"/>
            <a:r>
              <a:rPr lang="en-US" sz="1400" dirty="0">
                <a:solidFill>
                  <a:srgbClr val="0000FF"/>
                </a:solidFill>
                <a:latin typeface="Arial"/>
                <a:cs typeface="Arial"/>
              </a:rPr>
              <a:t>We illustrate empirically  the </a:t>
            </a:r>
            <a:r>
              <a:rPr lang="en-US" sz="1400" dirty="0" err="1">
                <a:solidFill>
                  <a:srgbClr val="0000FF"/>
                </a:solidFill>
                <a:latin typeface="Arial"/>
                <a:cs typeface="Arial"/>
              </a:rPr>
              <a:t>ToE</a:t>
            </a:r>
            <a:r>
              <a:rPr lang="en-US" sz="1400" dirty="0">
                <a:solidFill>
                  <a:srgbClr val="0000FF"/>
                </a:solidFill>
                <a:latin typeface="Arial"/>
                <a:cs typeface="Arial"/>
              </a:rPr>
              <a:t> in population for a species threatened by sea ice change: the emperor penguin. To do so, we used sea ice concentration using the NASA Team sea ice algorithm.</a:t>
            </a:r>
            <a:endParaRPr lang="en-US" sz="1400" b="1" dirty="0">
              <a:solidFill>
                <a:srgbClr val="0000FF"/>
              </a:solidFill>
              <a:latin typeface="Arial"/>
              <a:cs typeface="Arial"/>
            </a:endParaRPr>
          </a:p>
          <a:p>
            <a:pPr eaLnBrk="1" hangingPunct="1"/>
            <a:r>
              <a:rPr lang="en-US" sz="1400" b="1" dirty="0">
                <a:solidFill>
                  <a:srgbClr val="0000FF"/>
                </a:solidFill>
                <a:latin typeface="Arial"/>
                <a:cs typeface="Arial"/>
              </a:rPr>
              <a:t>Results</a:t>
            </a:r>
          </a:p>
          <a:p>
            <a:pPr eaLnBrk="1" hangingPunct="1"/>
            <a:r>
              <a:rPr lang="en-US" sz="1400" dirty="0">
                <a:solidFill>
                  <a:srgbClr val="0000FF"/>
                </a:solidFill>
              </a:rPr>
              <a:t>The </a:t>
            </a:r>
            <a:r>
              <a:rPr lang="en-US" sz="1400" dirty="0" err="1">
                <a:solidFill>
                  <a:srgbClr val="0000FF"/>
                </a:solidFill>
              </a:rPr>
              <a:t>ToE</a:t>
            </a:r>
            <a:r>
              <a:rPr lang="en-US" sz="1400" dirty="0">
                <a:solidFill>
                  <a:srgbClr val="0000FF"/>
                </a:solidFill>
              </a:rPr>
              <a:t> in sea ice varies among seasons and colonies (Fig) and as a consequence, the </a:t>
            </a:r>
            <a:r>
              <a:rPr lang="en-US" sz="1400" dirty="0" err="1">
                <a:solidFill>
                  <a:srgbClr val="0000FF"/>
                </a:solidFill>
              </a:rPr>
              <a:t>ToE</a:t>
            </a:r>
            <a:r>
              <a:rPr lang="en-US" sz="1400" dirty="0">
                <a:solidFill>
                  <a:srgbClr val="0000FF"/>
                </a:solidFill>
              </a:rPr>
              <a:t> </a:t>
            </a:r>
            <a:r>
              <a:rPr lang="en-US" sz="1400" dirty="0">
                <a:solidFill>
                  <a:srgbClr val="0000FF"/>
                </a:solidFill>
                <a:latin typeface="Arial"/>
                <a:cs typeface="Arial"/>
              </a:rPr>
              <a:t>in population</a:t>
            </a:r>
            <a:r>
              <a:rPr lang="en-US" sz="1400" dirty="0">
                <a:solidFill>
                  <a:srgbClr val="0000FF"/>
                </a:solidFill>
              </a:rPr>
              <a:t> varies among penguin colonies. </a:t>
            </a:r>
          </a:p>
        </p:txBody>
      </p:sp>
      <p:sp>
        <p:nvSpPr>
          <p:cNvPr id="14" name="TextBox 3"/>
          <p:cNvSpPr txBox="1">
            <a:spLocks noChangeArrowheads="1"/>
          </p:cNvSpPr>
          <p:nvPr/>
        </p:nvSpPr>
        <p:spPr bwMode="auto">
          <a:xfrm>
            <a:off x="4223660" y="4559439"/>
            <a:ext cx="4949372"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ts val="600"/>
              </a:spcAft>
            </a:pPr>
            <a:r>
              <a:rPr lang="en-US" sz="1400" b="1" dirty="0">
                <a:latin typeface="Arial"/>
                <a:cs typeface="Arial"/>
              </a:rPr>
              <a:t>Figure : </a:t>
            </a:r>
            <a:r>
              <a:rPr lang="en-US" sz="1400" dirty="0">
                <a:solidFill>
                  <a:srgbClr val="0000FF"/>
                </a:solidFill>
              </a:rPr>
              <a:t>When the environmental stochasticity generated  by other factors than sea ice is ignored, the </a:t>
            </a:r>
            <a:r>
              <a:rPr lang="en-US" sz="1400" dirty="0" err="1">
                <a:solidFill>
                  <a:srgbClr val="0000FF"/>
                </a:solidFill>
              </a:rPr>
              <a:t>ToE</a:t>
            </a:r>
            <a:r>
              <a:rPr lang="en-US" sz="1400" dirty="0">
                <a:solidFill>
                  <a:srgbClr val="0000FF"/>
                </a:solidFill>
              </a:rPr>
              <a:t> in populations occurs earlier than sea ice for  most colonies. When parameter uncertainty and  process variance are included, it occurs later than </a:t>
            </a:r>
            <a:r>
              <a:rPr lang="en-US" sz="1400" dirty="0" err="1">
                <a:solidFill>
                  <a:srgbClr val="0000FF"/>
                </a:solidFill>
              </a:rPr>
              <a:t>ToE</a:t>
            </a:r>
            <a:r>
              <a:rPr lang="en-US" sz="1400" dirty="0">
                <a:solidFill>
                  <a:srgbClr val="0000FF"/>
                </a:solidFill>
              </a:rPr>
              <a:t> in sea ice for almost all colonies.</a:t>
            </a:r>
          </a:p>
        </p:txBody>
      </p:sp>
      <p:pic>
        <p:nvPicPr>
          <p:cNvPr id="6" name="Picture 5" descr="A picture containing graphical user interface&#10;&#10;Description automatically generated">
            <a:extLst>
              <a:ext uri="{FF2B5EF4-FFF2-40B4-BE49-F238E27FC236}">
                <a16:creationId xmlns:a16="http://schemas.microsoft.com/office/drawing/2014/main" id="{78E8E168-95F0-1642-B0A4-8B846BC7C2F0}"/>
              </a:ext>
            </a:extLst>
          </p:cNvPr>
          <p:cNvPicPr>
            <a:picLocks noChangeAspect="1"/>
          </p:cNvPicPr>
          <p:nvPr/>
        </p:nvPicPr>
        <p:blipFill rotWithShape="1">
          <a:blip r:embed="rId3"/>
          <a:srcRect l="52501" t="54552" r="9047" b="3760"/>
          <a:stretch/>
        </p:blipFill>
        <p:spPr>
          <a:xfrm>
            <a:off x="4299727" y="1852980"/>
            <a:ext cx="4688114" cy="2757715"/>
          </a:xfrm>
          <a:prstGeom prst="rect">
            <a:avLst/>
          </a:prstGeom>
        </p:spPr>
      </p:pic>
      <p:sp>
        <p:nvSpPr>
          <p:cNvPr id="7" name="TextBox 6">
            <a:extLst>
              <a:ext uri="{FF2B5EF4-FFF2-40B4-BE49-F238E27FC236}">
                <a16:creationId xmlns:a16="http://schemas.microsoft.com/office/drawing/2014/main" id="{D50FC61D-6B5E-444C-96D4-9F9D11AB382F}"/>
              </a:ext>
            </a:extLst>
          </p:cNvPr>
          <p:cNvSpPr txBox="1"/>
          <p:nvPr/>
        </p:nvSpPr>
        <p:spPr>
          <a:xfrm>
            <a:off x="5257800" y="1143000"/>
            <a:ext cx="4169129" cy="646331"/>
          </a:xfrm>
          <a:prstGeom prst="rect">
            <a:avLst/>
          </a:prstGeom>
          <a:noFill/>
        </p:spPr>
        <p:txBody>
          <a:bodyPr wrap="square" rtlCol="0">
            <a:spAutoFit/>
          </a:bodyPr>
          <a:lstStyle/>
          <a:p>
            <a:r>
              <a:rPr lang="en-US" sz="1200" dirty="0"/>
              <a:t>Time of emergence (</a:t>
            </a:r>
            <a:r>
              <a:rPr lang="en-US" sz="1200" dirty="0" err="1"/>
              <a:t>ToE</a:t>
            </a:r>
            <a:r>
              <a:rPr lang="en-US" sz="1200" dirty="0"/>
              <a:t>) of sea ice</a:t>
            </a:r>
          </a:p>
          <a:p>
            <a:r>
              <a:rPr lang="en-US" sz="1200" dirty="0" err="1"/>
              <a:t>ToE</a:t>
            </a:r>
            <a:r>
              <a:rPr lang="en-US" sz="1200" dirty="0"/>
              <a:t> of emperor penguin without demographic uncertainties</a:t>
            </a:r>
          </a:p>
          <a:p>
            <a:r>
              <a:rPr lang="en-US" sz="1200" dirty="0" err="1"/>
              <a:t>ToE</a:t>
            </a:r>
            <a:r>
              <a:rPr lang="en-US" sz="1200" dirty="0"/>
              <a:t> emperor penguin with demographic uncertainties</a:t>
            </a:r>
          </a:p>
        </p:txBody>
      </p:sp>
      <p:cxnSp>
        <p:nvCxnSpPr>
          <p:cNvPr id="8" name="Straight Connector 7">
            <a:extLst>
              <a:ext uri="{FF2B5EF4-FFF2-40B4-BE49-F238E27FC236}">
                <a16:creationId xmlns:a16="http://schemas.microsoft.com/office/drawing/2014/main" id="{45E78E56-CDE8-5147-B84C-5A54E8BFF483}"/>
              </a:ext>
            </a:extLst>
          </p:cNvPr>
          <p:cNvCxnSpPr>
            <a:cxnSpLocks/>
          </p:cNvCxnSpPr>
          <p:nvPr/>
        </p:nvCxnSpPr>
        <p:spPr>
          <a:xfrm>
            <a:off x="4486255" y="1276035"/>
            <a:ext cx="709461"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ACD10E17-D598-F54B-8599-9F797AC15BFA}"/>
              </a:ext>
            </a:extLst>
          </p:cNvPr>
          <p:cNvCxnSpPr>
            <a:cxnSpLocks/>
          </p:cNvCxnSpPr>
          <p:nvPr/>
        </p:nvCxnSpPr>
        <p:spPr>
          <a:xfrm>
            <a:off x="4486255" y="1432767"/>
            <a:ext cx="742516" cy="0"/>
          </a:xfrm>
          <a:prstGeom prst="line">
            <a:avLst/>
          </a:prstGeom>
          <a:ln w="57150">
            <a:solidFill>
              <a:schemeClr val="bg2">
                <a:lumMod val="75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CA368142-0F96-A841-ACA8-857CBDC1A20E}"/>
              </a:ext>
            </a:extLst>
          </p:cNvPr>
          <p:cNvCxnSpPr>
            <a:cxnSpLocks/>
          </p:cNvCxnSpPr>
          <p:nvPr/>
        </p:nvCxnSpPr>
        <p:spPr>
          <a:xfrm>
            <a:off x="4486255" y="1624379"/>
            <a:ext cx="709461" cy="0"/>
          </a:xfrm>
          <a:prstGeom prst="line">
            <a:avLst/>
          </a:prstGeom>
          <a:ln w="57150">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F076496E-F1FB-A841-89CA-0AD82F0914B0}"/>
              </a:ext>
            </a:extLst>
          </p:cNvPr>
          <p:cNvSpPr/>
          <p:nvPr/>
        </p:nvSpPr>
        <p:spPr>
          <a:xfrm>
            <a:off x="4223660" y="1073534"/>
            <a:ext cx="4920338" cy="48709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0119B1A8-EA92-484E-8B83-BE3F4E0044A5}"/>
              </a:ext>
            </a:extLst>
          </p:cNvPr>
          <p:cNvSpPr txBox="1"/>
          <p:nvPr/>
        </p:nvSpPr>
        <p:spPr>
          <a:xfrm>
            <a:off x="-57912" y="5784466"/>
            <a:ext cx="9173032" cy="1169551"/>
          </a:xfrm>
          <a:prstGeom prst="rect">
            <a:avLst/>
          </a:prstGeom>
          <a:noFill/>
        </p:spPr>
        <p:txBody>
          <a:bodyPr wrap="square">
            <a:spAutoFit/>
          </a:bodyPr>
          <a:lstStyle/>
          <a:p>
            <a:pPr algn="just" eaLnBrk="1" hangingPunct="1"/>
            <a:r>
              <a:rPr lang="en-US" sz="1400" b="1" dirty="0">
                <a:solidFill>
                  <a:srgbClr val="0000FF"/>
                </a:solidFill>
                <a:latin typeface="Arial" panose="020B0604020202020204" pitchFamily="34" charset="0"/>
                <a:cs typeface="Arial" panose="020B0604020202020204" pitchFamily="34" charset="0"/>
              </a:rPr>
              <a:t>Significance</a:t>
            </a:r>
          </a:p>
          <a:p>
            <a:pPr algn="just" eaLnBrk="1" hangingPunct="1"/>
            <a:r>
              <a:rPr lang="en-US" sz="1400" dirty="0">
                <a:solidFill>
                  <a:srgbClr val="0000FF"/>
                </a:solidFill>
                <a:latin typeface="Arial" panose="020B0604020202020204" pitchFamily="34" charset="0"/>
                <a:cs typeface="Arial" panose="020B0604020202020204" pitchFamily="34" charset="0"/>
              </a:rPr>
              <a:t>In the current global biodiversity crisis, the development of tools to detect, quantify,  and compare the signal of anthropogenic climate change is essential to understand, anticipate and adapt to climate change. Here, we provide a new perspective on how climate-induced changes in populations can be detected by quantifying the Time of Emergence in populations.</a:t>
            </a:r>
          </a:p>
        </p:txBody>
      </p:sp>
    </p:spTree>
    <p:extLst>
      <p:ext uri="{BB962C8B-B14F-4D97-AF65-F5344CB8AC3E}">
        <p14:creationId xmlns:p14="http://schemas.microsoft.com/office/powerpoint/2010/main" val="1737285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latin typeface="Arial" panose="020B0604020202020204" pitchFamily="34" charset="0"/>
                <a:cs typeface="Arial" panose="020B0604020202020204" pitchFamily="34" charset="0"/>
              </a:rPr>
              <a:t>Notes</a:t>
            </a:r>
          </a:p>
        </p:txBody>
      </p:sp>
      <p:sp>
        <p:nvSpPr>
          <p:cNvPr id="7" name="TextBox 3"/>
          <p:cNvSpPr txBox="1">
            <a:spLocks noChangeArrowheads="1"/>
          </p:cNvSpPr>
          <p:nvPr/>
        </p:nvSpPr>
        <p:spPr bwMode="auto">
          <a:xfrm>
            <a:off x="457200" y="1752600"/>
            <a:ext cx="8001000" cy="35855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spcAft>
                <a:spcPts val="600"/>
              </a:spcAft>
            </a:pPr>
            <a:r>
              <a:rPr lang="en-US" sz="1400" b="1" dirty="0">
                <a:solidFill>
                  <a:srgbClr val="0000FF"/>
                </a:solidFill>
                <a:latin typeface="Arial"/>
                <a:cs typeface="Arial"/>
              </a:rPr>
              <a:t>Citation:</a:t>
            </a:r>
          </a:p>
          <a:p>
            <a:pPr algn="just" eaLnBrk="1" hangingPunct="1">
              <a:spcAft>
                <a:spcPts val="600"/>
              </a:spcAft>
            </a:pPr>
            <a:r>
              <a:rPr lang="en-US" sz="1400" dirty="0" err="1">
                <a:solidFill>
                  <a:srgbClr val="0000FF"/>
                </a:solidFill>
                <a:latin typeface="Arial"/>
                <a:cs typeface="Arial"/>
              </a:rPr>
              <a:t>Jenouvrier</a:t>
            </a:r>
            <a:r>
              <a:rPr lang="en-US" sz="1400" dirty="0">
                <a:solidFill>
                  <a:srgbClr val="0000FF"/>
                </a:solidFill>
                <a:latin typeface="Arial"/>
                <a:cs typeface="Arial"/>
              </a:rPr>
              <a:t>, S., Long, M.C., </a:t>
            </a:r>
            <a:r>
              <a:rPr lang="en-US" sz="1400" dirty="0" err="1">
                <a:solidFill>
                  <a:srgbClr val="0000FF"/>
                </a:solidFill>
                <a:latin typeface="Arial"/>
                <a:cs typeface="Arial"/>
              </a:rPr>
              <a:t>Coste</a:t>
            </a:r>
            <a:r>
              <a:rPr lang="en-US" sz="1400" dirty="0">
                <a:solidFill>
                  <a:srgbClr val="0000FF"/>
                </a:solidFill>
                <a:latin typeface="Arial"/>
                <a:cs typeface="Arial"/>
              </a:rPr>
              <a:t>, C.F., Holland, M., </a:t>
            </a:r>
            <a:r>
              <a:rPr lang="en-US" sz="1400" dirty="0" err="1">
                <a:solidFill>
                  <a:srgbClr val="0000FF"/>
                </a:solidFill>
                <a:latin typeface="Arial"/>
                <a:cs typeface="Arial"/>
              </a:rPr>
              <a:t>Gamelon</a:t>
            </a:r>
            <a:r>
              <a:rPr lang="en-US" sz="1400" dirty="0">
                <a:solidFill>
                  <a:srgbClr val="0000FF"/>
                </a:solidFill>
                <a:latin typeface="Arial"/>
                <a:cs typeface="Arial"/>
              </a:rPr>
              <a:t>, M., </a:t>
            </a:r>
            <a:r>
              <a:rPr lang="en-US" sz="1400" dirty="0" err="1">
                <a:solidFill>
                  <a:srgbClr val="0000FF"/>
                </a:solidFill>
                <a:latin typeface="Arial"/>
                <a:cs typeface="Arial"/>
              </a:rPr>
              <a:t>Yoccoz</a:t>
            </a:r>
            <a:r>
              <a:rPr lang="en-US" sz="1400" dirty="0">
                <a:solidFill>
                  <a:srgbClr val="0000FF"/>
                </a:solidFill>
                <a:latin typeface="Arial"/>
                <a:cs typeface="Arial"/>
              </a:rPr>
              <a:t>, N.G. and </a:t>
            </a:r>
            <a:r>
              <a:rPr lang="en-US" sz="1400" dirty="0" err="1">
                <a:solidFill>
                  <a:srgbClr val="0000FF"/>
                </a:solidFill>
                <a:latin typeface="Arial"/>
                <a:cs typeface="Arial"/>
              </a:rPr>
              <a:t>Sæther</a:t>
            </a:r>
            <a:r>
              <a:rPr lang="en-US" sz="1400" dirty="0">
                <a:solidFill>
                  <a:srgbClr val="0000FF"/>
                </a:solidFill>
                <a:latin typeface="Arial"/>
                <a:cs typeface="Arial"/>
              </a:rPr>
              <a:t>, B.E., 2021. Detecting climate signals in populations across life histories. Global change biology, in press.</a:t>
            </a:r>
          </a:p>
          <a:p>
            <a:pPr algn="just" eaLnBrk="1" hangingPunct="1">
              <a:spcAft>
                <a:spcPts val="600"/>
              </a:spcAft>
            </a:pPr>
            <a:r>
              <a:rPr lang="en-US" sz="1400" dirty="0">
                <a:solidFill>
                  <a:srgbClr val="0000FF"/>
                </a:solidFill>
                <a:latin typeface="Arial"/>
                <a:cs typeface="Arial"/>
                <a:hlinkClick r:id="rId3"/>
              </a:rPr>
              <a:t>https://onlinelibrary.wiley.com/doi/10.1111/gcb.16041</a:t>
            </a:r>
            <a:endParaRPr lang="en-US" sz="1400" dirty="0">
              <a:solidFill>
                <a:srgbClr val="0000FF"/>
              </a:solidFill>
              <a:latin typeface="Arial"/>
              <a:cs typeface="Arial"/>
            </a:endParaRPr>
          </a:p>
          <a:p>
            <a:pPr algn="just" eaLnBrk="1" hangingPunct="1">
              <a:spcAft>
                <a:spcPts val="600"/>
              </a:spcAft>
            </a:pPr>
            <a:endParaRPr lang="en-US" sz="1400" dirty="0">
              <a:solidFill>
                <a:srgbClr val="0000FF"/>
              </a:solidFill>
              <a:latin typeface="Arial"/>
              <a:cs typeface="Arial"/>
            </a:endParaRPr>
          </a:p>
          <a:p>
            <a:pPr algn="just" eaLnBrk="1" hangingPunct="1">
              <a:spcAft>
                <a:spcPts val="600"/>
              </a:spcAft>
            </a:pPr>
            <a:r>
              <a:rPr lang="en-US" sz="1400" b="1" dirty="0">
                <a:solidFill>
                  <a:srgbClr val="0000FF"/>
                </a:solidFill>
                <a:latin typeface="Arial"/>
                <a:cs typeface="Arial"/>
              </a:rPr>
              <a:t>Award Information:</a:t>
            </a:r>
          </a:p>
          <a:p>
            <a:pPr algn="just" eaLnBrk="1" hangingPunct="1">
              <a:spcAft>
                <a:spcPts val="600"/>
              </a:spcAft>
            </a:pPr>
            <a:r>
              <a:rPr lang="en-US" sz="1400" dirty="0">
                <a:solidFill>
                  <a:srgbClr val="0000FF"/>
                </a:solidFill>
                <a:latin typeface="Arial"/>
                <a:cs typeface="Arial"/>
              </a:rPr>
              <a:t>NASA Research Announcement (NRA) NNH19ZDA001N, Research Opportunities in Space and Earth Science (ROSES-2019), Program Element A.32: Interdisciplinary Research in Earth Science </a:t>
            </a:r>
          </a:p>
          <a:p>
            <a:pPr algn="just" eaLnBrk="1" hangingPunct="1">
              <a:spcAft>
                <a:spcPts val="600"/>
              </a:spcAft>
            </a:pPr>
            <a:r>
              <a:rPr lang="en-US" sz="1400" dirty="0">
                <a:solidFill>
                  <a:srgbClr val="0000FF"/>
                </a:solidFill>
                <a:latin typeface="Arial"/>
                <a:cs typeface="Arial"/>
              </a:rPr>
              <a:t>NASA Award/contract number: 19-IDS19-0028 </a:t>
            </a:r>
          </a:p>
          <a:p>
            <a:pPr algn="just" eaLnBrk="1" hangingPunct="1">
              <a:spcAft>
                <a:spcPts val="600"/>
              </a:spcAft>
            </a:pPr>
            <a:endParaRPr lang="en-US" sz="1400" dirty="0">
              <a:solidFill>
                <a:srgbClr val="0000FF"/>
              </a:solidFill>
              <a:latin typeface="Arial"/>
              <a:cs typeface="Arial"/>
            </a:endParaRPr>
          </a:p>
          <a:p>
            <a:pPr algn="just" eaLnBrk="1" hangingPunct="1">
              <a:spcAft>
                <a:spcPts val="600"/>
              </a:spcAft>
            </a:pPr>
            <a:r>
              <a:rPr lang="en-US" sz="1400" dirty="0">
                <a:solidFill>
                  <a:srgbClr val="0000FF"/>
                </a:solidFill>
                <a:latin typeface="Arial"/>
                <a:cs typeface="Arial"/>
              </a:rPr>
              <a:t>This research was supported by the NASA Ocean Biology &amp; Biogeochemistry Program, Earth Science Division (NNH19ZDA001N) under NASA Award number 19-IDS19-0028 .</a:t>
            </a:r>
          </a:p>
          <a:p>
            <a:pPr algn="just" eaLnBrk="1" hangingPunct="1">
              <a:spcAft>
                <a:spcPts val="600"/>
              </a:spcAft>
            </a:pPr>
            <a:endParaRPr lang="en-US" sz="1400" dirty="0">
              <a:solidFill>
                <a:srgbClr val="0000FF"/>
              </a:solidFill>
              <a:latin typeface="Arial"/>
              <a:cs typeface="Arial"/>
            </a:endParaRPr>
          </a:p>
        </p:txBody>
      </p:sp>
    </p:spTree>
    <p:extLst>
      <p:ext uri="{BB962C8B-B14F-4D97-AF65-F5344CB8AC3E}">
        <p14:creationId xmlns:p14="http://schemas.microsoft.com/office/powerpoint/2010/main" val="4240291095"/>
      </p:ext>
    </p:extLst>
  </p:cSld>
  <p:clrMapOvr>
    <a:masterClrMapping/>
  </p:clrMapOvr>
</p:sld>
</file>

<file path=ppt/theme/theme1.xml><?xml version="1.0" encoding="utf-8"?>
<a:theme xmlns:a="http://schemas.openxmlformats.org/drawingml/2006/main" name="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8504</TotalTime>
  <Words>494</Words>
  <Application>Microsoft Macintosh PowerPoint</Application>
  <PresentationFormat>On-screen Show (4:3)</PresentationFormat>
  <Paragraphs>26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GPMC Nov 2001</vt:lpstr>
      <vt:lpstr>Detecting climate signals in populations across life histories    S. Jenouvrier, M.C. Long, C.F.D. Coste, M. Holland, M. Gamelon, N.G. Yoccoz and BE. Sæther  es</vt:lpstr>
      <vt:lpstr>Notes</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Yoseph, Elizabeth [USA]</dc:creator>
  <cp:lastModifiedBy>Stephanie Jenouvrier</cp:lastModifiedBy>
  <cp:revision>64</cp:revision>
  <cp:lastPrinted>2016-12-19T15:06:13Z</cp:lastPrinted>
  <dcterms:created xsi:type="dcterms:W3CDTF">2014-07-25T19:02:24Z</dcterms:created>
  <dcterms:modified xsi:type="dcterms:W3CDTF">2022-02-18T15:59:30Z</dcterms:modified>
</cp:coreProperties>
</file>