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>
        <p:scale>
          <a:sx n="120" d="100"/>
          <a:sy n="120" d="100"/>
        </p:scale>
        <p:origin x="176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375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16255-4303-9C4F-817B-B70BE00B8543}" type="datetimeFigureOut">
              <a:rPr lang="en-US" smtClean="0"/>
              <a:t>1/26/22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B74C3-FFFE-DC45-AD9C-475829690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89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Science questions:</a:t>
            </a:r>
            <a:r>
              <a:rPr lang="en-US" dirty="0"/>
              <a:t>  What has been learned from long-term observations of CO2 and related tracers using updated records?  What will future measurements tell us additionally?</a:t>
            </a:r>
          </a:p>
          <a:p>
            <a:endParaRPr lang="en-US" dirty="0"/>
          </a:p>
          <a:p>
            <a:r>
              <a:rPr lang="en-US" b="1" dirty="0"/>
              <a:t>Methods:  </a:t>
            </a:r>
            <a:r>
              <a:rPr lang="en-US" dirty="0"/>
              <a:t>Literature review.  Access to updated records, including data for CO</a:t>
            </a:r>
            <a:r>
              <a:rPr lang="en-US" baseline="-25000" dirty="0"/>
              <a:t>2</a:t>
            </a:r>
            <a:r>
              <a:rPr lang="en-US" dirty="0"/>
              <a:t> and CO</a:t>
            </a:r>
            <a:r>
              <a:rPr lang="en-US" baseline="-25000" dirty="0"/>
              <a:t>2</a:t>
            </a:r>
            <a:r>
              <a:rPr lang="en-US" dirty="0"/>
              <a:t> isotopes funded by NASA.</a:t>
            </a:r>
          </a:p>
          <a:p>
            <a:endParaRPr lang="en-US" dirty="0"/>
          </a:p>
          <a:p>
            <a:r>
              <a:rPr lang="en-US" b="1" dirty="0"/>
              <a:t>Results:  </a:t>
            </a:r>
            <a:r>
              <a:rPr lang="en-US" dirty="0"/>
              <a:t>Broad review of literature. Update of iconic plots.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9B74C3-FFFE-DC45-AD9C-475829690A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90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6C621-63DD-424C-BC29-E98843AB95FE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AEB5-22C5-470A-AAD2-BBEFD753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6C621-63DD-424C-BC29-E98843AB95FE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AEB5-22C5-470A-AAD2-BBEFD753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5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6C621-63DD-424C-BC29-E98843AB95FE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AEB5-22C5-470A-AAD2-BBEFD753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8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6C621-63DD-424C-BC29-E98843AB95FE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AEB5-22C5-470A-AAD2-BBEFD753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6C621-63DD-424C-BC29-E98843AB95FE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AEB5-22C5-470A-AAD2-BBEFD753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6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6C621-63DD-424C-BC29-E98843AB95FE}" type="datetimeFigureOut">
              <a:rPr lang="en-US" smtClean="0"/>
              <a:t>1/26/22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AEB5-22C5-470A-AAD2-BBEFD753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9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6C621-63DD-424C-BC29-E98843AB95FE}" type="datetimeFigureOut">
              <a:rPr lang="en-US" smtClean="0"/>
              <a:t>1/26/22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AEB5-22C5-470A-AAD2-BBEFD753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0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6C621-63DD-424C-BC29-E98843AB95FE}" type="datetimeFigureOut">
              <a:rPr lang="en-US" smtClean="0"/>
              <a:t>1/26/22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AEB5-22C5-470A-AAD2-BBEFD753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85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6C621-63DD-424C-BC29-E98843AB95FE}" type="datetimeFigureOut">
              <a:rPr lang="en-US" smtClean="0"/>
              <a:t>1/26/22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AEB5-22C5-470A-AAD2-BBEFD753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8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6C621-63DD-424C-BC29-E98843AB95FE}" type="datetimeFigureOut">
              <a:rPr lang="en-US" smtClean="0"/>
              <a:t>1/26/22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AEB5-22C5-470A-AAD2-BBEFD753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2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6C621-63DD-424C-BC29-E98843AB95FE}" type="datetimeFigureOut">
              <a:rPr lang="en-US" smtClean="0"/>
              <a:t>1/26/22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AEB5-22C5-470A-AAD2-BBEFD753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2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6C621-63DD-424C-BC29-E98843AB95FE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3AEB5-22C5-470A-AAD2-BBEFD753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5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755" y="201423"/>
            <a:ext cx="3473900" cy="16506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2642" r="11613"/>
          <a:stretch/>
        </p:blipFill>
        <p:spPr>
          <a:xfrm>
            <a:off x="0" y="2232285"/>
            <a:ext cx="6018783" cy="39250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12197" y="601558"/>
            <a:ext cx="7280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Multiple lines of evidence for carbon sinks having grown roughly in proportion to emissions and for large increases in global photosynthesis over the last 60 years.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l="1716" r="4213"/>
          <a:stretch/>
        </p:blipFill>
        <p:spPr>
          <a:xfrm>
            <a:off x="5847907" y="2391630"/>
            <a:ext cx="6204199" cy="376571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903782" y="6157342"/>
            <a:ext cx="35493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Ann Rev. </a:t>
            </a:r>
            <a:r>
              <a:rPr lang="en-US" sz="1600" i="1" dirty="0" err="1"/>
              <a:t>Env</a:t>
            </a:r>
            <a:r>
              <a:rPr lang="en-US" sz="1600" i="1" dirty="0"/>
              <a:t>. and Res. (2021) 45: 85-110</a:t>
            </a:r>
          </a:p>
        </p:txBody>
      </p:sp>
    </p:spTree>
    <p:extLst>
      <p:ext uri="{BB962C8B-B14F-4D97-AF65-F5344CB8AC3E}">
        <p14:creationId xmlns:p14="http://schemas.microsoft.com/office/powerpoint/2010/main" val="2470851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102</Words>
  <Application>Microsoft Macintosh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Ralph Keeling</dc:creator>
  <cp:lastModifiedBy>Scott Goetz</cp:lastModifiedBy>
  <cp:revision>7</cp:revision>
  <dcterms:created xsi:type="dcterms:W3CDTF">2022-01-26T21:22:22Z</dcterms:created>
  <dcterms:modified xsi:type="dcterms:W3CDTF">2022-01-26T23:08:46Z</dcterms:modified>
</cp:coreProperties>
</file>