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69" r:id="rId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480" autoAdjust="0"/>
    <p:restoredTop sz="86418" autoAdjust="0"/>
  </p:normalViewPr>
  <p:slideViewPr>
    <p:cSldViewPr>
      <p:cViewPr varScale="1">
        <p:scale>
          <a:sx n="108" d="100"/>
          <a:sy n="108" d="100"/>
        </p:scale>
        <p:origin x="2344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218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9" y="0"/>
            <a:ext cx="3037840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6C394DAF-D41D-4170-A942-5EC726C12CCE}" type="datetimeFigureOut">
              <a:rPr lang="en-US" smtClean="0"/>
              <a:t>1/24/22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9788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1" y="4415790"/>
            <a:ext cx="5608320" cy="4183380"/>
          </a:xfrm>
          <a:prstGeom prst="rect">
            <a:avLst/>
          </a:prstGeom>
        </p:spPr>
        <p:txBody>
          <a:bodyPr vert="horz" lIns="92446" tIns="46223" rIns="92446" bIns="46223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967"/>
            <a:ext cx="3037840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9" y="8829967"/>
            <a:ext cx="3037840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E129A5CA-096F-418F-9FEB-D0E4975ED51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91781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doi.org/10.1016/j.rse.2021.112879" TargetMode="External"/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Aft>
                <a:spcPts val="600"/>
              </a:spcAft>
            </a:pPr>
            <a:r>
              <a:rPr lang="en-US" sz="1200" b="1" dirty="0">
                <a:solidFill>
                  <a:srgbClr val="0000FF"/>
                </a:solidFill>
                <a:latin typeface="Arial"/>
                <a:cs typeface="Arial"/>
              </a:rPr>
              <a:t>Citation: </a:t>
            </a:r>
            <a:r>
              <a:rPr lang="en-US" sz="1200" dirty="0">
                <a:solidFill>
                  <a:srgbClr val="0000FF"/>
                </a:solidFill>
                <a:latin typeface="Arial"/>
                <a:cs typeface="Arial"/>
              </a:rPr>
              <a:t>Kramer, S.J., D.A. Siegel, S. </a:t>
            </a:r>
            <a:r>
              <a:rPr lang="en-US" sz="1200" dirty="0" err="1">
                <a:solidFill>
                  <a:srgbClr val="0000FF"/>
                </a:solidFill>
                <a:latin typeface="Arial"/>
                <a:cs typeface="Arial"/>
              </a:rPr>
              <a:t>Maritorena</a:t>
            </a:r>
            <a:r>
              <a:rPr lang="en-US" sz="1200" dirty="0">
                <a:solidFill>
                  <a:srgbClr val="0000FF"/>
                </a:solidFill>
                <a:latin typeface="Arial"/>
                <a:cs typeface="Arial"/>
              </a:rPr>
              <a:t>, D. Catlett (2022). Modeling surface ocean phytoplankton pigments from hyperspectral remote sensing reflectance on global scales. </a:t>
            </a:r>
            <a:r>
              <a:rPr lang="en-US" sz="1200" i="1" dirty="0">
                <a:solidFill>
                  <a:srgbClr val="0000FF"/>
                </a:solidFill>
                <a:latin typeface="Arial"/>
                <a:cs typeface="Arial"/>
              </a:rPr>
              <a:t>Remote Sensing of Environment</a:t>
            </a:r>
            <a:r>
              <a:rPr lang="en-US" sz="1200" dirty="0">
                <a:solidFill>
                  <a:srgbClr val="0000FF"/>
                </a:solidFill>
                <a:latin typeface="Arial"/>
                <a:cs typeface="Arial"/>
              </a:rPr>
              <a:t>, 270, 1-14, </a:t>
            </a:r>
            <a:r>
              <a:rPr lang="en-US" sz="1200" dirty="0">
                <a:solidFill>
                  <a:srgbClr val="0000FF"/>
                </a:solidFill>
                <a:latin typeface="Arial"/>
                <a:cs typeface="Arial"/>
                <a:hlinkClick r:id="rId3"/>
              </a:rPr>
              <a:t>https://doi.org/10.1016/j.rse.2021.112879</a:t>
            </a:r>
            <a:r>
              <a:rPr lang="en-US" sz="1200" dirty="0">
                <a:solidFill>
                  <a:srgbClr val="0000FF"/>
                </a:solidFill>
                <a:latin typeface="Arial"/>
                <a:cs typeface="Arial"/>
              </a:rPr>
              <a:t>. </a:t>
            </a:r>
          </a:p>
          <a:p>
            <a:pPr eaLnBrk="1" hangingPunct="1">
              <a:spcAft>
                <a:spcPts val="600"/>
              </a:spcAft>
            </a:pPr>
            <a:endParaRPr lang="en-US" sz="1200" dirty="0">
              <a:solidFill>
                <a:srgbClr val="0000FF"/>
              </a:solidFill>
              <a:latin typeface="Arial"/>
              <a:cs typeface="Arial"/>
            </a:endParaRPr>
          </a:p>
          <a:p>
            <a:pPr eaLnBrk="1" hangingPunct="1">
              <a:spcAft>
                <a:spcPts val="600"/>
              </a:spcAft>
            </a:pPr>
            <a:r>
              <a:rPr lang="en-US" sz="1200" b="1" dirty="0">
                <a:solidFill>
                  <a:srgbClr val="0000FF"/>
                </a:solidFill>
                <a:latin typeface="Arial"/>
                <a:cs typeface="Arial"/>
              </a:rPr>
              <a:t>Award Information: </a:t>
            </a:r>
            <a:r>
              <a:rPr lang="en-US" sz="1200" dirty="0">
                <a:solidFill>
                  <a:srgbClr val="0000FF"/>
                </a:solidFill>
                <a:latin typeface="Arial"/>
                <a:cs typeface="Arial"/>
              </a:rPr>
              <a:t>This research was supported by the NASA Earth Science Division PACE Science and Applications Team (NNH19ZDA001N-PACESAT) to Dave Siegel and Stéphane </a:t>
            </a:r>
            <a:r>
              <a:rPr lang="en-US" sz="1200" dirty="0" err="1">
                <a:solidFill>
                  <a:srgbClr val="0000FF"/>
                </a:solidFill>
                <a:latin typeface="Arial"/>
                <a:cs typeface="Arial"/>
              </a:rPr>
              <a:t>Maritorena</a:t>
            </a:r>
            <a:r>
              <a:rPr lang="en-US" sz="1200" dirty="0">
                <a:solidFill>
                  <a:srgbClr val="0000FF"/>
                </a:solidFill>
                <a:latin typeface="Arial"/>
                <a:cs typeface="Arial"/>
              </a:rPr>
              <a:t> under NASA Award number 80NSSC20M0226.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29A5CA-096F-418F-9FEB-D0E4975ED517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11765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3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6846" indent="0" algn="ctr">
              <a:buNone/>
              <a:defRPr/>
            </a:lvl2pPr>
            <a:lvl3pPr marL="913693" indent="0" algn="ctr">
              <a:buNone/>
              <a:defRPr/>
            </a:lvl3pPr>
            <a:lvl4pPr marL="1370540" indent="0" algn="ctr">
              <a:buNone/>
              <a:defRPr/>
            </a:lvl4pPr>
            <a:lvl5pPr marL="1827384" indent="0" algn="ctr">
              <a:buNone/>
              <a:defRPr/>
            </a:lvl5pPr>
            <a:lvl6pPr marL="2284230" indent="0" algn="ctr">
              <a:buNone/>
              <a:defRPr/>
            </a:lvl6pPr>
            <a:lvl7pPr marL="2741077" indent="0" algn="ctr">
              <a:buNone/>
              <a:defRPr/>
            </a:lvl7pPr>
            <a:lvl8pPr marL="3197922" indent="0" algn="ctr">
              <a:buNone/>
              <a:defRPr/>
            </a:lvl8pPr>
            <a:lvl9pPr marL="3654769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C869AB-AAB5-8945-9B48-0324A8B3E70D}" type="slidenum">
              <a:rPr lang="en-US">
                <a:solidFill>
                  <a:srgbClr val="3333CC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33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42996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2BFC5C-7B89-4E41-9A30-8CDEBE46D535}" type="slidenum">
              <a:rPr lang="en-US">
                <a:solidFill>
                  <a:srgbClr val="3333CC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33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05722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9088" y="327035"/>
            <a:ext cx="2044700" cy="55292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327035"/>
            <a:ext cx="5983288" cy="55292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D322FF-251F-2F4E-87F4-E6764F6327F1}" type="slidenum">
              <a:rPr lang="en-US">
                <a:solidFill>
                  <a:srgbClr val="3333CC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33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14425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533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066800"/>
            <a:ext cx="381000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066801"/>
            <a:ext cx="3810000" cy="25527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771900"/>
            <a:ext cx="3810000" cy="25527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0"/>
          </p:nvPr>
        </p:nvSpPr>
        <p:spPr bwMode="auto">
          <a:xfrm>
            <a:off x="3048001" y="6629401"/>
            <a:ext cx="30480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906" tIns="48453" rIns="96906" bIns="48453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000">
                <a:solidFill>
                  <a:schemeClr val="accent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defTabSz="913693" fontAlgn="base">
              <a:spcBef>
                <a:spcPct val="0"/>
              </a:spcBef>
              <a:spcAft>
                <a:spcPct val="0"/>
              </a:spcAft>
              <a:defRPr/>
            </a:pPr>
            <a:fld id="{4309757C-B6B2-A944-A0A6-CF83EB4356E7}" type="slidenum">
              <a:rPr lang="en-US" smtClean="0">
                <a:solidFill>
                  <a:srgbClr val="3333CC"/>
                </a:solidFill>
                <a:ea typeface="ＭＳ Ｐゴシック" charset="0"/>
              </a:rPr>
              <a:pPr defTabSz="913693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srgbClr val="3333CC"/>
              </a:solidFill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70557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48001" y="6613526"/>
            <a:ext cx="30480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906" tIns="48453" rIns="96906" bIns="48453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000">
                <a:solidFill>
                  <a:schemeClr val="accent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defTabSz="913693" fontAlgn="base">
              <a:spcBef>
                <a:spcPct val="0"/>
              </a:spcBef>
              <a:spcAft>
                <a:spcPct val="0"/>
              </a:spcAft>
              <a:defRPr/>
            </a:pPr>
            <a:fld id="{4309757C-B6B2-A944-A0A6-CF83EB4356E7}" type="slidenum">
              <a:rPr lang="en-US" smtClean="0">
                <a:solidFill>
                  <a:srgbClr val="3333CC"/>
                </a:solidFill>
                <a:ea typeface="ＭＳ Ｐゴシック" charset="0"/>
              </a:rPr>
              <a:pPr defTabSz="913693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srgbClr val="3333CC"/>
              </a:solidFill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3817621"/>
      </p:ext>
    </p:extLst>
  </p:cSld>
  <p:clrMapOvr>
    <a:masterClrMapping/>
  </p:clrMapOvr>
  <p:transition spd="med" advClick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1" y="304800"/>
            <a:ext cx="6096000" cy="571500"/>
          </a:xfrm>
        </p:spPr>
        <p:txBody>
          <a:bodyPr/>
          <a:lstStyle>
            <a:lvl1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A3FCC9-E66A-1145-B904-CAB326CB98F7}" type="slidenum">
              <a:rPr lang="en-US">
                <a:solidFill>
                  <a:srgbClr val="3333CC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33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62926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1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2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6846" indent="0">
              <a:buNone/>
              <a:defRPr sz="1800"/>
            </a:lvl2pPr>
            <a:lvl3pPr marL="913693" indent="0">
              <a:buNone/>
              <a:defRPr sz="1600"/>
            </a:lvl3pPr>
            <a:lvl4pPr marL="1370540" indent="0">
              <a:buNone/>
              <a:defRPr sz="1400"/>
            </a:lvl4pPr>
            <a:lvl5pPr marL="1827384" indent="0">
              <a:buNone/>
              <a:defRPr sz="1400"/>
            </a:lvl5pPr>
            <a:lvl6pPr marL="2284230" indent="0">
              <a:buNone/>
              <a:defRPr sz="1400"/>
            </a:lvl6pPr>
            <a:lvl7pPr marL="2741077" indent="0">
              <a:buNone/>
              <a:defRPr sz="1400"/>
            </a:lvl7pPr>
            <a:lvl8pPr marL="3197922" indent="0">
              <a:buNone/>
              <a:defRPr sz="1400"/>
            </a:lvl8pPr>
            <a:lvl9pPr marL="3654769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B24194-454F-374F-8232-686D2FA2EA4D}" type="slidenum">
              <a:rPr lang="en-US">
                <a:solidFill>
                  <a:srgbClr val="3333CC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33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72436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447800"/>
            <a:ext cx="4013200" cy="44084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99000" y="1447800"/>
            <a:ext cx="4014788" cy="44084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1ABE65-7947-134D-B34C-E018BC2D4907}" type="slidenum">
              <a:rPr lang="en-US">
                <a:solidFill>
                  <a:srgbClr val="3333CC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33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05749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4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846" indent="0">
              <a:buNone/>
              <a:defRPr sz="2000" b="1"/>
            </a:lvl2pPr>
            <a:lvl3pPr marL="913693" indent="0">
              <a:buNone/>
              <a:defRPr sz="1800" b="1"/>
            </a:lvl3pPr>
            <a:lvl4pPr marL="1370540" indent="0">
              <a:buNone/>
              <a:defRPr sz="1600" b="1"/>
            </a:lvl4pPr>
            <a:lvl5pPr marL="1827384" indent="0">
              <a:buNone/>
              <a:defRPr sz="1600" b="1"/>
            </a:lvl5pPr>
            <a:lvl6pPr marL="2284230" indent="0">
              <a:buNone/>
              <a:defRPr sz="1600" b="1"/>
            </a:lvl6pPr>
            <a:lvl7pPr marL="2741077" indent="0">
              <a:buNone/>
              <a:defRPr sz="1600" b="1"/>
            </a:lvl7pPr>
            <a:lvl8pPr marL="3197922" indent="0">
              <a:buNone/>
              <a:defRPr sz="1600" b="1"/>
            </a:lvl8pPr>
            <a:lvl9pPr marL="365476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4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846" indent="0">
              <a:buNone/>
              <a:defRPr sz="2000" b="1"/>
            </a:lvl2pPr>
            <a:lvl3pPr marL="913693" indent="0">
              <a:buNone/>
              <a:defRPr sz="1800" b="1"/>
            </a:lvl3pPr>
            <a:lvl4pPr marL="1370540" indent="0">
              <a:buNone/>
              <a:defRPr sz="1600" b="1"/>
            </a:lvl4pPr>
            <a:lvl5pPr marL="1827384" indent="0">
              <a:buNone/>
              <a:defRPr sz="1600" b="1"/>
            </a:lvl5pPr>
            <a:lvl6pPr marL="2284230" indent="0">
              <a:buNone/>
              <a:defRPr sz="1600" b="1"/>
            </a:lvl6pPr>
            <a:lvl7pPr marL="2741077" indent="0">
              <a:buNone/>
              <a:defRPr sz="1600" b="1"/>
            </a:lvl7pPr>
            <a:lvl8pPr marL="3197922" indent="0">
              <a:buNone/>
              <a:defRPr sz="1600" b="1"/>
            </a:lvl8pPr>
            <a:lvl9pPr marL="365476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718463-808A-6843-ACFF-BF9D44455941}" type="slidenum">
              <a:rPr lang="en-US">
                <a:solidFill>
                  <a:srgbClr val="3333CC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33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93983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22655C-23D9-6943-B41E-570597392F16}" type="slidenum">
              <a:rPr lang="en-US">
                <a:solidFill>
                  <a:srgbClr val="3333CC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33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27390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2D74FA-F0E1-F945-B657-B2CFFF6A6411}" type="slidenum">
              <a:rPr lang="en-US">
                <a:solidFill>
                  <a:srgbClr val="3333CC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33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87543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4" y="27306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6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6846" indent="0">
              <a:buNone/>
              <a:defRPr sz="1200"/>
            </a:lvl2pPr>
            <a:lvl3pPr marL="913693" indent="0">
              <a:buNone/>
              <a:defRPr sz="1000"/>
            </a:lvl3pPr>
            <a:lvl4pPr marL="1370540" indent="0">
              <a:buNone/>
              <a:defRPr sz="900"/>
            </a:lvl4pPr>
            <a:lvl5pPr marL="1827384" indent="0">
              <a:buNone/>
              <a:defRPr sz="900"/>
            </a:lvl5pPr>
            <a:lvl6pPr marL="2284230" indent="0">
              <a:buNone/>
              <a:defRPr sz="900"/>
            </a:lvl6pPr>
            <a:lvl7pPr marL="2741077" indent="0">
              <a:buNone/>
              <a:defRPr sz="900"/>
            </a:lvl7pPr>
            <a:lvl8pPr marL="3197922" indent="0">
              <a:buNone/>
              <a:defRPr sz="900"/>
            </a:lvl8pPr>
            <a:lvl9pPr marL="3654769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0EE266-AF95-E340-B8F5-FA07BA3B7DF0}" type="slidenum">
              <a:rPr lang="en-US">
                <a:solidFill>
                  <a:srgbClr val="3333CC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33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1421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6846" indent="0">
              <a:buNone/>
              <a:defRPr sz="2800"/>
            </a:lvl2pPr>
            <a:lvl3pPr marL="913693" indent="0">
              <a:buNone/>
              <a:defRPr sz="2400"/>
            </a:lvl3pPr>
            <a:lvl4pPr marL="1370540" indent="0">
              <a:buNone/>
              <a:defRPr sz="2000"/>
            </a:lvl4pPr>
            <a:lvl5pPr marL="1827384" indent="0">
              <a:buNone/>
              <a:defRPr sz="2000"/>
            </a:lvl5pPr>
            <a:lvl6pPr marL="2284230" indent="0">
              <a:buNone/>
              <a:defRPr sz="2000"/>
            </a:lvl6pPr>
            <a:lvl7pPr marL="2741077" indent="0">
              <a:buNone/>
              <a:defRPr sz="2000"/>
            </a:lvl7pPr>
            <a:lvl8pPr marL="3197922" indent="0">
              <a:buNone/>
              <a:defRPr sz="2000"/>
            </a:lvl8pPr>
            <a:lvl9pPr marL="3654769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6846" indent="0">
              <a:buNone/>
              <a:defRPr sz="1200"/>
            </a:lvl2pPr>
            <a:lvl3pPr marL="913693" indent="0">
              <a:buNone/>
              <a:defRPr sz="1000"/>
            </a:lvl3pPr>
            <a:lvl4pPr marL="1370540" indent="0">
              <a:buNone/>
              <a:defRPr sz="900"/>
            </a:lvl4pPr>
            <a:lvl5pPr marL="1827384" indent="0">
              <a:buNone/>
              <a:defRPr sz="900"/>
            </a:lvl5pPr>
            <a:lvl6pPr marL="2284230" indent="0">
              <a:buNone/>
              <a:defRPr sz="900"/>
            </a:lvl6pPr>
            <a:lvl7pPr marL="2741077" indent="0">
              <a:buNone/>
              <a:defRPr sz="900"/>
            </a:lvl7pPr>
            <a:lvl8pPr marL="3197922" indent="0">
              <a:buNone/>
              <a:defRPr sz="900"/>
            </a:lvl8pPr>
            <a:lvl9pPr marL="3654769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2F6BFB-6513-DE46-9E73-439096B0E8F5}" type="slidenum">
              <a:rPr lang="en-US">
                <a:solidFill>
                  <a:srgbClr val="3333CC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33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16631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Line 5"/>
          <p:cNvSpPr>
            <a:spLocks noChangeShapeType="1"/>
          </p:cNvSpPr>
          <p:nvPr/>
        </p:nvSpPr>
        <p:spPr bwMode="auto">
          <a:xfrm>
            <a:off x="65098" y="1062038"/>
            <a:ext cx="9020175" cy="0"/>
          </a:xfrm>
          <a:prstGeom prst="line">
            <a:avLst/>
          </a:prstGeom>
          <a:noFill/>
          <a:ln w="38100" cmpd="dbl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lIns="91366" tIns="45685" rIns="91366" bIns="45685" anchor="ctr"/>
          <a:lstStyle/>
          <a:p>
            <a:pPr defTabSz="913693" fontAlgn="base">
              <a:spcBef>
                <a:spcPct val="0"/>
              </a:spcBef>
              <a:spcAft>
                <a:spcPct val="0"/>
              </a:spcAft>
            </a:pPr>
            <a:endParaRPr lang="en-US" sz="1200" dirty="0">
              <a:solidFill>
                <a:srgbClr val="000000"/>
              </a:solidFill>
              <a:ea typeface="ＭＳ Ｐゴシック" charset="0"/>
            </a:endParaRPr>
          </a:p>
        </p:txBody>
      </p:sp>
      <p:sp>
        <p:nvSpPr>
          <p:cNvPr id="1028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524001" y="327025"/>
            <a:ext cx="6096000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6906" tIns="48453" rIns="96906" bIns="4845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9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447800"/>
            <a:ext cx="8180388" cy="4408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6906" tIns="48453" rIns="96906" bIns="4845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59784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51663" y="6653222"/>
            <a:ext cx="2005012" cy="204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906" tIns="48453" rIns="96906" bIns="48453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000">
                <a:ea typeface="+mn-ea"/>
                <a:cs typeface="+mn-cs"/>
              </a:defRPr>
            </a:lvl1pPr>
          </a:lstStyle>
          <a:p>
            <a:pPr defTabSz="913693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59785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48001" y="6613526"/>
            <a:ext cx="30480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906" tIns="48453" rIns="96906" bIns="48453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000">
                <a:solidFill>
                  <a:schemeClr val="accent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defTabSz="913693" fontAlgn="base">
              <a:spcBef>
                <a:spcPct val="0"/>
              </a:spcBef>
              <a:spcAft>
                <a:spcPct val="0"/>
              </a:spcAft>
              <a:defRPr/>
            </a:pPr>
            <a:fld id="{4309757C-B6B2-A944-A0A6-CF83EB4356E7}" type="slidenum">
              <a:rPr lang="en-US" smtClean="0">
                <a:solidFill>
                  <a:srgbClr val="3333CC"/>
                </a:solidFill>
                <a:ea typeface="ＭＳ Ｐゴシック" charset="0"/>
              </a:rPr>
              <a:pPr defTabSz="913693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srgbClr val="3333CC"/>
              </a:solidFill>
              <a:ea typeface="ＭＳ Ｐゴシック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733086C-103E-4B43-8F87-208F97E73029}"/>
              </a:ext>
            </a:extLst>
          </p:cNvPr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77825" y="38100"/>
            <a:ext cx="1927224" cy="9636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45623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100" b="1">
          <a:solidFill>
            <a:schemeClr val="accent2"/>
          </a:solidFill>
          <a:latin typeface="+mj-lt"/>
          <a:ea typeface="ＭＳ Ｐゴシック" pitchFamily="-108" charset="-128"/>
          <a:cs typeface="ＭＳ Ｐゴシック" pitchFamily="-108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100" b="1">
          <a:solidFill>
            <a:schemeClr val="accent2"/>
          </a:solidFill>
          <a:latin typeface="Times New Roman" pitchFamily="-108" charset="0"/>
          <a:ea typeface="ＭＳ Ｐゴシック" pitchFamily="-108" charset="-128"/>
          <a:cs typeface="ＭＳ Ｐゴシック" pitchFamily="-108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100" b="1">
          <a:solidFill>
            <a:schemeClr val="accent2"/>
          </a:solidFill>
          <a:latin typeface="Times New Roman" pitchFamily="-108" charset="0"/>
          <a:ea typeface="ＭＳ Ｐゴシック" pitchFamily="-108" charset="-128"/>
          <a:cs typeface="ＭＳ Ｐゴシック" pitchFamily="-108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100" b="1">
          <a:solidFill>
            <a:schemeClr val="accent2"/>
          </a:solidFill>
          <a:latin typeface="Times New Roman" pitchFamily="-108" charset="0"/>
          <a:ea typeface="ＭＳ Ｐゴシック" pitchFamily="-108" charset="-128"/>
          <a:cs typeface="ＭＳ Ｐゴシック" pitchFamily="-108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100" b="1">
          <a:solidFill>
            <a:schemeClr val="accent2"/>
          </a:solidFill>
          <a:latin typeface="Times New Roman" pitchFamily="-108" charset="0"/>
          <a:ea typeface="ＭＳ Ｐゴシック" pitchFamily="-108" charset="-128"/>
          <a:cs typeface="ＭＳ Ｐゴシック" pitchFamily="-108" charset="-128"/>
        </a:defRPr>
      </a:lvl5pPr>
      <a:lvl6pPr marL="456846" algn="ctr" rtl="0" eaLnBrk="0" fontAlgn="base" hangingPunct="0">
        <a:spcBef>
          <a:spcPct val="0"/>
        </a:spcBef>
        <a:spcAft>
          <a:spcPct val="0"/>
        </a:spcAft>
        <a:defRPr sz="2100" b="1">
          <a:solidFill>
            <a:schemeClr val="accent2"/>
          </a:solidFill>
          <a:latin typeface="Times New Roman" pitchFamily="-108" charset="0"/>
        </a:defRPr>
      </a:lvl6pPr>
      <a:lvl7pPr marL="913693" algn="ctr" rtl="0" eaLnBrk="0" fontAlgn="base" hangingPunct="0">
        <a:spcBef>
          <a:spcPct val="0"/>
        </a:spcBef>
        <a:spcAft>
          <a:spcPct val="0"/>
        </a:spcAft>
        <a:defRPr sz="2100" b="1">
          <a:solidFill>
            <a:schemeClr val="accent2"/>
          </a:solidFill>
          <a:latin typeface="Times New Roman" pitchFamily="-108" charset="0"/>
        </a:defRPr>
      </a:lvl7pPr>
      <a:lvl8pPr marL="1370540" algn="ctr" rtl="0" eaLnBrk="0" fontAlgn="base" hangingPunct="0">
        <a:spcBef>
          <a:spcPct val="0"/>
        </a:spcBef>
        <a:spcAft>
          <a:spcPct val="0"/>
        </a:spcAft>
        <a:defRPr sz="2100" b="1">
          <a:solidFill>
            <a:schemeClr val="accent2"/>
          </a:solidFill>
          <a:latin typeface="Times New Roman" pitchFamily="-108" charset="0"/>
        </a:defRPr>
      </a:lvl8pPr>
      <a:lvl9pPr marL="1827384" algn="ctr" rtl="0" eaLnBrk="0" fontAlgn="base" hangingPunct="0">
        <a:spcBef>
          <a:spcPct val="0"/>
        </a:spcBef>
        <a:spcAft>
          <a:spcPct val="0"/>
        </a:spcAft>
        <a:defRPr sz="2100" b="1">
          <a:solidFill>
            <a:schemeClr val="accent2"/>
          </a:solidFill>
          <a:latin typeface="Times New Roman" pitchFamily="-108" charset="0"/>
        </a:defRPr>
      </a:lvl9pPr>
    </p:titleStyle>
    <p:bodyStyle>
      <a:lvl1pPr marL="342635" indent="-342635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3200">
          <a:solidFill>
            <a:schemeClr val="accent2"/>
          </a:solidFill>
          <a:latin typeface="+mn-lt"/>
          <a:ea typeface="ＭＳ Ｐゴシック" pitchFamily="-108" charset="-128"/>
          <a:cs typeface="ＭＳ Ｐゴシック" pitchFamily="-108" charset="-128"/>
        </a:defRPr>
      </a:lvl1pPr>
      <a:lvl2pPr marL="721754" indent="-256976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800">
          <a:solidFill>
            <a:schemeClr val="accent2"/>
          </a:solidFill>
          <a:latin typeface="+mn-lt"/>
          <a:ea typeface="ＭＳ Ｐゴシック" pitchFamily="-108" charset="-128"/>
        </a:defRPr>
      </a:lvl2pPr>
      <a:lvl3pPr marL="1072320" indent="-230009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400">
          <a:solidFill>
            <a:schemeClr val="accent2"/>
          </a:solidFill>
          <a:latin typeface="+mn-lt"/>
          <a:ea typeface="ＭＳ Ｐゴシック" pitchFamily="-108" charset="-128"/>
        </a:defRPr>
      </a:lvl3pPr>
      <a:lvl4pPr marL="1419714" indent="-226836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000">
          <a:solidFill>
            <a:schemeClr val="accent2"/>
          </a:solidFill>
          <a:latin typeface="+mn-lt"/>
          <a:ea typeface="ＭＳ Ｐゴシック" pitchFamily="-108" charset="-128"/>
        </a:defRPr>
      </a:lvl4pPr>
      <a:lvl5pPr marL="1770281" indent="-228422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2000">
          <a:solidFill>
            <a:schemeClr val="accent2"/>
          </a:solidFill>
          <a:latin typeface="+mn-lt"/>
          <a:ea typeface="ＭＳ Ｐゴシック" pitchFamily="-108" charset="-128"/>
        </a:defRPr>
      </a:lvl5pPr>
      <a:lvl6pPr marL="2227125" indent="-228422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2000">
          <a:solidFill>
            <a:schemeClr val="accent2"/>
          </a:solidFill>
          <a:latin typeface="+mn-lt"/>
          <a:ea typeface="ＭＳ Ｐゴシック" pitchFamily="-108" charset="-128"/>
        </a:defRPr>
      </a:lvl6pPr>
      <a:lvl7pPr marL="2683972" indent="-228422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2000">
          <a:solidFill>
            <a:schemeClr val="accent2"/>
          </a:solidFill>
          <a:latin typeface="+mn-lt"/>
          <a:ea typeface="ＭＳ Ｐゴシック" pitchFamily="-108" charset="-128"/>
        </a:defRPr>
      </a:lvl7pPr>
      <a:lvl8pPr marL="3140815" indent="-228422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2000">
          <a:solidFill>
            <a:schemeClr val="accent2"/>
          </a:solidFill>
          <a:latin typeface="+mn-lt"/>
          <a:ea typeface="ＭＳ Ｐゴシック" pitchFamily="-108" charset="-128"/>
        </a:defRPr>
      </a:lvl8pPr>
      <a:lvl9pPr marL="3597665" indent="-228422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2000">
          <a:solidFill>
            <a:schemeClr val="accent2"/>
          </a:solidFill>
          <a:latin typeface="+mn-lt"/>
          <a:ea typeface="ＭＳ Ｐゴシック" pitchFamily="-108" charset="-128"/>
        </a:defRPr>
      </a:lvl9pPr>
    </p:bodyStyle>
    <p:otherStyle>
      <a:defPPr>
        <a:defRPr lang="en-US"/>
      </a:defPPr>
      <a:lvl1pPr marL="0" algn="l" defTabSz="4568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846" algn="l" defTabSz="4568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3693" algn="l" defTabSz="4568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0540" algn="l" defTabSz="4568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7384" algn="l" defTabSz="4568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4230" algn="l" defTabSz="4568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1077" algn="l" defTabSz="4568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7922" algn="l" defTabSz="4568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4769" algn="l" defTabSz="4568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3"/>
          <p:cNvSpPr txBox="1">
            <a:spLocks noChangeArrowheads="1"/>
          </p:cNvSpPr>
          <p:nvPr/>
        </p:nvSpPr>
        <p:spPr bwMode="auto">
          <a:xfrm>
            <a:off x="152400" y="1219200"/>
            <a:ext cx="4800599" cy="55861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 b="1" dirty="0">
                <a:solidFill>
                  <a:srgbClr val="0000FF"/>
                </a:solidFill>
                <a:latin typeface="Arial"/>
                <a:cs typeface="Arial"/>
              </a:rPr>
              <a:t>Science Question: </a:t>
            </a:r>
            <a:r>
              <a:rPr lang="en-US" sz="1400" dirty="0">
                <a:solidFill>
                  <a:srgbClr val="0000FF"/>
                </a:solidFill>
                <a:latin typeface="Arial"/>
                <a:cs typeface="Arial"/>
              </a:rPr>
              <a:t>Characterizing phytoplankton community composition from space is a major goal of PACE. Phytoplankton contain pigments that can be used to broadly separate taxonomic groups. Can we develop robust methods for quantifying phytoplankton pigment concentrations from hyperspectral reflectance? </a:t>
            </a:r>
          </a:p>
          <a:p>
            <a:pPr eaLnBrk="1" hangingPunct="1"/>
            <a:endParaRPr lang="en-US" sz="700" b="1" dirty="0">
              <a:solidFill>
                <a:srgbClr val="0000FF"/>
              </a:solidFill>
              <a:latin typeface="Arial"/>
              <a:cs typeface="Arial"/>
            </a:endParaRPr>
          </a:p>
          <a:p>
            <a:pPr eaLnBrk="1" hangingPunct="1"/>
            <a:r>
              <a:rPr lang="en-US" sz="1400" b="1" dirty="0">
                <a:solidFill>
                  <a:srgbClr val="0000FF"/>
                </a:solidFill>
                <a:latin typeface="Arial"/>
                <a:cs typeface="Arial"/>
              </a:rPr>
              <a:t>Analysis: </a:t>
            </a:r>
            <a:r>
              <a:rPr lang="en-US" sz="1400" dirty="0">
                <a:solidFill>
                  <a:srgbClr val="0000FF"/>
                </a:solidFill>
                <a:latin typeface="Arial"/>
                <a:cs typeface="Arial"/>
              </a:rPr>
              <a:t>We compiled an in situ dataset of 145 samples: matching phytoplankton pigments and hyperspectral remote sensing reflectance (</a:t>
            </a:r>
            <a:r>
              <a:rPr lang="en-US" sz="1400" dirty="0" err="1">
                <a:solidFill>
                  <a:srgbClr val="0000FF"/>
                </a:solidFill>
                <a:latin typeface="Arial"/>
                <a:cs typeface="Arial"/>
              </a:rPr>
              <a:t>R</a:t>
            </a:r>
            <a:r>
              <a:rPr lang="en-US" sz="1400" baseline="-25000" dirty="0" err="1">
                <a:solidFill>
                  <a:srgbClr val="0000FF"/>
                </a:solidFill>
                <a:latin typeface="Arial"/>
                <a:cs typeface="Arial"/>
              </a:rPr>
              <a:t>rs</a:t>
            </a:r>
            <a:r>
              <a:rPr lang="en-US" sz="1400" dirty="0">
                <a:solidFill>
                  <a:srgbClr val="0000FF"/>
                </a:solidFill>
                <a:latin typeface="Arial"/>
                <a:cs typeface="Arial"/>
              </a:rPr>
              <a:t>). We also modeled hyperspectral </a:t>
            </a:r>
            <a:r>
              <a:rPr lang="en-US" sz="1400" dirty="0" err="1">
                <a:solidFill>
                  <a:srgbClr val="0000FF"/>
                </a:solidFill>
                <a:latin typeface="Arial"/>
                <a:cs typeface="Arial"/>
              </a:rPr>
              <a:t>R</a:t>
            </a:r>
            <a:r>
              <a:rPr lang="en-US" sz="1400" baseline="-25000" dirty="0" err="1">
                <a:solidFill>
                  <a:srgbClr val="0000FF"/>
                </a:solidFill>
                <a:latin typeface="Arial"/>
                <a:cs typeface="Arial"/>
              </a:rPr>
              <a:t>rs</a:t>
            </a:r>
            <a:r>
              <a:rPr lang="en-US" sz="1400" dirty="0">
                <a:solidFill>
                  <a:srgbClr val="0000FF"/>
                </a:solidFill>
                <a:latin typeface="Arial"/>
                <a:cs typeface="Arial"/>
              </a:rPr>
              <a:t>, and the difference between modeled and measured </a:t>
            </a:r>
            <a:r>
              <a:rPr lang="en-US" sz="1400" dirty="0" err="1">
                <a:solidFill>
                  <a:srgbClr val="0000FF"/>
                </a:solidFill>
                <a:latin typeface="Arial"/>
                <a:cs typeface="Arial"/>
              </a:rPr>
              <a:t>R</a:t>
            </a:r>
            <a:r>
              <a:rPr lang="en-US" sz="1400" baseline="-25000" dirty="0" err="1">
                <a:solidFill>
                  <a:srgbClr val="0000FF"/>
                </a:solidFill>
                <a:latin typeface="Arial"/>
                <a:cs typeface="Arial"/>
              </a:rPr>
              <a:t>rs</a:t>
            </a:r>
            <a:r>
              <a:rPr lang="en-US" sz="1400" baseline="-25000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lang="en-US" sz="1400" dirty="0">
                <a:solidFill>
                  <a:srgbClr val="0000FF"/>
                </a:solidFill>
                <a:latin typeface="Arial"/>
                <a:cs typeface="Arial"/>
              </a:rPr>
              <a:t>(𝛿</a:t>
            </a:r>
            <a:r>
              <a:rPr lang="en-US" sz="1400" dirty="0" err="1">
                <a:solidFill>
                  <a:srgbClr val="0000FF"/>
                </a:solidFill>
                <a:latin typeface="Arial"/>
                <a:ea typeface="+mn-ea"/>
                <a:cs typeface="Arial"/>
              </a:rPr>
              <a:t>R</a:t>
            </a:r>
            <a:r>
              <a:rPr lang="en-US" sz="1400" baseline="-25000" dirty="0" err="1">
                <a:solidFill>
                  <a:srgbClr val="0000FF"/>
                </a:solidFill>
                <a:latin typeface="Arial"/>
                <a:ea typeface="+mn-ea"/>
                <a:cs typeface="Arial"/>
              </a:rPr>
              <a:t>rs</a:t>
            </a:r>
            <a:r>
              <a:rPr lang="en-US" sz="1400" dirty="0">
                <a:solidFill>
                  <a:srgbClr val="0000FF"/>
                </a:solidFill>
                <a:latin typeface="Arial"/>
                <a:ea typeface="+mn-ea"/>
                <a:cs typeface="Arial"/>
              </a:rPr>
              <a:t>) varied across the visible spectrum, corresponding with pigment composition. The second derivative of the difference spectrum (</a:t>
            </a:r>
            <a:r>
              <a:rPr lang="en-US" sz="1400" dirty="0">
                <a:solidFill>
                  <a:srgbClr val="0000FF"/>
                </a:solidFill>
                <a:latin typeface="Arial"/>
                <a:cs typeface="Arial"/>
              </a:rPr>
              <a:t>𝛿”</a:t>
            </a:r>
            <a:r>
              <a:rPr lang="en-US" sz="1400" dirty="0" err="1">
                <a:solidFill>
                  <a:srgbClr val="0000FF"/>
                </a:solidFill>
                <a:latin typeface="Arial"/>
                <a:cs typeface="Arial"/>
              </a:rPr>
              <a:t>R</a:t>
            </a:r>
            <a:r>
              <a:rPr lang="en-US" sz="1400" baseline="-25000" dirty="0" err="1">
                <a:solidFill>
                  <a:srgbClr val="0000FF"/>
                </a:solidFill>
                <a:latin typeface="Arial"/>
                <a:cs typeface="Arial"/>
              </a:rPr>
              <a:t>rs</a:t>
            </a:r>
            <a:r>
              <a:rPr lang="en-US" sz="1400" dirty="0">
                <a:solidFill>
                  <a:srgbClr val="0000FF"/>
                </a:solidFill>
                <a:latin typeface="Arial"/>
                <a:ea typeface="+mn-ea"/>
                <a:cs typeface="Arial"/>
              </a:rPr>
              <a:t>) was used to model phytoplankton pigment concentrations.</a:t>
            </a:r>
            <a:endParaRPr lang="en-US" sz="800" dirty="0">
              <a:solidFill>
                <a:srgbClr val="0000FF"/>
              </a:solidFill>
              <a:latin typeface="Arial"/>
              <a:cs typeface="Arial"/>
            </a:endParaRPr>
          </a:p>
          <a:p>
            <a:pPr eaLnBrk="1" hangingPunct="1"/>
            <a:endParaRPr lang="en-US" sz="700" b="1" dirty="0">
              <a:solidFill>
                <a:srgbClr val="0000FF"/>
              </a:solidFill>
              <a:latin typeface="Arial"/>
              <a:cs typeface="Arial"/>
            </a:endParaRPr>
          </a:p>
          <a:p>
            <a:pPr eaLnBrk="1" hangingPunct="1"/>
            <a:r>
              <a:rPr lang="en-US" sz="1400" b="1" dirty="0">
                <a:solidFill>
                  <a:srgbClr val="0000FF"/>
                </a:solidFill>
                <a:latin typeface="Arial"/>
                <a:cs typeface="Arial"/>
              </a:rPr>
              <a:t>Results: </a:t>
            </a:r>
            <a:r>
              <a:rPr lang="en-US" sz="1400" dirty="0">
                <a:solidFill>
                  <a:srgbClr val="0000FF"/>
                </a:solidFill>
                <a:latin typeface="Arial"/>
                <a:cs typeface="Arial"/>
              </a:rPr>
              <a:t>Through principal components regression modeling, the concentrations of 13 distinct phytoplankton pigments were modeled from 𝛿”</a:t>
            </a:r>
            <a:r>
              <a:rPr lang="en-US" sz="1400" dirty="0" err="1">
                <a:solidFill>
                  <a:srgbClr val="0000FF"/>
                </a:solidFill>
                <a:latin typeface="Arial"/>
                <a:cs typeface="Arial"/>
              </a:rPr>
              <a:t>R</a:t>
            </a:r>
            <a:r>
              <a:rPr lang="en-US" sz="1400" baseline="-25000" dirty="0" err="1">
                <a:solidFill>
                  <a:srgbClr val="0000FF"/>
                </a:solidFill>
                <a:latin typeface="Arial"/>
                <a:cs typeface="Arial"/>
              </a:rPr>
              <a:t>rs</a:t>
            </a:r>
            <a:r>
              <a:rPr lang="en-US" sz="1400" dirty="0">
                <a:solidFill>
                  <a:srgbClr val="0000FF"/>
                </a:solidFill>
                <a:latin typeface="Arial"/>
                <a:cs typeface="Arial"/>
              </a:rPr>
              <a:t>. The relationships between and among these pigments remained consistent from measured (Fig. A) to modeled (Fig. B) pigments.</a:t>
            </a:r>
            <a:endParaRPr lang="en-US" sz="1400" b="1" dirty="0">
              <a:solidFill>
                <a:srgbClr val="0000FF"/>
              </a:solidFill>
              <a:latin typeface="Arial"/>
              <a:cs typeface="Arial"/>
            </a:endParaRPr>
          </a:p>
          <a:p>
            <a:pPr eaLnBrk="1" hangingPunct="1"/>
            <a:endParaRPr lang="en-US" sz="700" b="1" dirty="0">
              <a:solidFill>
                <a:srgbClr val="0000FF"/>
              </a:solidFill>
              <a:latin typeface="Arial"/>
              <a:cs typeface="Arial"/>
            </a:endParaRPr>
          </a:p>
          <a:p>
            <a:pPr eaLnBrk="1" hangingPunct="1"/>
            <a:r>
              <a:rPr lang="en-US" sz="1400" b="1" dirty="0">
                <a:solidFill>
                  <a:srgbClr val="0000FF"/>
                </a:solidFill>
                <a:latin typeface="Arial"/>
                <a:cs typeface="Arial"/>
              </a:rPr>
              <a:t>Significance: </a:t>
            </a:r>
            <a:r>
              <a:rPr lang="en-US" sz="1400" dirty="0">
                <a:solidFill>
                  <a:srgbClr val="0000FF"/>
                </a:solidFill>
                <a:latin typeface="Arial"/>
                <a:cs typeface="Arial"/>
              </a:rPr>
              <a:t>These results demonstrate that we can reliably model phytoplankton pigment concentrations from hyperspectral </a:t>
            </a:r>
            <a:r>
              <a:rPr lang="en-US" sz="1400" dirty="0" err="1">
                <a:solidFill>
                  <a:srgbClr val="0000FF"/>
                </a:solidFill>
                <a:latin typeface="Arial"/>
                <a:cs typeface="Arial"/>
              </a:rPr>
              <a:t>R</a:t>
            </a:r>
            <a:r>
              <a:rPr lang="en-US" sz="1400" baseline="-25000" dirty="0" err="1">
                <a:solidFill>
                  <a:srgbClr val="0000FF"/>
                </a:solidFill>
                <a:latin typeface="Arial"/>
                <a:cs typeface="Arial"/>
              </a:rPr>
              <a:t>rs</a:t>
            </a:r>
            <a:r>
              <a:rPr lang="en-US" sz="1400" dirty="0">
                <a:solidFill>
                  <a:srgbClr val="0000FF"/>
                </a:solidFill>
                <a:latin typeface="Arial"/>
                <a:cs typeface="Arial"/>
              </a:rPr>
              <a:t>. While pigments are not a perfect measure of phytoplankton taxonomy, they provide more resolution than chlorophyll-</a:t>
            </a:r>
            <a:r>
              <a:rPr lang="en-US" sz="1400" i="1" dirty="0">
                <a:solidFill>
                  <a:srgbClr val="0000FF"/>
                </a:solidFill>
                <a:latin typeface="Arial"/>
                <a:cs typeface="Arial"/>
              </a:rPr>
              <a:t>a</a:t>
            </a:r>
            <a:r>
              <a:rPr lang="en-US" sz="1400" dirty="0">
                <a:solidFill>
                  <a:srgbClr val="0000FF"/>
                </a:solidFill>
                <a:latin typeface="Arial"/>
                <a:cs typeface="Arial"/>
              </a:rPr>
              <a:t> measurements from space.</a:t>
            </a:r>
            <a:endParaRPr lang="en-US" sz="1400" b="1" dirty="0">
              <a:solidFill>
                <a:srgbClr val="0000FF"/>
              </a:solidFill>
              <a:latin typeface="Arial"/>
              <a:cs typeface="Arial"/>
            </a:endParaRPr>
          </a:p>
        </p:txBody>
      </p:sp>
      <p:sp>
        <p:nvSpPr>
          <p:cNvPr id="14" name="TextBox 3"/>
          <p:cNvSpPr txBox="1">
            <a:spLocks noChangeArrowheads="1"/>
          </p:cNvSpPr>
          <p:nvPr/>
        </p:nvSpPr>
        <p:spPr bwMode="auto">
          <a:xfrm>
            <a:off x="5080742" y="5903893"/>
            <a:ext cx="4063258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Aft>
                <a:spcPts val="600"/>
              </a:spcAft>
            </a:pPr>
            <a:r>
              <a:rPr lang="en-US" sz="1400" dirty="0">
                <a:latin typeface="Arial"/>
                <a:cs typeface="Arial"/>
              </a:rPr>
              <a:t>(A) Measured phytoplankton pigments cluster into 5 broad taxonomic groups; (B) the same groups then cluster from the modeled pigments reconstructed from hyperspectral </a:t>
            </a:r>
            <a:r>
              <a:rPr lang="en-US" sz="1400" dirty="0" err="1">
                <a:latin typeface="Arial"/>
                <a:cs typeface="Arial"/>
              </a:rPr>
              <a:t>R</a:t>
            </a:r>
            <a:r>
              <a:rPr lang="en-US" sz="1400" baseline="-25000" dirty="0" err="1">
                <a:latin typeface="Arial"/>
                <a:cs typeface="Arial"/>
              </a:rPr>
              <a:t>rs</a:t>
            </a:r>
            <a:r>
              <a:rPr lang="en-US" sz="1400" dirty="0">
                <a:latin typeface="Arial"/>
                <a:cs typeface="Arial"/>
              </a:rPr>
              <a:t>.</a:t>
            </a:r>
            <a:endParaRPr lang="en-US" sz="1400" dirty="0"/>
          </a:p>
        </p:txBody>
      </p:sp>
      <p:sp>
        <p:nvSpPr>
          <p:cNvPr id="8" name="Rectangle 21">
            <a:extLst>
              <a:ext uri="{FF2B5EF4-FFF2-40B4-BE49-F238E27FC236}">
                <a16:creationId xmlns:a16="http://schemas.microsoft.com/office/drawing/2014/main" id="{320B4660-89FE-C744-A6C2-15F6241422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0"/>
            <a:ext cx="868680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 defTabSz="342900">
              <a:lnSpc>
                <a:spcPts val="3000"/>
              </a:lnSpc>
              <a:defRPr/>
            </a:pPr>
            <a:r>
              <a:rPr lang="en-US" sz="28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Modeling global surface ocean phytoplankton pigments from hyperspectral reflectance</a:t>
            </a:r>
          </a:p>
          <a:p>
            <a:pPr algn="ctr" defTabSz="342900">
              <a:defRPr/>
            </a:pP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Kramer, S.J. et al. (2022), </a:t>
            </a:r>
            <a:r>
              <a:rPr lang="en-US" sz="1400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Rem Sens of Envi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270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400" dirty="0">
                <a:latin typeface="Arial"/>
                <a:cs typeface="Arial"/>
              </a:rPr>
              <a:t>https://doi.org/10.1016/j.rse.2021.112879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CF671DA6-CC8A-C246-BEC7-1E54F597FCB5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5080742" y="1077217"/>
            <a:ext cx="4063258" cy="48776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0523914"/>
      </p:ext>
    </p:extLst>
  </p:cSld>
  <p:clrMapOvr>
    <a:masterClrMapping/>
  </p:clrMapOvr>
</p:sld>
</file>

<file path=ppt/theme/theme1.xml><?xml version="1.0" encoding="utf-8"?>
<a:theme xmlns:a="http://schemas.openxmlformats.org/drawingml/2006/main" name="GPMC Nov 2001">
  <a:themeElements>
    <a:clrScheme name="Custom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8484E0"/>
      </a:hlink>
      <a:folHlink>
        <a:srgbClr val="B2B2B2"/>
      </a:folHlink>
    </a:clrScheme>
    <a:fontScheme name="GPMC Nov 2001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pitchFamily="-10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pitchFamily="-108" charset="0"/>
          </a:defRPr>
        </a:defPPr>
      </a:lstStyle>
    </a:lnDef>
  </a:objectDefaults>
  <a:extraClrSchemeLst>
    <a:extraClrScheme>
      <a:clrScheme name="GPMC Nov 200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PMC Nov 200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PMC Nov 200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PMC Nov 200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PMC Nov 200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PMC Nov 200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PMC Nov 200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9571</TotalTime>
  <Words>369</Words>
  <Application>Microsoft Macintosh PowerPoint</Application>
  <PresentationFormat>On-screen Show (4:3)</PresentationFormat>
  <Paragraphs>14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GPMC Nov 2001</vt:lpstr>
      <vt:lpstr>PowerPoint Presentation</vt:lpstr>
    </vt:vector>
  </TitlesOfParts>
  <Company>Booz Allen Hamilton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Yoseph, Elizabeth [USA]</dc:creator>
  <cp:lastModifiedBy>Dave Siegel</cp:lastModifiedBy>
  <cp:revision>62</cp:revision>
  <cp:lastPrinted>2016-12-19T15:06:13Z</cp:lastPrinted>
  <dcterms:created xsi:type="dcterms:W3CDTF">2014-07-25T19:02:24Z</dcterms:created>
  <dcterms:modified xsi:type="dcterms:W3CDTF">2022-01-25T18:31:11Z</dcterms:modified>
</cp:coreProperties>
</file>