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4"/>
  </p:notesMasterIdLst>
  <p:sldIdLst>
    <p:sldId id="30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ichle, Rolf H. (GSFC-6101)" initials="RRH(6" lastIdx="6" clrIdx="0">
    <p:extLst>
      <p:ext uri="{19B8F6BF-5375-455C-9EA6-DF929625EA0E}">
        <p15:presenceInfo xmlns:p15="http://schemas.microsoft.com/office/powerpoint/2012/main" userId="S::rreichle@ndc.nasa.gov::85184fd9-6cd4-43bc-945c-41eb295ca6a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FF"/>
    <a:srgbClr val="00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AB236B-8E8A-4671-AE51-E882AC0F93F9}" v="8" dt="2020-12-01T17:39:46.5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71469" autoAdjust="0"/>
  </p:normalViewPr>
  <p:slideViewPr>
    <p:cSldViewPr snapToGrid="0" snapToObjects="1">
      <p:cViewPr varScale="1">
        <p:scale>
          <a:sx n="119" d="100"/>
          <a:sy n="119" d="100"/>
        </p:scale>
        <p:origin x="3010" y="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commentAuthors" Target="commentAuthors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chle, Rolf H. (GSFC-6101)" userId="85184fd9-6cd4-43bc-945c-41eb295ca6af" providerId="ADAL" clId="{77AB236B-8E8A-4671-AE51-E882AC0F93F9}"/>
    <pc:docChg chg="undo custSel modSld">
      <pc:chgData name="Reichle, Rolf H. (GSFC-6101)" userId="85184fd9-6cd4-43bc-945c-41eb295ca6af" providerId="ADAL" clId="{77AB236B-8E8A-4671-AE51-E882AC0F93F9}" dt="2020-12-01T17:39:46.584" v="25"/>
      <pc:docMkLst>
        <pc:docMk/>
      </pc:docMkLst>
      <pc:sldChg chg="modSp mod addCm delCm modCm">
        <pc:chgData name="Reichle, Rolf H. (GSFC-6101)" userId="85184fd9-6cd4-43bc-945c-41eb295ca6af" providerId="ADAL" clId="{77AB236B-8E8A-4671-AE51-E882AC0F93F9}" dt="2020-12-01T17:39:46.584" v="25"/>
        <pc:sldMkLst>
          <pc:docMk/>
          <pc:sldMk cId="2334483892" sldId="309"/>
        </pc:sldMkLst>
        <pc:spChg chg="mod">
          <ac:chgData name="Reichle, Rolf H. (GSFC-6101)" userId="85184fd9-6cd4-43bc-945c-41eb295ca6af" providerId="ADAL" clId="{77AB236B-8E8A-4671-AE51-E882AC0F93F9}" dt="2020-12-01T17:37:47.974" v="21" actId="20577"/>
          <ac:spMkLst>
            <pc:docMk/>
            <pc:sldMk cId="2334483892" sldId="309"/>
            <ac:spMk id="13" creationId="{00000000-0000-0000-0000-000000000000}"/>
          </ac:spMkLst>
        </pc:spChg>
        <pc:picChg chg="mod">
          <ac:chgData name="Reichle, Rolf H. (GSFC-6101)" userId="85184fd9-6cd4-43bc-945c-41eb295ca6af" providerId="ADAL" clId="{77AB236B-8E8A-4671-AE51-E882AC0F93F9}" dt="2020-12-01T17:36:51.545" v="11" actId="1076"/>
          <ac:picMkLst>
            <pc:docMk/>
            <pc:sldMk cId="2334483892" sldId="309"/>
            <ac:picMk id="1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B7F4B-2D0C-414F-BEBC-B5EF2CF91BB5}" type="datetimeFigureOut">
              <a:t>11/24/2021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6A554-B336-4245-A184-6B4A70EF8CE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68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Full citation</a:t>
            </a:r>
            <a:r>
              <a:rPr lang="en-US" dirty="0"/>
              <a:t>:</a:t>
            </a:r>
          </a:p>
          <a:p>
            <a:r>
              <a:rPr lang="en-US" dirty="0" smtClean="0"/>
              <a:t>Kwon,</a:t>
            </a:r>
            <a:r>
              <a:rPr lang="en-US" baseline="0" dirty="0" smtClean="0"/>
              <a:t> M.J., A.P. Ballantyne, P. Ciais, A. Bastos, F. Chevallier, Z. Liu, J.K. Green, C. Qiu, and J.S. Kimball, 2021. Siberian 2020 heatwave increased spring CO2 uptake but not annual CO2 uptake</a:t>
            </a:r>
            <a:r>
              <a:rPr lang="en-US" dirty="0" smtClean="0"/>
              <a:t>. </a:t>
            </a:r>
            <a:r>
              <a:rPr lang="en-US" i="1" dirty="0" smtClean="0"/>
              <a:t>Environmental</a:t>
            </a:r>
            <a:r>
              <a:rPr lang="en-US" i="1" baseline="0" dirty="0" smtClean="0"/>
              <a:t> Research Letters</a:t>
            </a:r>
            <a:r>
              <a:rPr lang="en-US" baseline="0" dirty="0" smtClean="0"/>
              <a:t>, https://doi.org/10.1088/1748-9326/ac358b. </a:t>
            </a:r>
            <a:endParaRPr lang="en-US" baseline="0" dirty="0"/>
          </a:p>
          <a:p>
            <a:endParaRPr lang="en-US" baseline="0" dirty="0" smtClean="0"/>
          </a:p>
          <a:p>
            <a:r>
              <a:rPr lang="en-US" b="1" baseline="0" dirty="0" smtClean="0"/>
              <a:t>Abstract</a:t>
            </a:r>
            <a:r>
              <a:rPr lang="en-US" baseline="0" dirty="0" smtClean="0"/>
              <a:t>:</a:t>
            </a:r>
            <a:endParaRPr lang="en-US" baseline="0" dirty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Siberia experienced an unprecedented strong and persistent heatwave in winter to spring of 2020. Using bottom-up and top-down approaches, we evaluated seasonal and annual CO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fluxes of 2020 in the northern hemisphere (north of 30ºN), focusing on Siberia where the pronounced heatwave occurred. We found that over Siberia, CO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respiration loss in response to the pronounced positive winter temperature anomaly was greater than in previous years. However, continued warming in spring enhanced photosynthetic CO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uptake, resulting in the largest seasonal transition in NEE—the largest switch from the net CO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loss in winter to net CO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uptake in spring until June. However, this exceptional transition was followed by the largest reduction in CO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uptake in later summer, due to multiple environmental constraints, including a soil moisture deficit. Despite a substantial increase of CO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uptake by 22 ± 9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spring in response to the heatwave, the mean annual CO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uptake over Siberia was negligible (3 ± 13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-2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and different from the average of the previous five years. These results highlight the highly dynamic response of seasonal carbon fluxes to extreme temperature anomalies at high latitudes, indicating a seasonal compensation between abnormal uptake and release of CO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response to extreme warmth that may limit carbon sink capacity in high northern latitudes.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6A554-B336-4245-A184-6B4A70EF8C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88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2872" y="107852"/>
            <a:ext cx="7370377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Box 10"/>
          <p:cNvSpPr txBox="1">
            <a:spLocks noChangeArrowheads="1"/>
          </p:cNvSpPr>
          <p:nvPr userDrawn="1"/>
        </p:nvSpPr>
        <p:spPr bwMode="auto">
          <a:xfrm>
            <a:off x="152400" y="801688"/>
            <a:ext cx="8839200" cy="214312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800" b="1">
              <a:solidFill>
                <a:schemeClr val="bg1"/>
              </a:solidFill>
              <a:ea typeface="ＭＳ Ｐゴシック" pitchFamily="1" charset="-128"/>
            </a:endParaRPr>
          </a:p>
        </p:txBody>
      </p:sp>
      <p:pic>
        <p:nvPicPr>
          <p:cNvPr id="4" name="Picture 24" descr="nasa_logo(80x66)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9275" y="120650"/>
            <a:ext cx="754063" cy="623888"/>
          </a:xfrm>
          <a:prstGeom prst="rect">
            <a:avLst/>
          </a:prstGeom>
          <a:noFill/>
        </p:spPr>
      </p:pic>
      <p:pic>
        <p:nvPicPr>
          <p:cNvPr id="5" name="Picture 1" descr="image00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29" b="96234" l="4789" r="90704">
                        <a14:foregroundMark x1="8169" y1="10519" x2="8169" y2="10519"/>
                        <a14:foregroundMark x1="12535" y1="7013" x2="12535" y2="7013"/>
                        <a14:foregroundMark x1="63944" y1="18052" x2="63944" y2="18052"/>
                        <a14:backgroundMark x1="55775" y1="71169" x2="55775" y2="71169"/>
                        <a14:backgroundMark x1="44648" y1="87013" x2="44648" y2="870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0" y="42920"/>
            <a:ext cx="927463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49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4559"/>
            <a:ext cx="9144793" cy="6669602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2000" y="1343521"/>
            <a:ext cx="4331874" cy="800219"/>
          </a:xfrm>
        </p:spPr>
        <p:txBody>
          <a:bodyPr>
            <a:spAutoFit/>
          </a:bodyPr>
          <a:lstStyle>
            <a:lvl1pPr algn="r">
              <a:lnSpc>
                <a:spcPct val="100000"/>
              </a:lnSpc>
              <a:defRPr lang="en-US" sz="2600" kern="1200" baseline="0" dirty="0" smtClean="0">
                <a:solidFill>
                  <a:schemeClr val="bg1"/>
                </a:solidFill>
                <a:effectLst/>
                <a:latin typeface="Arial" charset="0"/>
                <a:ea typeface="ＭＳ Ｐゴシック" pitchFamily="31" charset="-128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67237" y="2340769"/>
            <a:ext cx="4336637" cy="276999"/>
          </a:xfrm>
        </p:spPr>
        <p:txBody>
          <a:bodyPr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 lang="en-US" sz="1800" kern="1200" baseline="0" dirty="0" smtClean="0">
                <a:solidFill>
                  <a:schemeClr val="bg1"/>
                </a:solidFill>
                <a:effectLst/>
                <a:latin typeface="Arial" charset="0"/>
                <a:ea typeface="ＭＳ Ｐゴシック" pitchFamily="31" charset="-128"/>
                <a:cs typeface="Tahoma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Box 15"/>
          <p:cNvSpPr txBox="1">
            <a:spLocks noChangeArrowheads="1"/>
          </p:cNvSpPr>
          <p:nvPr userDrawn="1"/>
        </p:nvSpPr>
        <p:spPr bwMode="auto">
          <a:xfrm>
            <a:off x="217488" y="4404659"/>
            <a:ext cx="4346575" cy="131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US" sz="1600" kern="1200" dirty="0">
                <a:solidFill>
                  <a:srgbClr val="FFFF99"/>
                </a:solidFill>
                <a:latin typeface="Arial" pitchFamily="34" charset="0"/>
                <a:ea typeface="ＭＳ Ｐゴシック"/>
                <a:cs typeface="Tahoma" pitchFamily="34" charset="0"/>
              </a:rPr>
              <a:t>Jet Propulsion Laboratory,</a:t>
            </a:r>
          </a:p>
          <a:p>
            <a:pPr>
              <a:spcAft>
                <a:spcPts val="0"/>
              </a:spcAft>
            </a:pPr>
            <a:r>
              <a:rPr lang="en-US" sz="1600" kern="1200" dirty="0">
                <a:solidFill>
                  <a:srgbClr val="FFFF99"/>
                </a:solidFill>
                <a:latin typeface="Arial" pitchFamily="34" charset="0"/>
                <a:ea typeface="ＭＳ Ｐゴシック"/>
                <a:cs typeface="Tahoma" pitchFamily="34" charset="0"/>
              </a:rPr>
              <a:t>California Institute</a:t>
            </a:r>
            <a:r>
              <a:rPr lang="en-US" sz="1600" kern="1200" baseline="0" dirty="0">
                <a:solidFill>
                  <a:srgbClr val="FFFF99"/>
                </a:solidFill>
                <a:latin typeface="Arial" pitchFamily="34" charset="0"/>
                <a:ea typeface="ＭＳ Ｐゴシック"/>
                <a:cs typeface="Tahoma" pitchFamily="34" charset="0"/>
              </a:rPr>
              <a:t> of Technology</a:t>
            </a:r>
            <a:endParaRPr lang="en-US" sz="1600" kern="1200" dirty="0">
              <a:solidFill>
                <a:srgbClr val="FFFF99"/>
              </a:solidFill>
              <a:latin typeface="Arial" pitchFamily="34" charset="0"/>
              <a:ea typeface="ＭＳ Ｐゴシック"/>
              <a:cs typeface="Tahoma" pitchFamily="34" charset="0"/>
            </a:endParaRPr>
          </a:p>
          <a:p>
            <a:pPr>
              <a:spcAft>
                <a:spcPts val="1200"/>
              </a:spcAft>
            </a:pPr>
            <a:endParaRPr lang="en-US" sz="1600" kern="1200" dirty="0">
              <a:solidFill>
                <a:srgbClr val="FFFF99"/>
              </a:solidFill>
              <a:latin typeface="Arial" pitchFamily="34" charset="0"/>
              <a:ea typeface="ＭＳ Ｐゴシック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04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6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041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3971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29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8991" y="231776"/>
            <a:ext cx="6109030" cy="41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85863"/>
            <a:ext cx="868680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35" name="Picture 1" descr="image0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20" y="99968"/>
            <a:ext cx="714708" cy="7758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 descr="nasa_logo(80x66)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3218" y="148154"/>
            <a:ext cx="696270" cy="57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61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hf hdr="0" ftr="0" dt="0"/>
  <p:txStyles>
    <p:titleStyle>
      <a:lvl1pPr algn="ctr" rtl="0" fontAlgn="base">
        <a:lnSpc>
          <a:spcPct val="80000"/>
        </a:lnSpc>
        <a:spcBef>
          <a:spcPct val="0"/>
        </a:spcBef>
        <a:spcAft>
          <a:spcPct val="0"/>
        </a:spcAft>
        <a:defRPr sz="22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lnSpc>
          <a:spcPts val="2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lnSpc>
          <a:spcPts val="2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lnSpc>
          <a:spcPts val="2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lnSpc>
          <a:spcPts val="2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28600" indent="-228600" algn="l" rtl="0" fontAlgn="base">
        <a:spcBef>
          <a:spcPts val="250"/>
        </a:spcBef>
        <a:spcAft>
          <a:spcPts val="25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rtl="0" fontAlgn="base">
        <a:spcBef>
          <a:spcPts val="200"/>
        </a:spcBef>
        <a:spcAft>
          <a:spcPts val="200"/>
        </a:spcAft>
        <a:buChar char="–"/>
        <a:defRPr>
          <a:solidFill>
            <a:schemeClr val="tx1"/>
          </a:solidFill>
          <a:latin typeface="+mn-lt"/>
        </a:defRPr>
      </a:lvl2pPr>
      <a:lvl3pPr marL="685800" indent="-228600" algn="l" rtl="0" fontAlgn="base">
        <a:spcBef>
          <a:spcPts val="150"/>
        </a:spcBef>
        <a:spcAft>
          <a:spcPts val="150"/>
        </a:spcAft>
        <a:buChar char="•"/>
        <a:defRPr sz="1700">
          <a:solidFill>
            <a:schemeClr val="tx1"/>
          </a:solidFill>
          <a:latin typeface="+mn-lt"/>
        </a:defRPr>
      </a:lvl3pPr>
      <a:lvl4pPr marL="914400" indent="-228600" algn="l" rtl="0" fontAlgn="base">
        <a:spcBef>
          <a:spcPts val="100"/>
        </a:spcBef>
        <a:spcAft>
          <a:spcPts val="100"/>
        </a:spcAft>
        <a:buChar char="–"/>
        <a:defRPr sz="1600">
          <a:solidFill>
            <a:schemeClr val="tx1"/>
          </a:solidFill>
          <a:latin typeface="+mn-lt"/>
        </a:defRPr>
      </a:lvl4pPr>
      <a:lvl5pPr marL="1087438" indent="-173038" algn="l" rtl="0" fontAlgn="base">
        <a:spcBef>
          <a:spcPts val="50"/>
        </a:spcBef>
        <a:spcAft>
          <a:spcPts val="50"/>
        </a:spcAft>
        <a:buChar char="»"/>
        <a:defRPr sz="15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8/1748-9326/ac358b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24" y="169203"/>
            <a:ext cx="7361304" cy="544513"/>
          </a:xfrm>
        </p:spPr>
        <p:txBody>
          <a:bodyPr/>
          <a:lstStyle/>
          <a:p>
            <a:r>
              <a:rPr lang="en-US" dirty="0" smtClean="0"/>
              <a:t>Recent Siberian heatwave increased spring CO</a:t>
            </a:r>
            <a:r>
              <a:rPr lang="en-US" baseline="-25000" dirty="0" smtClean="0"/>
              <a:t>2 </a:t>
            </a:r>
            <a:r>
              <a:rPr lang="en-US" dirty="0" smtClean="0"/>
              <a:t>uptake but not annual CO</a:t>
            </a:r>
            <a:r>
              <a:rPr lang="en-US" baseline="-25000" dirty="0" smtClean="0"/>
              <a:t>2</a:t>
            </a:r>
            <a:r>
              <a:rPr lang="en-US" dirty="0" smtClean="0"/>
              <a:t> uptake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381" y="1023325"/>
            <a:ext cx="5048661" cy="587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dirty="0"/>
              <a:t>Problem</a:t>
            </a:r>
            <a:r>
              <a:rPr lang="en-US" sz="1600" dirty="0"/>
              <a:t>: </a:t>
            </a:r>
            <a:r>
              <a:rPr lang="en-US" sz="1600" dirty="0" smtClean="0"/>
              <a:t>Siberia has vast permafrost areas vulnerable to Arctic warming, where carbon </a:t>
            </a:r>
            <a:r>
              <a:rPr lang="en-US" sz="1600" dirty="0"/>
              <a:t>emissions </a:t>
            </a:r>
            <a:r>
              <a:rPr lang="en-US" sz="1600" dirty="0" smtClean="0"/>
              <a:t>from thawing permafrost may be degrading the northern land sink for Atm. 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. Siberia experienced an extreme heatwave in 2020, with uncertain impacts to the ecosystem carbon </a:t>
            </a:r>
            <a:r>
              <a:rPr lang="en-US" sz="1600" dirty="0"/>
              <a:t>(</a:t>
            </a:r>
            <a:r>
              <a:rPr lang="en-US" sz="1600" dirty="0" smtClean="0"/>
              <a:t>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 sink. </a:t>
            </a:r>
            <a:endParaRPr lang="en-US" sz="1600" dirty="0"/>
          </a:p>
          <a:p>
            <a:pPr>
              <a:spcAft>
                <a:spcPts val="300"/>
              </a:spcAft>
            </a:pPr>
            <a:r>
              <a:rPr lang="en-US" sz="1600" b="1" dirty="0"/>
              <a:t>Methods</a:t>
            </a:r>
            <a:r>
              <a:rPr lang="en-US" sz="1600" dirty="0" smtClean="0"/>
              <a:t>: Integrated analysis of carbon flux estimates from satellite observations (SMAP L4C), land surface models (ORCHIDEE-MICT), and Atm. 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inversions (CAMS-OCO2) using global reanalysis climate data (ERA5, 1979-2020).  </a:t>
            </a:r>
            <a:endParaRPr lang="en-US" sz="1600" dirty="0"/>
          </a:p>
          <a:p>
            <a:pPr>
              <a:spcAft>
                <a:spcPts val="300"/>
              </a:spcAft>
            </a:pPr>
            <a:r>
              <a:rPr lang="en-US" sz="1600" b="1" dirty="0"/>
              <a:t>Findings</a:t>
            </a:r>
            <a:r>
              <a:rPr lang="en-US" sz="1600" dirty="0" smtClean="0"/>
              <a:t>: The heatwave produced earlier and stronger photosynthetic 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uptake in spring (~22 </a:t>
            </a:r>
            <a:r>
              <a:rPr lang="en-US" sz="1600" dirty="0" err="1" smtClean="0"/>
              <a:t>gC</a:t>
            </a:r>
            <a:r>
              <a:rPr lang="en-US" sz="1600" dirty="0" smtClean="0"/>
              <a:t> m</a:t>
            </a:r>
            <a:r>
              <a:rPr lang="en-US" sz="1600" baseline="30000" dirty="0" smtClean="0"/>
              <a:t>-2</a:t>
            </a:r>
            <a:r>
              <a:rPr lang="en-US" sz="1600" dirty="0" smtClean="0"/>
              <a:t>), which was offset </a:t>
            </a:r>
            <a:r>
              <a:rPr lang="en-US" sz="1600" dirty="0"/>
              <a:t>by larger </a:t>
            </a:r>
            <a:r>
              <a:rPr lang="en-US" sz="1600" dirty="0" smtClean="0"/>
              <a:t>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</a:t>
            </a:r>
            <a:r>
              <a:rPr lang="en-US" sz="1600" dirty="0"/>
              <a:t>respiration </a:t>
            </a:r>
            <a:r>
              <a:rPr lang="en-US" sz="1600" dirty="0" smtClean="0"/>
              <a:t>losses in the other seasons and a summer drought-induced decline in photosynthesis</a:t>
            </a:r>
            <a:r>
              <a:rPr lang="en-US" sz="1600" dirty="0"/>
              <a:t>.</a:t>
            </a:r>
            <a:r>
              <a:rPr lang="en-US" sz="1600" dirty="0" smtClean="0"/>
              <a:t> The large seasonal compensation led to a net annual 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sink </a:t>
            </a:r>
            <a:r>
              <a:rPr lang="en-US" sz="1600" dirty="0"/>
              <a:t>(~3 g C m</a:t>
            </a:r>
            <a:r>
              <a:rPr lang="en-US" sz="1600" baseline="30000" dirty="0"/>
              <a:t>-2</a:t>
            </a:r>
            <a:r>
              <a:rPr lang="en-US" sz="1600" dirty="0"/>
              <a:t> y</a:t>
            </a:r>
            <a:r>
              <a:rPr lang="en-US" sz="1600" baseline="30000" dirty="0"/>
              <a:t>-1</a:t>
            </a:r>
            <a:r>
              <a:rPr lang="en-US" sz="1600" dirty="0" smtClean="0"/>
              <a:t>) that was only slightly lower than previous less warm years.</a:t>
            </a:r>
            <a:endParaRPr lang="en-US" sz="1600" dirty="0"/>
          </a:p>
          <a:p>
            <a:pPr>
              <a:spcAft>
                <a:spcPts val="300"/>
              </a:spcAft>
            </a:pPr>
            <a:r>
              <a:rPr lang="en-US" sz="1600" b="1" dirty="0"/>
              <a:t>Impact</a:t>
            </a:r>
            <a:r>
              <a:rPr lang="en-US" sz="1600" dirty="0" smtClean="0"/>
              <a:t>: Seasonal compensation of enhancements in both photosynthetic 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uptake and respiration losses from amplified Arctic warming and permafrost thaw may limit northern carbon sink capacity.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57446" y="766093"/>
            <a:ext cx="8863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Kwon, Ballantyne, Ciais, et al. 2021.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Env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. Res. Lett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., 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doi.org/10.1088/1748-9326/ac358b</a:t>
            </a:r>
            <a:r>
              <a:rPr lang="en-US" sz="1400" dirty="0" smtClean="0"/>
              <a:t> 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13970" y="3958744"/>
            <a:ext cx="35068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Top: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Quarterly surface temperature anomalies in 2020 showing anomalous Siberian heatwave.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Bottom: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Detrended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monthly anomalies in net ecosystem CO</a:t>
            </a:r>
            <a:r>
              <a:rPr lang="en-US" sz="1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exchange (NEE) in 2020 over Siberia from SMAP L4C, ORCHIDEE-MICT, and CAMS-OCO2 (</a:t>
            </a:r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red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 in relation to other recent years (2015-2019,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grey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); NEE shows earlier and stronger photosynthetic CO</a:t>
            </a:r>
            <a:r>
              <a:rPr lang="en-US" sz="1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uptake in spring and early summer, which is offset by enhanced CO</a:t>
            </a:r>
            <a:r>
              <a:rPr lang="en-US" sz="1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respiration losses in the other seasons. 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548" y="1433632"/>
            <a:ext cx="3878807" cy="237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MAP PDR Template 110926 w Xtra Layout n Correx to Quad Chart 111002 2000 cmp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800080"/>
      </a:accent5>
      <a:accent6>
        <a:srgbClr val="800000"/>
      </a:accent6>
      <a:hlink>
        <a:srgbClr val="009999"/>
      </a:hlink>
      <a:folHlink>
        <a:srgbClr val="99CC00"/>
      </a:folHlink>
    </a:clrScheme>
    <a:fontScheme name="SMAP Template v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AP Template 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P Template 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P Template 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P Template 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P Template 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P Template 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P Template 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P Template 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P Template 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P Template 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P Template 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P Template 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20733</TotalTime>
  <Words>598</Words>
  <Application>Microsoft Office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Tahoma</vt:lpstr>
      <vt:lpstr>Office Theme</vt:lpstr>
      <vt:lpstr>SMAP PDR Template 110926 w Xtra Layout n Correx to Quad Chart 111002 2000 cmp</vt:lpstr>
      <vt:lpstr>Recent Siberian heatwave increased spring CO2 uptake but not annual CO2 uptake</vt:lpstr>
    </vt:vector>
  </TitlesOfParts>
  <Company>JPL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Chan</dc:creator>
  <cp:lastModifiedBy>Kimball, John</cp:lastModifiedBy>
  <cp:revision>637</cp:revision>
  <dcterms:created xsi:type="dcterms:W3CDTF">2015-08-28T04:50:59Z</dcterms:created>
  <dcterms:modified xsi:type="dcterms:W3CDTF">2021-11-24T15:14:21Z</dcterms:modified>
</cp:coreProperties>
</file>