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93" d="100"/>
          <a:sy n="93" d="100"/>
        </p:scale>
        <p:origin x="7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AC06A-B5B7-4D92-8166-CCB50ACCC1A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14939-8B93-4250-ACB1-B189F544A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7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17WR021674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Citation:</a:t>
            </a:r>
            <a:r>
              <a:rPr lang="en-US" b="1" baseline="0" dirty="0"/>
              <a:t> </a:t>
            </a:r>
            <a:r>
              <a:rPr lang="en-US" dirty="0" err="1">
                <a:effectLst/>
              </a:rPr>
              <a:t>Tourian</a:t>
            </a:r>
            <a:r>
              <a:rPr lang="en-US" dirty="0">
                <a:effectLst/>
              </a:rPr>
              <a:t>, M. J., </a:t>
            </a:r>
            <a:r>
              <a:rPr lang="en-US" dirty="0" err="1">
                <a:effectLst/>
              </a:rPr>
              <a:t>Reager</a:t>
            </a:r>
            <a:r>
              <a:rPr lang="en-US" dirty="0">
                <a:effectLst/>
              </a:rPr>
              <a:t>, J. T., &amp; </a:t>
            </a:r>
            <a:r>
              <a:rPr lang="en-US" dirty="0" err="1">
                <a:effectLst/>
              </a:rPr>
              <a:t>Sneeuw</a:t>
            </a:r>
            <a:r>
              <a:rPr lang="en-US" dirty="0">
                <a:effectLst/>
              </a:rPr>
              <a:t>, N. (2018). The total drainable water storage of the Amazon river basin: A first estimate using GRACE. </a:t>
            </a:r>
            <a:r>
              <a:rPr lang="en-US" i="1" dirty="0">
                <a:effectLst/>
              </a:rPr>
              <a:t>Water Resources Research</a:t>
            </a:r>
            <a:r>
              <a:rPr lang="en-US" dirty="0">
                <a:effectLst/>
              </a:rPr>
              <a:t>, 54, 3290–3312. </a:t>
            </a:r>
            <a:r>
              <a:rPr lang="en-US" dirty="0">
                <a:effectLst/>
                <a:hlinkClick r:id="rId3"/>
              </a:rPr>
              <a:t>https://doi.org/10.1029/2017WR021674</a:t>
            </a:r>
            <a:r>
              <a:rPr lang="en-US" baseline="0" dirty="0">
                <a:effectLst/>
              </a:rPr>
              <a:t> </a:t>
            </a:r>
            <a:endParaRPr lang="en-US" altLang="en-US" sz="1200" b="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2EAD2-EDA9-45A0-9EB7-8B323AD15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01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953000"/>
            <a:ext cx="6880654" cy="978729"/>
          </a:xfrm>
        </p:spPr>
        <p:txBody>
          <a:bodyPr wrap="square" anchor="t">
            <a:sp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New Earth Science</a:t>
            </a:r>
            <a:br>
              <a:rPr lang="en-US" dirty="0"/>
            </a:br>
            <a:r>
              <a:rPr lang="en-US" dirty="0"/>
              <a:t>Division Template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429310"/>
            <a:ext cx="2990088" cy="196060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7304" y="2429310"/>
            <a:ext cx="2990088" cy="196060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34608" y="2429310"/>
            <a:ext cx="2990088" cy="196060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01912" y="2429310"/>
            <a:ext cx="2990088" cy="196060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68832" y="4928616"/>
            <a:ext cx="4048125" cy="313944"/>
          </a:xfrm>
        </p:spPr>
        <p:txBody>
          <a:bodyPr>
            <a:normAutofit/>
          </a:bodyPr>
          <a:lstStyle>
            <a:lvl1pPr marL="0" indent="0" algn="r">
              <a:buNone/>
              <a:defRPr sz="1800" b="1" baseline="0">
                <a:solidFill>
                  <a:schemeClr val="accent1">
                    <a:lumMod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644765" y="5254435"/>
            <a:ext cx="4071938" cy="1012825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8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Organization</a:t>
            </a:r>
          </a:p>
          <a:p>
            <a:pPr lvl="0"/>
            <a:r>
              <a:rPr lang="en-US" dirty="0"/>
              <a:t>Contact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644765" y="6339395"/>
            <a:ext cx="4071938" cy="317437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4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14461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bg>
      <p:bgPr>
        <a:solidFill>
          <a:srgbClr val="A6AA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10566400" y="6618288"/>
            <a:ext cx="1625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 b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8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5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867" y="74614"/>
            <a:ext cx="10219267" cy="854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84817" y="1290638"/>
            <a:ext cx="5128683" cy="5137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6701" y="1290638"/>
            <a:ext cx="5128684" cy="5137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7AF682-E443-4C5A-9EDA-20B2D19DBBC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4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7700"/>
            <a:ext cx="10515600" cy="646331"/>
          </a:xfrm>
        </p:spPr>
        <p:txBody>
          <a:bodyPr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244D60"/>
                </a:solidFill>
              </a:defRPr>
            </a:lvl1pPr>
            <a:lvl2pPr>
              <a:defRPr>
                <a:solidFill>
                  <a:srgbClr val="244D60"/>
                </a:solidFill>
              </a:defRPr>
            </a:lvl2pPr>
            <a:lvl3pPr>
              <a:defRPr>
                <a:solidFill>
                  <a:srgbClr val="244D60"/>
                </a:solidFill>
              </a:defRPr>
            </a:lvl3pPr>
            <a:lvl4pPr>
              <a:defRPr b="0">
                <a:solidFill>
                  <a:srgbClr val="244D60"/>
                </a:solidFill>
              </a:defRPr>
            </a:lvl4pPr>
            <a:lvl5pPr>
              <a:defRPr b="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9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17691" cy="6928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220" y="685800"/>
            <a:ext cx="6172200" cy="646331"/>
          </a:xfrm>
        </p:spPr>
        <p:txBody>
          <a:bodyPr wrap="square"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89220" y="1825625"/>
            <a:ext cx="6164580" cy="4351338"/>
          </a:xfrm>
        </p:spPr>
        <p:txBody>
          <a:bodyPr/>
          <a:lstStyle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4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220" y="1825625"/>
            <a:ext cx="6164580" cy="4351338"/>
          </a:xfrm>
        </p:spPr>
        <p:txBody>
          <a:bodyPr/>
          <a:lstStyle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181600" y="685800"/>
            <a:ext cx="619506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E883B-401C-AD48-8B89-0D336915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7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1" y="685800"/>
            <a:ext cx="10515600" cy="646331"/>
          </a:xfrm>
        </p:spPr>
        <p:txBody>
          <a:bodyPr anchor="t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779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045" y="685800"/>
            <a:ext cx="10515600" cy="646331"/>
          </a:xfrm>
        </p:spPr>
        <p:txBody>
          <a:bodyPr anchor="t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9092"/>
            <a:ext cx="12192097" cy="35337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960536"/>
            <a:ext cx="12460637" cy="2138766"/>
          </a:xfrm>
          <a:prstGeom prst="rect">
            <a:avLst/>
          </a:prstGeom>
          <a:solidFill>
            <a:schemeClr val="bg1">
              <a:alpha val="50000"/>
            </a:schemeClr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11849"/>
            <a:ext cx="10515600" cy="1338828"/>
          </a:xfrm>
        </p:spPr>
        <p:txBody>
          <a:bodyPr>
            <a:spAutoFit/>
          </a:bodyPr>
          <a:lstStyle>
            <a:lvl1pPr algn="ctr">
              <a:defRPr sz="5000" b="1" baseline="0"/>
            </a:lvl1pPr>
          </a:lstStyle>
          <a:p>
            <a:r>
              <a:rPr lang="en-US" dirty="0"/>
              <a:t>NASA SCIENCE</a:t>
            </a:r>
            <a:br>
              <a:rPr lang="en-US" dirty="0"/>
            </a:br>
            <a:r>
              <a:rPr lang="en-US" sz="4000" b="0" dirty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8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953000"/>
            <a:ext cx="6902196" cy="978729"/>
          </a:xfrm>
        </p:spPr>
        <p:txBody>
          <a:bodyPr wrap="square" anchor="t" anchorCtr="0">
            <a:sp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The New Animated Earth</a:t>
            </a:r>
            <a:br>
              <a:rPr lang="en-US" dirty="0"/>
            </a:br>
            <a:r>
              <a:rPr lang="en-US" dirty="0"/>
              <a:t>Science Division Template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68832" y="4928616"/>
            <a:ext cx="4048125" cy="313944"/>
          </a:xfrm>
        </p:spPr>
        <p:txBody>
          <a:bodyPr>
            <a:normAutofit/>
          </a:bodyPr>
          <a:lstStyle>
            <a:lvl1pPr marL="0" indent="0" algn="r">
              <a:buNone/>
              <a:defRPr sz="1800" b="1" baseline="0">
                <a:solidFill>
                  <a:srgbClr val="244D6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644765" y="5254435"/>
            <a:ext cx="4071938" cy="1012825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800" baseline="0">
                <a:solidFill>
                  <a:srgbClr val="244D60"/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Organization</a:t>
            </a:r>
          </a:p>
          <a:p>
            <a:pPr lvl="0"/>
            <a:r>
              <a:rPr lang="en-US" dirty="0"/>
              <a:t>Contact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644765" y="6339395"/>
            <a:ext cx="4071938" cy="317437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400" baseline="0">
                <a:solidFill>
                  <a:srgbClr val="244D60"/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38793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6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7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s://doi.org/10.1071/WF200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42" y="1444281"/>
            <a:ext cx="3122563" cy="36736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90683" y="5651368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B6CB0-5F41-4EAC-A060-ADC069C4234C}"/>
              </a:ext>
            </a:extLst>
          </p:cNvPr>
          <p:cNvSpPr txBox="1"/>
          <p:nvPr/>
        </p:nvSpPr>
        <p:spPr>
          <a:xfrm>
            <a:off x="7615511" y="4567309"/>
            <a:ext cx="45621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44D6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Significance:</a:t>
            </a:r>
          </a:p>
          <a:p>
            <a:pPr marL="119063" marR="0" lvl="0" indent="-11906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This study generated maps using Landsat 8 that provides a reliable estimate of burn severity to the organic soil layer .</a:t>
            </a:r>
          </a:p>
          <a:p>
            <a:pPr marL="119063" marR="0" lvl="0" indent="-11906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These maps can be used in future studies for assessment of post-fire recovery, or combined with other spatial products for further analyses (e.g. ecosystem classification maps to investigate ecosystem level effects)</a:t>
            </a:r>
          </a:p>
          <a:p>
            <a:pPr marL="119063" marR="0" lvl="0" indent="-11906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u="sng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While </a:t>
            </a:r>
            <a:r>
              <a:rPr lang="en-US" sz="1400" u="sng" dirty="0" err="1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dNBR</a:t>
            </a:r>
            <a:r>
              <a:rPr lang="en-US" sz="1400" u="sng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 is a useful generic metric, in general it overestimated burn severity in this region; models generated from field data provide improved metrics of burn severity to soils or canopy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8100"/>
            <a:ext cx="12192000" cy="1379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44D6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Quantifying Surface Severity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44D6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 of the 2014 and 2015 Fires in the Great Slave Lake Area of Canada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44D60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  <a:p>
            <a:pPr algn="ctr">
              <a:spcAft>
                <a:spcPts val="200"/>
              </a:spcAf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French NH, Graham JA, Whitman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E,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Bourgeau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-Chavez LL</a:t>
            </a:r>
            <a:r>
              <a:rPr lang="en-US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Aug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2020)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. International Journal of Wildland Fire.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doi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: </a:t>
            </a:r>
            <a:r>
              <a:rPr lang="en-US" dirty="0">
                <a:hlinkClick r:id="rId4"/>
              </a:rPr>
              <a:t>10.1071/WF20008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03782" y="1393039"/>
            <a:ext cx="11430256" cy="21214"/>
          </a:xfrm>
          <a:prstGeom prst="line">
            <a:avLst/>
          </a:prstGeom>
          <a:ln w="127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116" y="1403646"/>
            <a:ext cx="410476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44D6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Background: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The 2014 and 2015 fire seasons in the Great Slave Lake area generated some of the largest fires on record for the region, burning over 34,000 km</a:t>
            </a:r>
            <a:r>
              <a:rPr lang="en-US" altLang="en-US" sz="1400" baseline="300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2</a:t>
            </a:r>
            <a:r>
              <a:rPr lang="en-US" alt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 across the shield and plains ecoregions and numerous ecosystem types. 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The severity of these burns, in particular to the organic surface layer, has several meaningful implications, including: direct carbon emissions, post-fire carbon balance, and on the successional trajectory of ecosystem structure and function.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Historically fire severity has focused on canopy severity in upland ecosystems and is generally inferred from the remote sensing metric, </a:t>
            </a:r>
            <a:r>
              <a:rPr lang="en-US" altLang="en-US" sz="1400" dirty="0" err="1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dNBR</a:t>
            </a:r>
            <a:r>
              <a:rPr lang="en-US" alt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.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Using post-fire field data this study developed a model for predicting severity to the organic layer in both upland and peatland ecosystems specifically for this region that improves upon the use of </a:t>
            </a:r>
            <a:r>
              <a:rPr lang="en-US" altLang="en-US" sz="1400" dirty="0" err="1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dNBR</a:t>
            </a:r>
            <a:r>
              <a:rPr lang="en-US" altLang="en-US" sz="14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3839" y="1380354"/>
            <a:ext cx="28068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44D6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Findings: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44D60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Data from the near and mid-range infrared bands were the best predictors of burn severity.</a:t>
            </a:r>
          </a:p>
          <a:p>
            <a:pPr marL="119063" lvl="0" indent="-119063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Multiple linear regression models reasonably predicted severity, though separate models were created due to the inherent differences between the plains (R</a:t>
            </a:r>
            <a:r>
              <a:rPr lang="en-US" sz="1400" baseline="300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2</a:t>
            </a:r>
            <a:r>
              <a:rPr 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=0.67) and shield (R</a:t>
            </a:r>
            <a:r>
              <a:rPr lang="en-US" sz="1400" baseline="300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2</a:t>
            </a:r>
            <a:r>
              <a:rPr 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=0.73). </a:t>
            </a:r>
          </a:p>
          <a:p>
            <a:pPr marL="119063" lvl="0" indent="-119063">
              <a:buFont typeface="Arial" panose="020B0604020202020204" pitchFamily="34" charset="0"/>
              <a:buChar char="•"/>
              <a:defRPr/>
            </a:pPr>
            <a:r>
              <a:rPr lang="en-US" sz="1400" u="sng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Severity in the 2014 plains was more severe than the shield or either ecoregion in 2015, with just 4% of burnable surface left unburned, suggesting it was a remarkable even</a:t>
            </a:r>
            <a:r>
              <a:rPr 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t.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36807" y="5042118"/>
            <a:ext cx="3970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en-US" sz="1400" b="1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Analysis</a:t>
            </a:r>
            <a:r>
              <a:rPr lang="en-US" alt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: Field data of the burn severity index, a field metric developed to quantify fire severity to the organic surface layer was collected at 90 sites (53 peatland, 37 upland) was paired with pre- and post-fire Landsat 8 data to create multiple linear regression models to predict severity. Models were cross-validated and further validated using field data on 2016 fires, then applied to mosaicked Landsat 8 data to create burn severity maps </a:t>
            </a:r>
            <a:endParaRPr lang="en-US" sz="1400" dirty="0">
              <a:solidFill>
                <a:srgbClr val="244D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196" y="1498158"/>
            <a:ext cx="1722432" cy="30688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7AC83AD-4BA1-4004-8C66-F8B71A8FA912}"/>
              </a:ext>
            </a:extLst>
          </p:cNvPr>
          <p:cNvGrpSpPr/>
          <p:nvPr/>
        </p:nvGrpSpPr>
        <p:grpSpPr>
          <a:xfrm>
            <a:off x="30652" y="5091234"/>
            <a:ext cx="3678967" cy="1757253"/>
            <a:chOff x="30652" y="5091234"/>
            <a:chExt cx="3678967" cy="17572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23348D-6CFE-4EA1-87C2-98A38F40B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2" y="5091234"/>
              <a:ext cx="3678967" cy="175725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236415E-0C4D-4F6F-B3E2-47003D6E4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46" t="14434" r="6555" b="61065"/>
            <a:stretch/>
          </p:blipFill>
          <p:spPr>
            <a:xfrm>
              <a:off x="2913328" y="5192581"/>
              <a:ext cx="711615" cy="76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0066923"/>
      </p:ext>
    </p:extLst>
  </p:cSld>
  <p:clrMapOvr>
    <a:masterClrMapping/>
  </p:clrMapOvr>
</p:sld>
</file>

<file path=ppt/theme/theme1.xml><?xml version="1.0" encoding="utf-8"?>
<a:theme xmlns:a="http://schemas.openxmlformats.org/drawingml/2006/main" name="4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18E9C"/>
        </a:solidFill>
        <a:ln w="920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2" id="{86644400-EDE8-47F2-8944-0E5770CB81CF}" vid="{0E43C009-D4DB-48C3-AE30-5A8161C6B0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6318</TotalTime>
  <Words>490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4_Theme2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Mataya, Christine Joann. (HQ-DK000)[BOOZ ALLEN &amp; HAMILTON]</dc:creator>
  <cp:lastModifiedBy>Laura Chavez</cp:lastModifiedBy>
  <cp:revision>38</cp:revision>
  <dcterms:created xsi:type="dcterms:W3CDTF">2018-08-07T20:29:34Z</dcterms:created>
  <dcterms:modified xsi:type="dcterms:W3CDTF">2020-10-05T13:55:02Z</dcterms:modified>
</cp:coreProperties>
</file>