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646" autoAdjust="0"/>
  </p:normalViewPr>
  <p:slideViewPr>
    <p:cSldViewPr snapToGrid="0">
      <p:cViewPr varScale="1">
        <p:scale>
          <a:sx n="91" d="100"/>
          <a:sy n="91" d="100"/>
        </p:scale>
        <p:origin x="26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355DEF9-5ED0-47CD-B201-B8FD59138E66}" type="datetimeFigureOut">
              <a:rPr lang="en-US" smtClean="0"/>
              <a:t>9/29/21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A0AAD0B-CC08-4731-A642-A9AE2BBCDECF}" type="slidenum">
              <a:rPr lang="en-US" smtClean="0"/>
              <a:t>‹#›</a:t>
            </a:fld>
            <a:endParaRPr lang="en-US"/>
          </a:p>
        </p:txBody>
      </p:sp>
    </p:spTree>
    <p:extLst>
      <p:ext uri="{BB962C8B-B14F-4D97-AF65-F5344CB8AC3E}">
        <p14:creationId xmlns:p14="http://schemas.microsoft.com/office/powerpoint/2010/main" val="335445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457325" y="1181100"/>
            <a:ext cx="4251325" cy="3189288"/>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Köhler, P., Behrenfeld, M.J., Landgraf, J., Joiner, J., Magney, T.S., Frankenberg, C. Global retrievals of solar-induced chlorophyll fluorescence at red wavelengths with TROPOMI. </a:t>
            </a:r>
            <a:r>
              <a:rPr lang="en-US" sz="1200" kern="1200" dirty="0" err="1">
                <a:solidFill>
                  <a:schemeClr val="tx1"/>
                </a:solidFill>
                <a:effectLst/>
                <a:latin typeface="+mn-lt"/>
                <a:ea typeface="+mn-ea"/>
                <a:cs typeface="+mn-cs"/>
              </a:rPr>
              <a:t>Geophys</a:t>
            </a:r>
            <a:r>
              <a:rPr lang="en-US" sz="1200" kern="1200" dirty="0">
                <a:solidFill>
                  <a:schemeClr val="tx1"/>
                </a:solidFill>
                <a:effectLst/>
                <a:latin typeface="+mn-lt"/>
                <a:ea typeface="+mn-ea"/>
                <a:cs typeface="+mn-cs"/>
              </a:rPr>
              <a:t>. Res. Lett., 47, e2020GL087541. https://doi. org/10.1029/2020GL087541, 2020.</a:t>
            </a:r>
          </a:p>
          <a:p>
            <a:endParaRPr lang="en-US" altLang="en-US" sz="1200" b="1" i="1" kern="1200" dirty="0">
              <a:solidFill>
                <a:schemeClr val="tx1"/>
              </a:solidFill>
              <a:effectLst/>
              <a:latin typeface="+mn-lt"/>
              <a:ea typeface="+mn-ea"/>
              <a:cs typeface="+mn-cs"/>
            </a:endParaRPr>
          </a:p>
          <a:p>
            <a:r>
              <a:rPr lang="en-US" altLang="en-US" b="1" i="1" dirty="0">
                <a:solidFill>
                  <a:schemeClr val="accent2"/>
                </a:solidFill>
                <a:latin typeface="Arial" panose="020B0604020202020204" pitchFamily="34" charset="0"/>
                <a:cs typeface="Arial" panose="020B0604020202020204" pitchFamily="34" charset="0"/>
              </a:rPr>
              <a:t>Satellite</a:t>
            </a:r>
            <a:r>
              <a:rPr lang="en-US" altLang="en-US" b="1" i="1" baseline="0" dirty="0">
                <a:solidFill>
                  <a:schemeClr val="accent2"/>
                </a:solidFill>
                <a:latin typeface="Arial" panose="020B0604020202020204" pitchFamily="34" charset="0"/>
                <a:cs typeface="Arial" panose="020B0604020202020204" pitchFamily="34" charset="0"/>
              </a:rPr>
              <a:t> Data</a:t>
            </a:r>
            <a:r>
              <a:rPr lang="en-US" altLang="en-US" b="1" i="1" dirty="0">
                <a:solidFill>
                  <a:schemeClr val="accent2"/>
                </a:solidFill>
                <a:latin typeface="Arial" panose="020B0604020202020204" pitchFamily="34" charset="0"/>
                <a:cs typeface="Arial" panose="020B0604020202020204" pitchFamily="34" charset="0"/>
              </a:rPr>
              <a:t>:</a:t>
            </a:r>
          </a:p>
          <a:p>
            <a:r>
              <a:rPr lang="en-US" i="0" dirty="0"/>
              <a:t>TROPOMI</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MODIS-</a:t>
            </a:r>
            <a:r>
              <a:rPr lang="en-US" i="0" dirty="0"/>
              <a:t>Aqua</a:t>
            </a:r>
          </a:p>
          <a:p>
            <a:endParaRPr lang="en-US" dirty="0"/>
          </a:p>
          <a:p>
            <a:r>
              <a:rPr lang="en-US" sz="1200" b="1" i="0" u="none" strike="noStrike" kern="1200" baseline="0" dirty="0">
                <a:solidFill>
                  <a:schemeClr val="tx1"/>
                </a:solidFill>
                <a:latin typeface="+mn-lt"/>
                <a:ea typeface="+mn-ea"/>
                <a:cs typeface="+mn-cs"/>
              </a:rPr>
              <a:t>Funding</a:t>
            </a:r>
            <a:r>
              <a:rPr lang="en-US" sz="1200" b="0" i="0" u="none" strike="noStrike" kern="1200" baseline="0" dirty="0">
                <a:solidFill>
                  <a:schemeClr val="tx1"/>
                </a:solidFill>
                <a:latin typeface="+mn-lt"/>
                <a:ea typeface="+mn-ea"/>
                <a:cs typeface="+mn-cs"/>
              </a:rPr>
              <a:t>. National Aeronautics and Space Administration grants #80NSSC18K0616 and grant NNX15AH95G. Sentinel‐5 Precursor is a European Space  Agency (ESA) mission implemented on behalf of the European Commission (EC). The TROPOMI payload is a joint development by ESA and the Netherlands Space Office (NSO). The Sentinel‐5 Precursor ground segment development has been funded by ESA and with national contributions from the Netherlands, Germany, Belgium, and the UK.</a:t>
            </a:r>
            <a:endParaRPr lang="en-US" altLang="en-US" i="1" dirty="0">
              <a:solidFill>
                <a:schemeClr val="accent2"/>
              </a:solidFill>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300">
                <a:solidFill>
                  <a:schemeClr val="tx1"/>
                </a:solidFill>
                <a:latin typeface="Calibri" pitchFamily="34" charset="0"/>
                <a:ea typeface="MS PGothic" pitchFamily="34" charset="-128"/>
              </a:defRPr>
            </a:lvl1pPr>
            <a:lvl2pPr marL="815427" indent="-313626">
              <a:defRPr sz="1300">
                <a:solidFill>
                  <a:schemeClr val="tx1"/>
                </a:solidFill>
                <a:latin typeface="Calibri" pitchFamily="34" charset="0"/>
                <a:ea typeface="MS PGothic" pitchFamily="34" charset="-128"/>
              </a:defRPr>
            </a:lvl2pPr>
            <a:lvl3pPr marL="1254503" indent="-250901">
              <a:defRPr sz="1300">
                <a:solidFill>
                  <a:schemeClr val="tx1"/>
                </a:solidFill>
                <a:latin typeface="Calibri" pitchFamily="34" charset="0"/>
                <a:ea typeface="MS PGothic" pitchFamily="34" charset="-128"/>
              </a:defRPr>
            </a:lvl3pPr>
            <a:lvl4pPr marL="1756305" indent="-250901">
              <a:defRPr sz="1300">
                <a:solidFill>
                  <a:schemeClr val="tx1"/>
                </a:solidFill>
                <a:latin typeface="Calibri" pitchFamily="34" charset="0"/>
                <a:ea typeface="MS PGothic" pitchFamily="34" charset="-128"/>
              </a:defRPr>
            </a:lvl4pPr>
            <a:lvl5pPr marL="2258107" indent="-250901">
              <a:defRPr sz="1300">
                <a:solidFill>
                  <a:schemeClr val="tx1"/>
                </a:solidFill>
                <a:latin typeface="Calibri" pitchFamily="34" charset="0"/>
                <a:ea typeface="MS PGothic" pitchFamily="34" charset="-128"/>
              </a:defRPr>
            </a:lvl5pPr>
            <a:lvl6pPr marL="2759909" indent="-250901" eaLnBrk="0" fontAlgn="base" hangingPunct="0">
              <a:spcBef>
                <a:spcPct val="30000"/>
              </a:spcBef>
              <a:spcAft>
                <a:spcPct val="0"/>
              </a:spcAft>
              <a:defRPr sz="1300">
                <a:solidFill>
                  <a:schemeClr val="tx1"/>
                </a:solidFill>
                <a:latin typeface="Calibri" pitchFamily="34" charset="0"/>
                <a:ea typeface="MS PGothic" pitchFamily="34" charset="-128"/>
              </a:defRPr>
            </a:lvl6pPr>
            <a:lvl7pPr marL="3261710" indent="-250901" eaLnBrk="0" fontAlgn="base" hangingPunct="0">
              <a:spcBef>
                <a:spcPct val="30000"/>
              </a:spcBef>
              <a:spcAft>
                <a:spcPct val="0"/>
              </a:spcAft>
              <a:defRPr sz="1300">
                <a:solidFill>
                  <a:schemeClr val="tx1"/>
                </a:solidFill>
                <a:latin typeface="Calibri" pitchFamily="34" charset="0"/>
                <a:ea typeface="MS PGothic" pitchFamily="34" charset="-128"/>
              </a:defRPr>
            </a:lvl7pPr>
            <a:lvl8pPr marL="3763511" indent="-250901" eaLnBrk="0" fontAlgn="base" hangingPunct="0">
              <a:spcBef>
                <a:spcPct val="30000"/>
              </a:spcBef>
              <a:spcAft>
                <a:spcPct val="0"/>
              </a:spcAft>
              <a:defRPr sz="1300">
                <a:solidFill>
                  <a:schemeClr val="tx1"/>
                </a:solidFill>
                <a:latin typeface="Calibri" pitchFamily="34" charset="0"/>
                <a:ea typeface="MS PGothic" pitchFamily="34" charset="-128"/>
              </a:defRPr>
            </a:lvl8pPr>
            <a:lvl9pPr marL="4265313" indent="-250901" eaLnBrk="0" fontAlgn="base" hangingPunct="0">
              <a:spcBef>
                <a:spcPct val="30000"/>
              </a:spcBef>
              <a:spcAft>
                <a:spcPct val="0"/>
              </a:spcAft>
              <a:defRPr sz="1300">
                <a:solidFill>
                  <a:schemeClr val="tx1"/>
                </a:solidFill>
                <a:latin typeface="Calibri" pitchFamily="34" charset="0"/>
                <a:ea typeface="MS PGothic"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B89AFD0-6455-4BC4-9C71-8A9E7FA57122}" type="slidenum">
              <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155861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4"/>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685" indent="0" algn="ctr">
              <a:buNone/>
              <a:defRPr/>
            </a:lvl2pPr>
            <a:lvl3pPr marL="913370" indent="0" algn="ctr">
              <a:buNone/>
              <a:defRPr/>
            </a:lvl3pPr>
            <a:lvl4pPr marL="1370058" indent="0" algn="ctr">
              <a:buNone/>
              <a:defRPr/>
            </a:lvl4pPr>
            <a:lvl5pPr marL="1826744" indent="0" algn="ctr">
              <a:buNone/>
              <a:defRPr/>
            </a:lvl5pPr>
            <a:lvl6pPr marL="2283427" indent="0" algn="ctr">
              <a:buNone/>
              <a:defRPr/>
            </a:lvl6pPr>
            <a:lvl7pPr marL="2740114" indent="0" algn="ctr">
              <a:buNone/>
              <a:defRPr/>
            </a:lvl7pPr>
            <a:lvl8pPr marL="3196798" indent="0" algn="ctr">
              <a:buNone/>
              <a:defRPr/>
            </a:lvl8pPr>
            <a:lvl9pPr marL="3653485"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6542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26692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40"/>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1" y="327040"/>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953490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6"/>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249057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1386418023"/>
      </p:ext>
    </p:extLst>
  </p:cSld>
  <p:clrMapOvr>
    <a:masterClrMapping/>
  </p:clrMapOvr>
  <p:transition spd="med"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ooter">
    <p:spTree>
      <p:nvGrpSpPr>
        <p:cNvPr id="1" name=""/>
        <p:cNvGrpSpPr/>
        <p:nvPr/>
      </p:nvGrpSpPr>
      <p:grpSpPr>
        <a:xfrm>
          <a:off x="0" y="0"/>
          <a:ext cx="0" cy="0"/>
          <a:chOff x="0" y="0"/>
          <a:chExt cx="0" cy="0"/>
        </a:xfrm>
      </p:grpSpPr>
      <p:pic>
        <p:nvPicPr>
          <p:cNvPr id="12" name="Picture 11" descr="JPL-logo_Stacked_RedBlack-RGB_small_040615.eps"/>
          <p:cNvPicPr>
            <a:picLocks noChangeAspect="1"/>
          </p:cNvPicPr>
          <p:nvPr userDrawn="1"/>
        </p:nvPicPr>
        <p:blipFill rotWithShape="1">
          <a:blip r:embed="rId2" cstate="print">
            <a:extLst>
              <a:ext uri="{28A0092B-C50C-407E-A947-70E740481C1C}">
                <a14:useLocalDpi xmlns:a14="http://schemas.microsoft.com/office/drawing/2010/main" val="0"/>
              </a:ext>
            </a:extLst>
          </a:blip>
          <a:srcRect b="36678"/>
          <a:stretch/>
        </p:blipFill>
        <p:spPr>
          <a:xfrm>
            <a:off x="8435767" y="6600391"/>
            <a:ext cx="421826" cy="145694"/>
          </a:xfrm>
          <a:prstGeom prst="rect">
            <a:avLst/>
          </a:prstGeom>
        </p:spPr>
      </p:pic>
      <p:sp>
        <p:nvSpPr>
          <p:cNvPr id="2" name="Date Placeholder 1"/>
          <p:cNvSpPr>
            <a:spLocks noGrp="1"/>
          </p:cNvSpPr>
          <p:nvPr>
            <p:ph type="dt" sz="half" idx="10"/>
          </p:nvPr>
        </p:nvSpPr>
        <p:spPr/>
        <p:txBody>
          <a:bodyPr/>
          <a:lstStyle/>
          <a:p>
            <a:endParaRPr lang="en-US">
              <a:solidFill>
                <a:srgbClr val="000000">
                  <a:lumMod val="50000"/>
                  <a:lumOff val="50000"/>
                </a:srgbClr>
              </a:solidFill>
            </a:endParaRPr>
          </a:p>
        </p:txBody>
      </p:sp>
      <p:sp>
        <p:nvSpPr>
          <p:cNvPr id="3" name="Footer Placeholder 2"/>
          <p:cNvSpPr>
            <a:spLocks noGrp="1"/>
          </p:cNvSpPr>
          <p:nvPr>
            <p:ph type="ftr" sz="quarter" idx="11"/>
          </p:nvPr>
        </p:nvSpPr>
        <p:spPr>
          <a:xfrm>
            <a:off x="1833563" y="6492879"/>
            <a:ext cx="5476875" cy="365125"/>
          </a:xfrm>
          <a:prstGeom prst="rect">
            <a:avLst/>
          </a:prstGeom>
        </p:spPr>
        <p:txBody>
          <a:bodyPr/>
          <a:lstStyle/>
          <a:p>
            <a:pPr defTabSz="457200"/>
            <a:endParaRPr lang="en-US" dirty="0">
              <a:solidFill>
                <a:srgbClr val="000000">
                  <a:lumMod val="50000"/>
                  <a:lumOff val="50000"/>
                </a:srgbClr>
              </a:solidFill>
            </a:endParaRPr>
          </a:p>
        </p:txBody>
      </p:sp>
      <p:sp>
        <p:nvSpPr>
          <p:cNvPr id="4" name="Slide Number Placeholder 3"/>
          <p:cNvSpPr>
            <a:spLocks noGrp="1"/>
          </p:cNvSpPr>
          <p:nvPr>
            <p:ph type="sldNum" sz="quarter" idx="12"/>
          </p:nvPr>
        </p:nvSpPr>
        <p:spPr>
          <a:xfrm>
            <a:off x="7318376" y="6492879"/>
            <a:ext cx="1069767" cy="365125"/>
          </a:xfrm>
          <a:prstGeom prst="rect">
            <a:avLst/>
          </a:prstGeom>
        </p:spPr>
        <p:txBody>
          <a:bodyPr/>
          <a:lstStyle/>
          <a:p>
            <a:pPr defTabSz="457200"/>
            <a:fld id="{F1E51A9F-9D40-144B-9666-6B30B75E8C1B}" type="slidenum">
              <a:rPr lang="en-US" smtClean="0">
                <a:solidFill>
                  <a:srgbClr val="000000">
                    <a:lumMod val="50000"/>
                    <a:lumOff val="50000"/>
                  </a:srgbClr>
                </a:solidFill>
              </a:rPr>
              <a:pPr defTabSz="457200"/>
              <a:t>‹#›</a:t>
            </a:fld>
            <a:endParaRPr lang="en-US">
              <a:solidFill>
                <a:srgbClr val="000000">
                  <a:lumMod val="50000"/>
                  <a:lumOff val="50000"/>
                </a:srgbClr>
              </a:solidFill>
            </a:endParaRPr>
          </a:p>
        </p:txBody>
      </p:sp>
    </p:spTree>
    <p:extLst>
      <p:ext uri="{BB962C8B-B14F-4D97-AF65-F5344CB8AC3E}">
        <p14:creationId xmlns:p14="http://schemas.microsoft.com/office/powerpoint/2010/main" val="324667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13670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5"/>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8"/>
            <a:ext cx="7772400" cy="1500187"/>
          </a:xfrm>
        </p:spPr>
        <p:txBody>
          <a:bodyPr anchor="b"/>
          <a:lstStyle>
            <a:lvl1pPr marL="0" indent="0">
              <a:buNone/>
              <a:defRPr sz="2000"/>
            </a:lvl1pPr>
            <a:lvl2pPr marL="456685" indent="0">
              <a:buNone/>
              <a:defRPr sz="1800"/>
            </a:lvl2pPr>
            <a:lvl3pPr marL="913370" indent="0">
              <a:buNone/>
              <a:defRPr sz="1600"/>
            </a:lvl3pPr>
            <a:lvl4pPr marL="1370058" indent="0">
              <a:buNone/>
              <a:defRPr sz="1400"/>
            </a:lvl4pPr>
            <a:lvl5pPr marL="1826744" indent="0">
              <a:buNone/>
              <a:defRPr sz="1400"/>
            </a:lvl5pPr>
            <a:lvl6pPr marL="2283427" indent="0">
              <a:buNone/>
              <a:defRPr sz="1400"/>
            </a:lvl6pPr>
            <a:lvl7pPr marL="2740114" indent="0">
              <a:buNone/>
              <a:defRPr sz="1400"/>
            </a:lvl7pPr>
            <a:lvl8pPr marL="3196798" indent="0">
              <a:buNone/>
              <a:defRPr sz="1400"/>
            </a:lvl8pPr>
            <a:lvl9pPr marL="3653485"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663052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1"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9901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7"/>
            <a:ext cx="4040188"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9"/>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7"/>
            <a:ext cx="4041775" cy="639762"/>
          </a:xfrm>
        </p:spPr>
        <p:txBody>
          <a:bodyPr anchor="b"/>
          <a:lstStyle>
            <a:lvl1pPr marL="0" indent="0">
              <a:buNone/>
              <a:defRPr sz="2400" b="1"/>
            </a:lvl1pPr>
            <a:lvl2pPr marL="456685" indent="0">
              <a:buNone/>
              <a:defRPr sz="2000" b="1"/>
            </a:lvl2pPr>
            <a:lvl3pPr marL="913370" indent="0">
              <a:buNone/>
              <a:defRPr sz="1800" b="1"/>
            </a:lvl3pPr>
            <a:lvl4pPr marL="1370058" indent="0">
              <a:buNone/>
              <a:defRPr sz="1600" b="1"/>
            </a:lvl4pPr>
            <a:lvl5pPr marL="1826744" indent="0">
              <a:buNone/>
              <a:defRPr sz="1600" b="1"/>
            </a:lvl5pPr>
            <a:lvl6pPr marL="2283427" indent="0">
              <a:buNone/>
              <a:defRPr sz="1600" b="1"/>
            </a:lvl6pPr>
            <a:lvl7pPr marL="2740114" indent="0">
              <a:buNone/>
              <a:defRPr sz="1600" b="1"/>
            </a:lvl7pPr>
            <a:lvl8pPr marL="3196798" indent="0">
              <a:buNone/>
              <a:defRPr sz="1600" b="1"/>
            </a:lvl8pPr>
            <a:lvl9pPr marL="365348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9"/>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41070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8478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3224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11"/>
            <a:ext cx="3008313" cy="4691063"/>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040355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685" indent="0">
              <a:buNone/>
              <a:defRPr sz="2800"/>
            </a:lvl2pPr>
            <a:lvl3pPr marL="913370" indent="0">
              <a:buNone/>
              <a:defRPr sz="2400"/>
            </a:lvl3pPr>
            <a:lvl4pPr marL="1370058" indent="0">
              <a:buNone/>
              <a:defRPr sz="2000"/>
            </a:lvl4pPr>
            <a:lvl5pPr marL="1826744" indent="0">
              <a:buNone/>
              <a:defRPr sz="2000"/>
            </a:lvl5pPr>
            <a:lvl6pPr marL="2283427" indent="0">
              <a:buNone/>
              <a:defRPr sz="2000"/>
            </a:lvl6pPr>
            <a:lvl7pPr marL="2740114" indent="0">
              <a:buNone/>
              <a:defRPr sz="2000"/>
            </a:lvl7pPr>
            <a:lvl8pPr marL="3196798" indent="0">
              <a:buNone/>
              <a:defRPr sz="2000"/>
            </a:lvl8pPr>
            <a:lvl9pPr marL="3653485" indent="0">
              <a:buNone/>
              <a:defRPr sz="2000"/>
            </a:lvl9pPr>
          </a:lstStyle>
          <a:p>
            <a:pPr lvl="0"/>
            <a:endParaRPr lang="en-US" noProof="0" dirty="0"/>
          </a:p>
        </p:txBody>
      </p:sp>
      <p:sp>
        <p:nvSpPr>
          <p:cNvPr id="4" name="Text Placeholder 3"/>
          <p:cNvSpPr>
            <a:spLocks noGrp="1"/>
          </p:cNvSpPr>
          <p:nvPr>
            <p:ph type="body" sz="half" idx="2"/>
          </p:nvPr>
        </p:nvSpPr>
        <p:spPr>
          <a:xfrm>
            <a:off x="1792288" y="5367342"/>
            <a:ext cx="5486400" cy="804862"/>
          </a:xfrm>
        </p:spPr>
        <p:txBody>
          <a:bodyPr/>
          <a:lstStyle>
            <a:lvl1pPr marL="0" indent="0">
              <a:buNone/>
              <a:defRPr sz="1400"/>
            </a:lvl1pPr>
            <a:lvl2pPr marL="456685" indent="0">
              <a:buNone/>
              <a:defRPr sz="1200"/>
            </a:lvl2pPr>
            <a:lvl3pPr marL="913370" indent="0">
              <a:buNone/>
              <a:defRPr sz="1000"/>
            </a:lvl3pPr>
            <a:lvl4pPr marL="1370058" indent="0">
              <a:buNone/>
              <a:defRPr sz="900"/>
            </a:lvl4pPr>
            <a:lvl5pPr marL="1826744" indent="0">
              <a:buNone/>
              <a:defRPr sz="900"/>
            </a:lvl5pPr>
            <a:lvl6pPr marL="2283427" indent="0">
              <a:buNone/>
              <a:defRPr sz="900"/>
            </a:lvl6pPr>
            <a:lvl7pPr marL="2740114" indent="0">
              <a:buNone/>
              <a:defRPr sz="900"/>
            </a:lvl7pPr>
            <a:lvl8pPr marL="3196798" indent="0">
              <a:buNone/>
              <a:defRPr sz="900"/>
            </a:lvl8pPr>
            <a:lvl9pPr marL="3653485"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553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6">
            <a:extLst>
              <a:ext uri="{28A0092B-C50C-407E-A947-70E740481C1C}">
                <a14:useLocalDpi xmlns:a14="http://schemas.microsoft.com/office/drawing/2010/main"/>
              </a:ext>
            </a:extLst>
          </a:blip>
          <a:srcRect/>
          <a:stretch>
            <a:fillRect/>
          </a:stretch>
        </p:blipFill>
        <p:spPr bwMode="auto">
          <a:xfrm>
            <a:off x="80964" y="95265"/>
            <a:ext cx="1003300" cy="842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
        <p:nvSpPr>
          <p:cNvPr id="1027" name="Line 5"/>
          <p:cNvSpPr>
            <a:spLocks noChangeShapeType="1"/>
          </p:cNvSpPr>
          <p:nvPr/>
        </p:nvSpPr>
        <p:spPr bwMode="auto">
          <a:xfrm>
            <a:off x="65102" y="1243274"/>
            <a:ext cx="9020175" cy="0"/>
          </a:xfrm>
          <a:prstGeom prst="line">
            <a:avLst/>
          </a:prstGeom>
          <a:noFill/>
          <a:ln w="38100" cmpd="dbl">
            <a:solidFill>
              <a:schemeClr val="accent2"/>
            </a:solidFill>
            <a:round/>
            <a:headEnd/>
            <a:tailEnd/>
          </a:ln>
          <a:extLst>
            <a:ext uri="{909E8E84-426E-40dd-AFC4-6F175D3DCCD1}">
              <a14:hiddenFill xmlns:a14="http://schemas.microsoft.com/office/drawing/2010/main" xmlns="">
                <a:noFill/>
              </a14:hiddenFill>
            </a:ext>
          </a:extLst>
        </p:spPr>
        <p:txBody>
          <a:bodyPr wrap="none" lIns="91336" tIns="45669" rIns="91336" bIns="45669" anchor="ctr"/>
          <a:lstStyle/>
          <a:p>
            <a:pPr defTabSz="913370"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873" tIns="48436" rIns="96873" bIns="48436"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1" y="1447800"/>
            <a:ext cx="8180388" cy="4408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873" tIns="48436" rIns="96873" bIns="4843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7"/>
            <a:ext cx="2005012" cy="204787"/>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r" eaLnBrk="0" hangingPunct="0">
              <a:defRPr sz="1000">
                <a:ea typeface="+mn-ea"/>
                <a:cs typeface="+mn-cs"/>
              </a:defRPr>
            </a:lvl1pPr>
          </a:lstStyle>
          <a:p>
            <a:pPr defTabSz="913370"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31"/>
            <a:ext cx="3048000" cy="244475"/>
          </a:xfrm>
          <a:prstGeom prst="rect">
            <a:avLst/>
          </a:prstGeom>
          <a:noFill/>
          <a:ln w="9525">
            <a:noFill/>
            <a:miter lim="800000"/>
            <a:headEnd/>
            <a:tailEnd/>
          </a:ln>
          <a:effectLst/>
        </p:spPr>
        <p:txBody>
          <a:bodyPr vert="horz" wrap="square" lIns="96873" tIns="48436" rIns="96873" bIns="48436"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370" fontAlgn="base">
              <a:spcBef>
                <a:spcPct val="0"/>
              </a:spcBef>
              <a:spcAft>
                <a:spcPct val="0"/>
              </a:spcAft>
              <a:defRPr/>
            </a:pPr>
            <a:fld id="{4309757C-B6B2-A944-A0A6-CF83EB4356E7}" type="slidenum">
              <a:rPr lang="en-US" smtClean="0">
                <a:ea typeface="ＭＳ Ｐゴシック" charset="0"/>
              </a:rPr>
              <a:pPr defTabSz="913370" fontAlgn="base">
                <a:spcBef>
                  <a:spcPct val="0"/>
                </a:spcBef>
                <a:spcAft>
                  <a:spcPct val="0"/>
                </a:spcAft>
                <a:defRPr/>
              </a:pPr>
              <a:t>‹#›</a:t>
            </a:fld>
            <a:endParaRPr lang="en-US" dirty="0">
              <a:ea typeface="ＭＳ Ｐゴシック" charset="0"/>
            </a:endParaRPr>
          </a:p>
        </p:txBody>
      </p:sp>
    </p:spTree>
    <p:extLst>
      <p:ext uri="{BB962C8B-B14F-4D97-AF65-F5344CB8AC3E}">
        <p14:creationId xmlns:p14="http://schemas.microsoft.com/office/powerpoint/2010/main" val="931846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685" algn="ctr" rtl="0" eaLnBrk="0" fontAlgn="base" hangingPunct="0">
        <a:spcBef>
          <a:spcPct val="0"/>
        </a:spcBef>
        <a:spcAft>
          <a:spcPct val="0"/>
        </a:spcAft>
        <a:defRPr sz="2100" b="1">
          <a:solidFill>
            <a:schemeClr val="accent2"/>
          </a:solidFill>
          <a:latin typeface="Times New Roman" pitchFamily="-108" charset="0"/>
        </a:defRPr>
      </a:lvl6pPr>
      <a:lvl7pPr marL="913370" algn="ctr" rtl="0" eaLnBrk="0" fontAlgn="base" hangingPunct="0">
        <a:spcBef>
          <a:spcPct val="0"/>
        </a:spcBef>
        <a:spcAft>
          <a:spcPct val="0"/>
        </a:spcAft>
        <a:defRPr sz="2100" b="1">
          <a:solidFill>
            <a:schemeClr val="accent2"/>
          </a:solidFill>
          <a:latin typeface="Times New Roman" pitchFamily="-108" charset="0"/>
        </a:defRPr>
      </a:lvl7pPr>
      <a:lvl8pPr marL="1370058" algn="ctr" rtl="0" eaLnBrk="0" fontAlgn="base" hangingPunct="0">
        <a:spcBef>
          <a:spcPct val="0"/>
        </a:spcBef>
        <a:spcAft>
          <a:spcPct val="0"/>
        </a:spcAft>
        <a:defRPr sz="2100" b="1">
          <a:solidFill>
            <a:schemeClr val="accent2"/>
          </a:solidFill>
          <a:latin typeface="Times New Roman" pitchFamily="-108" charset="0"/>
        </a:defRPr>
      </a:lvl8pPr>
      <a:lvl9pPr marL="182674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515" indent="-34251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500" indent="-25688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1943" indent="-229928"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214" indent="-22675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69658"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6343"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029"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39710"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6401" indent="-22834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685" rtl="0" eaLnBrk="1" latinLnBrk="0" hangingPunct="1">
        <a:defRPr sz="1800" kern="1200">
          <a:solidFill>
            <a:schemeClr val="tx1"/>
          </a:solidFill>
          <a:latin typeface="+mn-lt"/>
          <a:ea typeface="+mn-ea"/>
          <a:cs typeface="+mn-cs"/>
        </a:defRPr>
      </a:lvl1pPr>
      <a:lvl2pPr marL="456685" algn="l" defTabSz="456685" rtl="0" eaLnBrk="1" latinLnBrk="0" hangingPunct="1">
        <a:defRPr sz="1800" kern="1200">
          <a:solidFill>
            <a:schemeClr val="tx1"/>
          </a:solidFill>
          <a:latin typeface="+mn-lt"/>
          <a:ea typeface="+mn-ea"/>
          <a:cs typeface="+mn-cs"/>
        </a:defRPr>
      </a:lvl2pPr>
      <a:lvl3pPr marL="913370" algn="l" defTabSz="456685" rtl="0" eaLnBrk="1" latinLnBrk="0" hangingPunct="1">
        <a:defRPr sz="1800" kern="1200">
          <a:solidFill>
            <a:schemeClr val="tx1"/>
          </a:solidFill>
          <a:latin typeface="+mn-lt"/>
          <a:ea typeface="+mn-ea"/>
          <a:cs typeface="+mn-cs"/>
        </a:defRPr>
      </a:lvl3pPr>
      <a:lvl4pPr marL="1370058" algn="l" defTabSz="456685" rtl="0" eaLnBrk="1" latinLnBrk="0" hangingPunct="1">
        <a:defRPr sz="1800" kern="1200">
          <a:solidFill>
            <a:schemeClr val="tx1"/>
          </a:solidFill>
          <a:latin typeface="+mn-lt"/>
          <a:ea typeface="+mn-ea"/>
          <a:cs typeface="+mn-cs"/>
        </a:defRPr>
      </a:lvl4pPr>
      <a:lvl5pPr marL="1826744" algn="l" defTabSz="456685" rtl="0" eaLnBrk="1" latinLnBrk="0" hangingPunct="1">
        <a:defRPr sz="1800" kern="1200">
          <a:solidFill>
            <a:schemeClr val="tx1"/>
          </a:solidFill>
          <a:latin typeface="+mn-lt"/>
          <a:ea typeface="+mn-ea"/>
          <a:cs typeface="+mn-cs"/>
        </a:defRPr>
      </a:lvl5pPr>
      <a:lvl6pPr marL="2283427" algn="l" defTabSz="456685" rtl="0" eaLnBrk="1" latinLnBrk="0" hangingPunct="1">
        <a:defRPr sz="1800" kern="1200">
          <a:solidFill>
            <a:schemeClr val="tx1"/>
          </a:solidFill>
          <a:latin typeface="+mn-lt"/>
          <a:ea typeface="+mn-ea"/>
          <a:cs typeface="+mn-cs"/>
        </a:defRPr>
      </a:lvl6pPr>
      <a:lvl7pPr marL="2740114" algn="l" defTabSz="456685" rtl="0" eaLnBrk="1" latinLnBrk="0" hangingPunct="1">
        <a:defRPr sz="1800" kern="1200">
          <a:solidFill>
            <a:schemeClr val="tx1"/>
          </a:solidFill>
          <a:latin typeface="+mn-lt"/>
          <a:ea typeface="+mn-ea"/>
          <a:cs typeface="+mn-cs"/>
        </a:defRPr>
      </a:lvl7pPr>
      <a:lvl8pPr marL="3196798" algn="l" defTabSz="456685" rtl="0" eaLnBrk="1" latinLnBrk="0" hangingPunct="1">
        <a:defRPr sz="1800" kern="1200">
          <a:solidFill>
            <a:schemeClr val="tx1"/>
          </a:solidFill>
          <a:latin typeface="+mn-lt"/>
          <a:ea typeface="+mn-ea"/>
          <a:cs typeface="+mn-cs"/>
        </a:defRPr>
      </a:lvl8pPr>
      <a:lvl9pPr marL="3653485" algn="l" defTabSz="45668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1"/>
          <p:cNvSpPr>
            <a:spLocks noChangeArrowheads="1"/>
          </p:cNvSpPr>
          <p:nvPr/>
        </p:nvSpPr>
        <p:spPr bwMode="auto">
          <a:xfrm>
            <a:off x="0" y="-14592"/>
            <a:ext cx="9144000" cy="1292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lvl="0" algn="ctr" defTabSz="342900">
              <a:lnSpc>
                <a:spcPts val="3000"/>
              </a:lnSpc>
              <a:defRPr/>
            </a:pPr>
            <a:r>
              <a:rPr kumimoji="0" lang="en-US" sz="2800" b="1" i="0" u="none" strike="noStrike" kern="120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		</a:t>
            </a:r>
            <a:r>
              <a:rPr lang="en-US" sz="2800" b="1" dirty="0">
                <a:solidFill>
                  <a:srgbClr val="3333CC"/>
                </a:solidFill>
                <a:latin typeface="Arial" panose="020B0604020202020204" pitchFamily="34" charset="0"/>
                <a:cs typeface="Arial" panose="020B0604020202020204" pitchFamily="34" charset="0"/>
              </a:rPr>
              <a:t>Retrieval of Chlorophyll Fluorescence </a:t>
            </a:r>
          </a:p>
          <a:p>
            <a:pPr lvl="0" algn="ctr" defTabSz="342900">
              <a:lnSpc>
                <a:spcPts val="3000"/>
              </a:lnSpc>
              <a:defRPr/>
            </a:pPr>
            <a:r>
              <a:rPr lang="en-US" sz="2800" b="1" dirty="0">
                <a:solidFill>
                  <a:srgbClr val="3333CC"/>
                </a:solidFill>
                <a:latin typeface="Arial" panose="020B0604020202020204" pitchFamily="34" charset="0"/>
                <a:cs typeface="Arial" panose="020B0604020202020204" pitchFamily="34" charset="0"/>
              </a:rPr>
              <a:t>at Red Wavelengths With TROPOMI</a:t>
            </a:r>
            <a:endParaRPr kumimoji="0" lang="en-US" sz="2800" b="1" i="0" u="none" strike="noStrike" kern="120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lvl="0" algn="ctr" defTabSz="342900">
              <a:defRPr/>
            </a:pPr>
            <a:r>
              <a:rPr lang="en-US" sz="1400" dirty="0">
                <a:solidFill>
                  <a:srgbClr val="000000"/>
                </a:solidFill>
                <a:latin typeface="Arial" panose="020B0604020202020204" pitchFamily="34" charset="0"/>
                <a:cs typeface="Arial" panose="020B0604020202020204" pitchFamily="34" charset="0"/>
              </a:rPr>
              <a:t>Köhler, P., Behrenfeld, M.J., Landgraf, J., Joiner, J., Magney, T.S., Frankenberg, C.</a:t>
            </a:r>
          </a:p>
          <a:p>
            <a:pPr lvl="0" algn="ctr" defTabSz="342900">
              <a:defRPr/>
            </a:pPr>
            <a:r>
              <a:rPr lang="en-US" sz="1400" i="1" dirty="0" err="1">
                <a:solidFill>
                  <a:srgbClr val="000000"/>
                </a:solidFill>
                <a:latin typeface="Arial" panose="020B0604020202020204" pitchFamily="34" charset="0"/>
                <a:cs typeface="Arial" panose="020B0604020202020204" pitchFamily="34" charset="0"/>
              </a:rPr>
              <a:t>Geophys</a:t>
            </a:r>
            <a:r>
              <a:rPr lang="en-US" sz="1400" i="1" dirty="0">
                <a:solidFill>
                  <a:srgbClr val="000000"/>
                </a:solidFill>
                <a:latin typeface="Arial" panose="020B0604020202020204" pitchFamily="34" charset="0"/>
                <a:cs typeface="Arial" panose="020B0604020202020204" pitchFamily="34" charset="0"/>
              </a:rPr>
              <a:t>. Res. Lett</a:t>
            </a:r>
            <a:r>
              <a:rPr lang="en-US" sz="1400" dirty="0">
                <a:solidFill>
                  <a:srgbClr val="000000"/>
                </a:solidFill>
                <a:latin typeface="Arial" panose="020B0604020202020204" pitchFamily="34" charset="0"/>
                <a:cs typeface="Arial" panose="020B0604020202020204" pitchFamily="34" charset="0"/>
              </a:rPr>
              <a:t>., 47, e2020GL087541. https://doi. org/10.1029/2020GL087541, 2020.</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2700" y="5480086"/>
            <a:ext cx="9110836" cy="1169551"/>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Pct val="125000"/>
              <a:buFontTx/>
              <a:buNone/>
              <a:tabLst/>
              <a:defRPr/>
            </a:pPr>
            <a:r>
              <a:rPr kumimoji="0" lang="en-US" sz="1400" b="1" i="0" u="none" strike="noStrike" kern="120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Significance</a:t>
            </a:r>
            <a:endParaRPr kumimoji="0" lang="en-US" sz="1400" b="0" i="0" u="none" strike="noStrike" kern="120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a:p>
            <a:pPr marL="214313" lvl="0" indent="-214313" defTabSz="342900">
              <a:buSzPct val="125000"/>
              <a:buFont typeface="Arial" panose="020B0604020202020204" pitchFamily="34" charset="0"/>
              <a:buChar char="•"/>
              <a:defRPr/>
            </a:pPr>
            <a:r>
              <a:rPr kumimoji="0" lang="en-US" sz="1400" b="0" i="0" u="none" strike="noStrike" kern="120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rPr>
              <a:t>The </a:t>
            </a:r>
            <a:r>
              <a:rPr lang="en-US" sz="1400" dirty="0">
                <a:solidFill>
                  <a:srgbClr val="3333CC"/>
                </a:solidFill>
                <a:latin typeface="Arial" panose="020B0604020202020204" pitchFamily="34" charset="0"/>
                <a:cs typeface="Arial" panose="020B0604020202020204" pitchFamily="34" charset="0"/>
              </a:rPr>
              <a:t>TROPOMI </a:t>
            </a:r>
            <a:r>
              <a:rPr lang="en-US" sz="1400" dirty="0" err="1">
                <a:solidFill>
                  <a:srgbClr val="3333CC"/>
                </a:solidFill>
                <a:latin typeface="Arial" panose="020B0604020202020204" pitchFamily="34" charset="0"/>
                <a:cs typeface="Arial" panose="020B0604020202020204" pitchFamily="34" charset="0"/>
              </a:rPr>
              <a:t>Fraunhofer</a:t>
            </a:r>
            <a:r>
              <a:rPr lang="en-US" sz="1400" dirty="0">
                <a:solidFill>
                  <a:srgbClr val="3333CC"/>
                </a:solidFill>
                <a:latin typeface="Arial" panose="020B0604020202020204" pitchFamily="34" charset="0"/>
                <a:cs typeface="Arial" panose="020B0604020202020204" pitchFamily="34" charset="0"/>
              </a:rPr>
              <a:t> line approach is fundamentally different than the MODIS </a:t>
            </a:r>
            <a:r>
              <a:rPr lang="en-US" sz="1400" dirty="0" err="1">
                <a:solidFill>
                  <a:srgbClr val="3333CC"/>
                </a:solidFill>
                <a:latin typeface="Arial" panose="020B0604020202020204" pitchFamily="34" charset="0"/>
                <a:cs typeface="Arial" panose="020B0604020202020204" pitchFamily="34" charset="0"/>
              </a:rPr>
              <a:t>nFLH</a:t>
            </a:r>
            <a:r>
              <a:rPr lang="en-US" sz="1400" dirty="0">
                <a:solidFill>
                  <a:srgbClr val="3333CC"/>
                </a:solidFill>
                <a:latin typeface="Arial" panose="020B0604020202020204" pitchFamily="34" charset="0"/>
                <a:cs typeface="Arial" panose="020B0604020202020204" pitchFamily="34" charset="0"/>
              </a:rPr>
              <a:t> approach, so consistency between data sets increases confidence of robust retrievals</a:t>
            </a:r>
          </a:p>
          <a:p>
            <a:pPr marL="214313" lvl="0"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TROPOMI SIF data will enable improved understanding of ocean health and responses to environmental change</a:t>
            </a:r>
            <a:endParaRPr kumimoji="0" lang="en-US" sz="1400" b="0" i="0" u="none" strike="noStrike" kern="1200" cap="none" spc="0" normalizeH="0" baseline="0" noProof="0" dirty="0">
              <a:ln>
                <a:noFill/>
              </a:ln>
              <a:solidFill>
                <a:srgbClr val="3333CC"/>
              </a:solidFill>
              <a:effectLst/>
              <a:uLnTx/>
              <a:uFillTx/>
              <a:latin typeface="Arial" panose="020B0604020202020204" pitchFamily="34" charset="0"/>
              <a:ea typeface="+mn-ea"/>
              <a:cs typeface="Arial" panose="020B0604020202020204" pitchFamily="34" charset="0"/>
            </a:endParaRPr>
          </a:p>
        </p:txBody>
      </p:sp>
      <p:sp>
        <p:nvSpPr>
          <p:cNvPr id="16" name="TextBox 17"/>
          <p:cNvSpPr txBox="1">
            <a:spLocks noChangeArrowheads="1"/>
          </p:cNvSpPr>
          <p:nvPr/>
        </p:nvSpPr>
        <p:spPr bwMode="auto">
          <a:xfrm>
            <a:off x="23210" y="3385717"/>
            <a:ext cx="3954163" cy="22467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15888" indent="-115888">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marL="0" marR="0" lvl="0" indent="0" algn="l" defTabSz="342900" rtl="0" eaLnBrk="1" fontAlgn="auto" latinLnBrk="0" hangingPunct="1">
              <a:lnSpc>
                <a:spcPct val="100000"/>
              </a:lnSpc>
              <a:spcBef>
                <a:spcPts val="600"/>
              </a:spcBef>
              <a:spcAft>
                <a:spcPts val="0"/>
              </a:spcAft>
              <a:buClrTx/>
              <a:buSzPct val="125000"/>
              <a:buFontTx/>
              <a:buNone/>
              <a:tabLst/>
              <a:defRPr/>
            </a:pPr>
            <a:r>
              <a:rPr kumimoji="0" lang="en-US" sz="1400" b="1" i="0" u="none" strike="noStrike" kern="1200" cap="none" spc="0" normalizeH="0" baseline="0" noProof="0" dirty="0">
                <a:ln>
                  <a:noFill/>
                </a:ln>
                <a:solidFill>
                  <a:srgbClr val="3333CC"/>
                </a:solidFill>
                <a:effectLst/>
                <a:uLnTx/>
                <a:uFillTx/>
                <a:latin typeface="Arial" panose="020B0604020202020204" pitchFamily="34" charset="0"/>
                <a:ea typeface="MS PGothic" pitchFamily="34" charset="-128"/>
                <a:cs typeface="Arial" panose="020B0604020202020204" pitchFamily="34" charset="0"/>
              </a:rPr>
              <a:t>Findings</a:t>
            </a:r>
          </a:p>
          <a:p>
            <a:pPr marL="214313" lvl="0"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TROPOMI red SIF broadly consistent with far-red SIF over land</a:t>
            </a:r>
          </a:p>
          <a:p>
            <a:pPr marL="214313" lvl="0"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TROPOMI red SIF highly consistent with MODIS </a:t>
            </a:r>
            <a:r>
              <a:rPr lang="en-US" sz="1400" dirty="0" err="1">
                <a:solidFill>
                  <a:srgbClr val="3333CC"/>
                </a:solidFill>
                <a:latin typeface="Arial" panose="020B0604020202020204" pitchFamily="34" charset="0"/>
                <a:cs typeface="Arial" panose="020B0604020202020204" pitchFamily="34" charset="0"/>
              </a:rPr>
              <a:t>nFLH</a:t>
            </a:r>
            <a:r>
              <a:rPr lang="en-US" sz="1400" dirty="0">
                <a:solidFill>
                  <a:srgbClr val="3333CC"/>
                </a:solidFill>
                <a:latin typeface="Arial" panose="020B0604020202020204" pitchFamily="34" charset="0"/>
                <a:cs typeface="Arial" panose="020B0604020202020204" pitchFamily="34" charset="0"/>
              </a:rPr>
              <a:t> data for oceans</a:t>
            </a:r>
          </a:p>
          <a:p>
            <a:pPr marL="214313" lvl="0"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TROPOMI provides improved spatial coverage of SIF data because of smaller pixel sizes and improved retrievals though cloud/aerosol layers</a:t>
            </a:r>
          </a:p>
          <a:p>
            <a:pPr marL="214313" lvl="0" indent="-214313" defTabSz="342900">
              <a:buSzPct val="125000"/>
              <a:buFont typeface="Arial" panose="020B0604020202020204" pitchFamily="34" charset="0"/>
              <a:buChar char="•"/>
              <a:defRPr/>
            </a:pPr>
            <a:endParaRPr lang="en-US" sz="1400" dirty="0">
              <a:solidFill>
                <a:srgbClr val="3333CC"/>
              </a:solidFill>
              <a:latin typeface="Arial" panose="020B0604020202020204" pitchFamily="34" charset="0"/>
              <a:cs typeface="Arial" panose="020B0604020202020204" pitchFamily="34" charset="0"/>
            </a:endParaRPr>
          </a:p>
        </p:txBody>
      </p:sp>
      <p:sp>
        <p:nvSpPr>
          <p:cNvPr id="4" name="TextBox 3"/>
          <p:cNvSpPr txBox="1"/>
          <p:nvPr/>
        </p:nvSpPr>
        <p:spPr>
          <a:xfrm>
            <a:off x="4099065" y="5176365"/>
            <a:ext cx="5011771"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Monthly climatology of TROPOMI SIF (here, October</a:t>
            </a:r>
            <a:r>
              <a:rPr kumimoji="0" lang="en-US" sz="1400" b="0" i="0" u="none" strike="noStrike" kern="1200" cap="none" spc="0" normalizeH="0" noProof="0" dirty="0">
                <a:ln>
                  <a:noFill/>
                </a:ln>
                <a:solidFill>
                  <a:srgbClr val="000000"/>
                </a:solidFill>
                <a:effectLst/>
                <a:uLnTx/>
                <a:uFillTx/>
                <a:latin typeface="Arial" panose="020B0604020202020204" pitchFamily="34" charset="0"/>
                <a:ea typeface="+mn-ea"/>
                <a:cs typeface="Arial" panose="020B0604020202020204" pitchFamily="34" charset="0"/>
              </a:rPr>
              <a:t> 2018)</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3" name="TextBox 22"/>
          <p:cNvSpPr txBox="1"/>
          <p:nvPr/>
        </p:nvSpPr>
        <p:spPr>
          <a:xfrm>
            <a:off x="9709843" y="6296380"/>
            <a:ext cx="54924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-0.1</a:t>
            </a:r>
          </a:p>
        </p:txBody>
      </p:sp>
      <p:grpSp>
        <p:nvGrpSpPr>
          <p:cNvPr id="9" name="Group 8"/>
          <p:cNvGrpSpPr/>
          <p:nvPr/>
        </p:nvGrpSpPr>
        <p:grpSpPr>
          <a:xfrm>
            <a:off x="4137165" y="2788595"/>
            <a:ext cx="5011771" cy="2560644"/>
            <a:chOff x="4099065" y="2979095"/>
            <a:chExt cx="5011771" cy="2560644"/>
          </a:xfrm>
        </p:grpSpPr>
        <p:grpSp>
          <p:nvGrpSpPr>
            <p:cNvPr id="6" name="Group 5"/>
            <p:cNvGrpSpPr/>
            <p:nvPr/>
          </p:nvGrpSpPr>
          <p:grpSpPr>
            <a:xfrm>
              <a:off x="4099065" y="3048005"/>
              <a:ext cx="5011771" cy="2491734"/>
              <a:chOff x="3812100" y="3223265"/>
              <a:chExt cx="5011771" cy="2491734"/>
            </a:xfrm>
          </p:grpSpPr>
          <p:sp>
            <p:nvSpPr>
              <p:cNvPr id="25" name="Rectangle 24"/>
              <p:cNvSpPr/>
              <p:nvPr/>
            </p:nvSpPr>
            <p:spPr bwMode="auto">
              <a:xfrm>
                <a:off x="5864333" y="3381564"/>
                <a:ext cx="1536592" cy="96096"/>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8" charset="0"/>
                </a:endParaRPr>
              </a:p>
            </p:txBody>
          </p:sp>
          <p:pic>
            <p:nvPicPr>
              <p:cNvPr id="3" name="Picture 2"/>
              <p:cNvPicPr>
                <a:picLocks noChangeAspect="1"/>
              </p:cNvPicPr>
              <p:nvPr/>
            </p:nvPicPr>
            <p:blipFill>
              <a:blip r:embed="rId3"/>
              <a:stretch>
                <a:fillRect/>
              </a:stretch>
            </p:blipFill>
            <p:spPr>
              <a:xfrm>
                <a:off x="3812100" y="3223265"/>
                <a:ext cx="4412051" cy="2348422"/>
              </a:xfrm>
              <a:prstGeom prst="rect">
                <a:avLst/>
              </a:prstGeom>
            </p:spPr>
          </p:pic>
          <p:sp>
            <p:nvSpPr>
              <p:cNvPr id="5" name="Rectangle 4"/>
              <p:cNvSpPr/>
              <p:nvPr/>
            </p:nvSpPr>
            <p:spPr bwMode="auto">
              <a:xfrm>
                <a:off x="7767346" y="3486385"/>
                <a:ext cx="440857" cy="2085302"/>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8" charset="0"/>
                </a:endParaRPr>
              </a:p>
            </p:txBody>
          </p:sp>
          <p:sp>
            <p:nvSpPr>
              <p:cNvPr id="13" name="Rectangle 12"/>
              <p:cNvSpPr/>
              <p:nvPr/>
            </p:nvSpPr>
            <p:spPr bwMode="auto">
              <a:xfrm>
                <a:off x="8461921" y="3391608"/>
                <a:ext cx="361950" cy="2065149"/>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8" charset="0"/>
                </a:endParaRPr>
              </a:p>
            </p:txBody>
          </p:sp>
          <p:sp>
            <p:nvSpPr>
              <p:cNvPr id="17" name="TextBox 16"/>
              <p:cNvSpPr txBox="1"/>
              <p:nvPr/>
            </p:nvSpPr>
            <p:spPr>
              <a:xfrm rot="5400000">
                <a:off x="7448075" y="4509454"/>
                <a:ext cx="2103313"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SIF (</a:t>
                </a:r>
                <a:r>
                  <a:rPr kumimoji="0" lang="en-US" sz="1400" b="1"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mW</a:t>
                </a: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a:t>
                </a:r>
                <a:r>
                  <a:rPr kumimoji="0" lang="en-US"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-2</a:t>
                </a: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sr</a:t>
                </a:r>
                <a:r>
                  <a:rPr kumimoji="0" lang="en-US"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a:t>
                </a: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nm</a:t>
                </a:r>
                <a:r>
                  <a:rPr kumimoji="0" lang="en-US" sz="14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a:t>
                </a: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p:txBody>
          </p:sp>
          <p:sp>
            <p:nvSpPr>
              <p:cNvPr id="20" name="TextBox 19"/>
              <p:cNvSpPr txBox="1"/>
              <p:nvPr/>
            </p:nvSpPr>
            <p:spPr>
              <a:xfrm>
                <a:off x="7697762" y="4542268"/>
                <a:ext cx="54924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0.3</a:t>
                </a:r>
              </a:p>
            </p:txBody>
          </p:sp>
          <p:sp>
            <p:nvSpPr>
              <p:cNvPr id="22" name="TextBox 21"/>
              <p:cNvSpPr txBox="1"/>
              <p:nvPr/>
            </p:nvSpPr>
            <p:spPr>
              <a:xfrm>
                <a:off x="7704674" y="4950091"/>
                <a:ext cx="54924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0.1</a:t>
                </a:r>
              </a:p>
            </p:txBody>
          </p:sp>
          <p:sp>
            <p:nvSpPr>
              <p:cNvPr id="24" name="TextBox 23"/>
              <p:cNvSpPr txBox="1"/>
              <p:nvPr/>
            </p:nvSpPr>
            <p:spPr>
              <a:xfrm>
                <a:off x="7704674" y="3611686"/>
                <a:ext cx="54924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0.3</a:t>
                </a:r>
              </a:p>
            </p:txBody>
          </p:sp>
          <p:sp>
            <p:nvSpPr>
              <p:cNvPr id="26" name="TextBox 25"/>
              <p:cNvSpPr txBox="1"/>
              <p:nvPr/>
            </p:nvSpPr>
            <p:spPr>
              <a:xfrm>
                <a:off x="7711586" y="3928069"/>
                <a:ext cx="54924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0.1</a:t>
                </a:r>
              </a:p>
            </p:txBody>
          </p:sp>
          <p:sp>
            <p:nvSpPr>
              <p:cNvPr id="27" name="TextBox 26"/>
              <p:cNvSpPr txBox="1"/>
              <p:nvPr/>
            </p:nvSpPr>
            <p:spPr>
              <a:xfrm>
                <a:off x="7666975" y="4230951"/>
                <a:ext cx="54924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-0.1</a:t>
                </a:r>
              </a:p>
            </p:txBody>
          </p:sp>
          <p:sp>
            <p:nvSpPr>
              <p:cNvPr id="28" name="TextBox 27"/>
              <p:cNvSpPr txBox="1"/>
              <p:nvPr/>
            </p:nvSpPr>
            <p:spPr>
              <a:xfrm rot="5400000">
                <a:off x="7833671" y="3977017"/>
                <a:ext cx="73677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Land</a:t>
                </a:r>
              </a:p>
            </p:txBody>
          </p:sp>
          <p:sp>
            <p:nvSpPr>
              <p:cNvPr id="29" name="TextBox 28"/>
              <p:cNvSpPr txBox="1"/>
              <p:nvPr/>
            </p:nvSpPr>
            <p:spPr>
              <a:xfrm rot="5400000">
                <a:off x="7819644" y="4934480"/>
                <a:ext cx="73677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Ocean</a:t>
                </a:r>
              </a:p>
            </p:txBody>
          </p:sp>
        </p:grpSp>
        <p:sp>
          <p:nvSpPr>
            <p:cNvPr id="8" name="Rectangle 7"/>
            <p:cNvSpPr/>
            <p:nvPr/>
          </p:nvSpPr>
          <p:spPr bwMode="auto">
            <a:xfrm>
              <a:off x="7420736" y="2979095"/>
              <a:ext cx="1231310" cy="33877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8" charset="0"/>
              </a:endParaRPr>
            </a:p>
          </p:txBody>
        </p:sp>
      </p:grpSp>
      <p:sp>
        <p:nvSpPr>
          <p:cNvPr id="19458" name="TextBox 17"/>
          <p:cNvSpPr txBox="1">
            <a:spLocks noChangeArrowheads="1"/>
          </p:cNvSpPr>
          <p:nvPr/>
        </p:nvSpPr>
        <p:spPr bwMode="auto">
          <a:xfrm>
            <a:off x="23210" y="1278070"/>
            <a:ext cx="9023950" cy="18928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15888" indent="-115888">
              <a:defRPr sz="3200">
                <a:solidFill>
                  <a:schemeClr val="tx1"/>
                </a:solidFill>
                <a:latin typeface="Calibri" pitchFamily="34" charset="0"/>
                <a:ea typeface="MS PGothic" pitchFamily="34" charset="-128"/>
              </a:defRPr>
            </a:lvl1pPr>
            <a:lvl2pPr>
              <a:defRPr sz="2800">
                <a:solidFill>
                  <a:schemeClr val="tx1"/>
                </a:solidFill>
                <a:latin typeface="Calibri" pitchFamily="34" charset="0"/>
                <a:ea typeface="MS PGothic" pitchFamily="34" charset="-128"/>
              </a:defRPr>
            </a:lvl2pPr>
            <a:lvl3pPr>
              <a:defRPr sz="2400">
                <a:solidFill>
                  <a:schemeClr val="tx1"/>
                </a:solidFill>
                <a:latin typeface="Calibri" pitchFamily="34" charset="0"/>
                <a:ea typeface="MS PGothic" pitchFamily="34" charset="-128"/>
              </a:defRPr>
            </a:lvl3pPr>
            <a:lvl4pPr>
              <a:defRPr sz="2000">
                <a:solidFill>
                  <a:schemeClr val="tx1"/>
                </a:solidFill>
                <a:latin typeface="Calibri" pitchFamily="34" charset="0"/>
                <a:ea typeface="MS PGothic" pitchFamily="34" charset="-128"/>
              </a:defRPr>
            </a:lvl4pPr>
            <a:lvl5pPr>
              <a:defRPr sz="2000">
                <a:solidFill>
                  <a:schemeClr val="tx1"/>
                </a:solidFill>
                <a:latin typeface="Calibri" pitchFamily="34" charset="0"/>
                <a:ea typeface="MS PGothic" pitchFamily="34" charset="-128"/>
              </a:defRPr>
            </a:lvl5pPr>
            <a:lvl6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6pPr>
            <a:lvl7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7pPr>
            <a:lvl8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8pPr>
            <a:lvl9pPr eaLnBrk="0" fontAlgn="base" hangingPunct="0">
              <a:spcAft>
                <a:spcPct val="0"/>
              </a:spcAft>
              <a:buFont typeface="Arial" pitchFamily="34" charset="0"/>
              <a:buChar char="»"/>
              <a:defRPr sz="2000">
                <a:solidFill>
                  <a:schemeClr val="tx1"/>
                </a:solidFill>
                <a:latin typeface="Calibri" pitchFamily="34" charset="0"/>
                <a:ea typeface="MS PGothic" pitchFamily="34" charset="-128"/>
              </a:defRPr>
            </a:lvl9pPr>
          </a:lstStyle>
          <a:p>
            <a:pPr marL="0" marR="0" lvl="0" indent="0" algn="l" defTabSz="342900" rtl="0" eaLnBrk="1" fontAlgn="auto" latinLnBrk="0" hangingPunct="1">
              <a:lnSpc>
                <a:spcPct val="100000"/>
              </a:lnSpc>
              <a:spcBef>
                <a:spcPts val="0"/>
              </a:spcBef>
              <a:spcAft>
                <a:spcPts val="0"/>
              </a:spcAft>
              <a:buClrTx/>
              <a:buSzPct val="125000"/>
              <a:buFontTx/>
              <a:buNone/>
              <a:tabLst/>
              <a:defRPr/>
            </a:pPr>
            <a:r>
              <a:rPr kumimoji="0" lang="en-US" sz="1400" b="1" i="0" u="none" strike="noStrike" kern="1200" cap="none" spc="0" normalizeH="0" baseline="0" noProof="0" dirty="0">
                <a:ln>
                  <a:noFill/>
                </a:ln>
                <a:solidFill>
                  <a:srgbClr val="3333CC"/>
                </a:solidFill>
                <a:effectLst/>
                <a:uLnTx/>
                <a:uFillTx/>
                <a:latin typeface="Arial" panose="020B0604020202020204" pitchFamily="34" charset="0"/>
                <a:ea typeface="MS PGothic" pitchFamily="34" charset="-128"/>
                <a:cs typeface="Arial" panose="020B0604020202020204" pitchFamily="34" charset="0"/>
              </a:rPr>
              <a:t>Background</a:t>
            </a:r>
          </a:p>
          <a:p>
            <a:pPr marL="214313" marR="0" lvl="0" indent="-214313" algn="l" defTabSz="3429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r>
              <a:rPr kumimoji="0" lang="en-US" sz="1400" b="0" i="0" u="none" strike="noStrike" kern="1200" cap="none" spc="0" normalizeH="0" baseline="0" noProof="0" dirty="0">
                <a:ln>
                  <a:noFill/>
                </a:ln>
                <a:solidFill>
                  <a:srgbClr val="3333CC"/>
                </a:solidFill>
                <a:effectLst/>
                <a:uLnTx/>
                <a:uFillTx/>
                <a:latin typeface="Arial" panose="020B0604020202020204" pitchFamily="34" charset="0"/>
                <a:ea typeface="MS PGothic" pitchFamily="34" charset="-128"/>
                <a:cs typeface="Arial" panose="020B0604020202020204" pitchFamily="34" charset="0"/>
              </a:rPr>
              <a:t>Plants and phytoplankton absorb sunlight to power photosynthesis</a:t>
            </a:r>
          </a:p>
          <a:p>
            <a:pPr marL="214313" marR="0" lvl="0" indent="-214313" algn="l" defTabSz="3429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r>
              <a:rPr lang="en-US" sz="1400" dirty="0">
                <a:solidFill>
                  <a:srgbClr val="3333CC"/>
                </a:solidFill>
                <a:latin typeface="Arial" panose="020B0604020202020204" pitchFamily="34" charset="0"/>
                <a:cs typeface="Arial" panose="020B0604020202020204" pitchFamily="34" charset="0"/>
              </a:rPr>
              <a:t>A small amount of this observed light is re-emitted at red wavelengths as solar-induced fluorescence (SIF)</a:t>
            </a:r>
          </a:p>
          <a:p>
            <a:pPr marL="214313" marR="0" lvl="0" indent="-214313" algn="l" defTabSz="3429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r>
              <a:rPr lang="en-US" sz="1400" dirty="0">
                <a:solidFill>
                  <a:srgbClr val="3333CC"/>
                </a:solidFill>
                <a:latin typeface="Arial" panose="020B0604020202020204" pitchFamily="34" charset="0"/>
                <a:cs typeface="Arial" panose="020B0604020202020204" pitchFamily="34" charset="0"/>
              </a:rPr>
              <a:t>The strength of the fluorescence signal provides information on plant and phytoplankton ‘health’</a:t>
            </a:r>
          </a:p>
          <a:p>
            <a:pPr marL="0" marR="0" lvl="0" indent="0" algn="l" defTabSz="342900" rtl="0" eaLnBrk="1" fontAlgn="auto" latinLnBrk="0" hangingPunct="1">
              <a:lnSpc>
                <a:spcPct val="100000"/>
              </a:lnSpc>
              <a:spcBef>
                <a:spcPts val="600"/>
              </a:spcBef>
              <a:spcAft>
                <a:spcPts val="0"/>
              </a:spcAft>
              <a:buClrTx/>
              <a:buSzPct val="125000"/>
              <a:buFontTx/>
              <a:buNone/>
              <a:tabLst/>
              <a:defRPr/>
            </a:pPr>
            <a:r>
              <a:rPr kumimoji="0" lang="en-US" sz="1400" b="1" i="0" u="none" strike="noStrike" kern="1200" cap="none" spc="0" normalizeH="0" baseline="0" noProof="0" dirty="0">
                <a:ln>
                  <a:noFill/>
                </a:ln>
                <a:solidFill>
                  <a:srgbClr val="3333CC"/>
                </a:solidFill>
                <a:effectLst/>
                <a:uLnTx/>
                <a:uFillTx/>
                <a:latin typeface="Arial" panose="020B0604020202020204" pitchFamily="34" charset="0"/>
                <a:ea typeface="MS PGothic" pitchFamily="34" charset="-128"/>
                <a:cs typeface="Arial" panose="020B0604020202020204" pitchFamily="34" charset="0"/>
              </a:rPr>
              <a:t>Analysis</a:t>
            </a:r>
          </a:p>
          <a:p>
            <a:pPr marL="214313" lvl="0"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First global retrievals of SIF at red wavelengths from the </a:t>
            </a:r>
            <a:r>
              <a:rPr lang="en-US" sz="1400" dirty="0" err="1">
                <a:solidFill>
                  <a:srgbClr val="3333CC"/>
                </a:solidFill>
                <a:latin typeface="Arial" panose="020B0604020202020204" pitchFamily="34" charset="0"/>
                <a:cs typeface="Arial" panose="020B0604020202020204" pitchFamily="34" charset="0"/>
              </a:rPr>
              <a:t>TROPOspheric</a:t>
            </a:r>
            <a:r>
              <a:rPr lang="en-US" sz="1400" dirty="0">
                <a:solidFill>
                  <a:srgbClr val="3333CC"/>
                </a:solidFill>
                <a:latin typeface="Arial" panose="020B0604020202020204" pitchFamily="34" charset="0"/>
                <a:cs typeface="Arial" panose="020B0604020202020204" pitchFamily="34" charset="0"/>
              </a:rPr>
              <a:t> Monitoring Instrument (TROPOMI)</a:t>
            </a:r>
          </a:p>
          <a:p>
            <a:pPr marL="214313" lvl="0" indent="-214313" defTabSz="342900">
              <a:buSzPct val="125000"/>
              <a:buFont typeface="Arial" panose="020B0604020202020204" pitchFamily="34" charset="0"/>
              <a:buChar char="•"/>
              <a:defRPr/>
            </a:pPr>
            <a:r>
              <a:rPr lang="en-US" sz="1400" baseline="0" dirty="0">
                <a:solidFill>
                  <a:srgbClr val="3333CC"/>
                </a:solidFill>
                <a:latin typeface="Arial" panose="020B0604020202020204" pitchFamily="34" charset="0"/>
                <a:cs typeface="Arial" panose="020B0604020202020204" pitchFamily="34" charset="0"/>
              </a:rPr>
              <a:t>On land, results compared to independent </a:t>
            </a:r>
            <a:r>
              <a:rPr lang="en-US" sz="1400" u="sng" baseline="0" dirty="0">
                <a:solidFill>
                  <a:srgbClr val="3333CC"/>
                </a:solidFill>
                <a:latin typeface="Arial" panose="020B0604020202020204" pitchFamily="34" charset="0"/>
                <a:cs typeface="Arial" panose="020B0604020202020204" pitchFamily="34" charset="0"/>
              </a:rPr>
              <a:t>far-red</a:t>
            </a:r>
            <a:r>
              <a:rPr lang="en-US" sz="1400" baseline="0" dirty="0">
                <a:solidFill>
                  <a:srgbClr val="3333CC"/>
                </a:solidFill>
                <a:latin typeface="Arial" panose="020B0604020202020204" pitchFamily="34" charset="0"/>
                <a:cs typeface="Arial" panose="020B0604020202020204" pitchFamily="34" charset="0"/>
              </a:rPr>
              <a:t> SIF retrievals </a:t>
            </a:r>
          </a:p>
          <a:p>
            <a:pPr marL="214313" lvl="0" indent="-214313" defTabSz="342900">
              <a:buSzPct val="125000"/>
              <a:buFont typeface="Arial" panose="020B0604020202020204" pitchFamily="34" charset="0"/>
              <a:buChar char="•"/>
              <a:defRPr/>
            </a:pPr>
            <a:r>
              <a:rPr lang="en-US" sz="1400" dirty="0">
                <a:solidFill>
                  <a:srgbClr val="3333CC"/>
                </a:solidFill>
                <a:latin typeface="Arial" panose="020B0604020202020204" pitchFamily="34" charset="0"/>
                <a:cs typeface="Arial" panose="020B0604020202020204" pitchFamily="34" charset="0"/>
              </a:rPr>
              <a:t>For oceans, results compared to normalized fluorescence line height (</a:t>
            </a:r>
            <a:r>
              <a:rPr lang="en-US" sz="1400" dirty="0" err="1">
                <a:solidFill>
                  <a:srgbClr val="3333CC"/>
                </a:solidFill>
                <a:latin typeface="Arial" panose="020B0604020202020204" pitchFamily="34" charset="0"/>
                <a:cs typeface="Arial" panose="020B0604020202020204" pitchFamily="34" charset="0"/>
              </a:rPr>
              <a:t>nFLH</a:t>
            </a:r>
            <a:r>
              <a:rPr lang="en-US" sz="1400" dirty="0">
                <a:solidFill>
                  <a:srgbClr val="3333CC"/>
                </a:solidFill>
                <a:latin typeface="Arial" panose="020B0604020202020204" pitchFamily="34" charset="0"/>
                <a:cs typeface="Arial" panose="020B0604020202020204" pitchFamily="34" charset="0"/>
              </a:rPr>
              <a:t>) data from MODIS,</a:t>
            </a:r>
            <a:endParaRPr kumimoji="0" lang="en-US" sz="1400" b="0" i="0" u="none" strike="noStrike" kern="1200" cap="none" spc="0" normalizeH="0" baseline="0" noProof="0" dirty="0">
              <a:ln>
                <a:noFill/>
              </a:ln>
              <a:solidFill>
                <a:srgbClr val="3333CC"/>
              </a:solidFill>
              <a:effectLst/>
              <a:uLnTx/>
              <a:uFillTx/>
              <a:latin typeface="Arial" panose="020B0604020202020204" pitchFamily="34" charset="0"/>
              <a:ea typeface="MS PGothic" pitchFamily="34" charset="-128"/>
              <a:cs typeface="Arial" panose="020B0604020202020204" pitchFamily="34" charset="0"/>
            </a:endParaRPr>
          </a:p>
        </p:txBody>
      </p:sp>
    </p:spTree>
    <p:extLst>
      <p:ext uri="{BB962C8B-B14F-4D97-AF65-F5344CB8AC3E}">
        <p14:creationId xmlns:p14="http://schemas.microsoft.com/office/powerpoint/2010/main" val="1156037806"/>
      </p:ext>
    </p:extLst>
  </p:cSld>
  <p:clrMapOvr>
    <a:masterClrMapping/>
  </p:clrMapOvr>
</p:sld>
</file>

<file path=ppt/theme/theme1.xml><?xml version="1.0" encoding="utf-8"?>
<a:theme xmlns:a="http://schemas.openxmlformats.org/drawingml/2006/main" name="1_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385</TotalTime>
  <Words>405</Words>
  <Application>Microsoft Macintosh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1_GPMC Nov 2001</vt:lpstr>
      <vt:lpstr>PowerPoint Presentation</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Behrenfeld, Michael Joseph</dc:creator>
  <cp:lastModifiedBy>Scott, Joel (HQ-DK000)[Agile Decision Sciences]</cp:lastModifiedBy>
  <cp:revision>25</cp:revision>
  <dcterms:created xsi:type="dcterms:W3CDTF">2021-09-28T16:14:54Z</dcterms:created>
  <dcterms:modified xsi:type="dcterms:W3CDTF">2021-09-29T18:25:36Z</dcterms:modified>
</cp:coreProperties>
</file>