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0"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58" autoAdjust="0"/>
    <p:restoredTop sz="94660"/>
  </p:normalViewPr>
  <p:slideViewPr>
    <p:cSldViewPr snapToGrid="0">
      <p:cViewPr varScale="1">
        <p:scale>
          <a:sx n="115" d="100"/>
          <a:sy n="115" d="100"/>
        </p:scale>
        <p:origin x="444"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467578-4174-4CA6-801D-79515A60A0F9}" type="datetimeFigureOut">
              <a:rPr lang="en-US" smtClean="0"/>
              <a:t>6/22/2021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D911B5-DBAA-4829-A5E8-22A37C5DD876}" type="slidenum">
              <a:rPr lang="en-US" smtClean="0"/>
              <a:t>‹#›</a:t>
            </a:fld>
            <a:endParaRPr lang="en-US"/>
          </a:p>
        </p:txBody>
      </p:sp>
    </p:spTree>
    <p:extLst>
      <p:ext uri="{BB962C8B-B14F-4D97-AF65-F5344CB8AC3E}">
        <p14:creationId xmlns:p14="http://schemas.microsoft.com/office/powerpoint/2010/main" val="3807979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xfrm>
            <a:off x="1457325" y="1181100"/>
            <a:ext cx="4251325" cy="3189288"/>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sz="1200" kern="1200" dirty="0">
              <a:solidFill>
                <a:schemeClr val="tx1"/>
              </a:solidFill>
              <a:effectLst/>
              <a:latin typeface="+mn-lt"/>
              <a:ea typeface="+mn-ea"/>
              <a:cs typeface="+mn-cs"/>
            </a:endParaRPr>
          </a:p>
          <a:p>
            <a:r>
              <a:rPr lang="en-US" sz="1200" kern="1200" dirty="0" err="1">
                <a:solidFill>
                  <a:schemeClr val="tx1"/>
                </a:solidFill>
                <a:effectLst/>
                <a:latin typeface="+mn-lt"/>
                <a:ea typeface="+mn-ea"/>
                <a:cs typeface="+mn-cs"/>
              </a:rPr>
              <a:t>Kahru</a:t>
            </a:r>
            <a:r>
              <a:rPr lang="en-US" sz="1200" kern="1200" dirty="0">
                <a:solidFill>
                  <a:schemeClr val="tx1"/>
                </a:solidFill>
                <a:effectLst/>
                <a:latin typeface="+mn-lt"/>
                <a:ea typeface="+mn-ea"/>
                <a:cs typeface="+mn-cs"/>
              </a:rPr>
              <a:t>, M., Z. Lee, B.G.Mitchell1and C.D. Nevison (2016), Effects of sea ice cover on satellite-detected primary production in the Arctic Ocean, </a:t>
            </a:r>
            <a:r>
              <a:rPr lang="en-US" sz="1200" i="1" kern="1200" dirty="0">
                <a:solidFill>
                  <a:schemeClr val="tx1"/>
                </a:solidFill>
                <a:effectLst/>
                <a:latin typeface="+mn-lt"/>
                <a:ea typeface="+mn-ea"/>
                <a:cs typeface="+mn-cs"/>
              </a:rPr>
              <a:t>Biology Letters</a:t>
            </a:r>
            <a:r>
              <a:rPr lang="en-US" sz="1200" kern="1200" dirty="0">
                <a:solidFill>
                  <a:schemeClr val="tx1"/>
                </a:solidFill>
                <a:effectLst/>
                <a:latin typeface="+mn-lt"/>
                <a:ea typeface="+mn-ea"/>
                <a:cs typeface="+mn-cs"/>
              </a:rPr>
              <a:t>, 12: 20160223.</a:t>
            </a:r>
          </a:p>
          <a:p>
            <a:r>
              <a:rPr lang="en-US" sz="1200" kern="1200" dirty="0">
                <a:solidFill>
                  <a:schemeClr val="tx1"/>
                </a:solidFill>
                <a:effectLst/>
                <a:latin typeface="+mn-lt"/>
                <a:ea typeface="+mn-ea"/>
                <a:cs typeface="+mn-cs"/>
              </a:rPr>
              <a:t>http://dx.doi.org/10.1098/rsbl.2016.0223.</a:t>
            </a:r>
            <a:endParaRPr lang="en-US" i="1" dirty="0"/>
          </a:p>
          <a:p>
            <a:endParaRPr lang="en-US" altLang="en-US" i="1" dirty="0">
              <a:solidFill>
                <a:schemeClr val="accent2"/>
              </a:solidFill>
              <a:latin typeface="Arial" panose="020B0604020202020204" pitchFamily="34" charset="0"/>
              <a:cs typeface="Arial" panose="020B0604020202020204" pitchFamily="34" charset="0"/>
            </a:endParaRPr>
          </a:p>
          <a:p>
            <a:r>
              <a:rPr lang="en-US" altLang="en-US" b="1" i="1" dirty="0">
                <a:solidFill>
                  <a:schemeClr val="accent2"/>
                </a:solidFill>
                <a:latin typeface="Arial" panose="020B0604020202020204" pitchFamily="34" charset="0"/>
                <a:cs typeface="Arial" panose="020B0604020202020204" pitchFamily="34" charset="0"/>
              </a:rPr>
              <a:t>Satellite</a:t>
            </a:r>
            <a:r>
              <a:rPr lang="en-US" altLang="en-US" b="1" i="1" baseline="0" dirty="0">
                <a:solidFill>
                  <a:schemeClr val="accent2"/>
                </a:solidFill>
                <a:latin typeface="Arial" panose="020B0604020202020204" pitchFamily="34" charset="0"/>
                <a:cs typeface="Arial" panose="020B0604020202020204" pitchFamily="34" charset="0"/>
              </a:rPr>
              <a:t> Data</a:t>
            </a:r>
            <a:r>
              <a:rPr lang="en-US" altLang="en-US" b="1" i="1" dirty="0">
                <a:solidFill>
                  <a:schemeClr val="accent2"/>
                </a:solidFill>
                <a:latin typeface="Arial" panose="020B0604020202020204" pitchFamily="34" charset="0"/>
                <a:cs typeface="Arial" panose="020B0604020202020204" pitchFamily="34" charset="0"/>
              </a:rPr>
              <a:t>:</a:t>
            </a:r>
          </a:p>
          <a:p>
            <a:r>
              <a:rPr lang="en-US" i="0" dirty="0"/>
              <a:t>OCTS</a:t>
            </a:r>
            <a:r>
              <a:rPr lang="en-US" dirty="0"/>
              <a:t> - Ocean Color Temperature Scanner (NASDA</a:t>
            </a:r>
            <a:r>
              <a:rPr lang="en-US" baseline="0" dirty="0"/>
              <a:t>)</a:t>
            </a:r>
            <a:endParaRPr lang="en-US" dirty="0"/>
          </a:p>
          <a:p>
            <a:r>
              <a:rPr lang="en-US" dirty="0" err="1"/>
              <a:t>SeaWiFS</a:t>
            </a:r>
            <a:r>
              <a:rPr lang="en-US" baseline="0" dirty="0"/>
              <a:t> - </a:t>
            </a:r>
            <a:r>
              <a:rPr lang="en-US" dirty="0"/>
              <a:t>Sea-Viewing Wide Field-of-View Sensor (NASA)</a:t>
            </a:r>
          </a:p>
          <a:p>
            <a:r>
              <a:rPr lang="en-US" dirty="0"/>
              <a:t>MERIS - </a:t>
            </a:r>
            <a:r>
              <a:rPr lang="en-US" dirty="0" err="1"/>
              <a:t>MEdium</a:t>
            </a:r>
            <a:r>
              <a:rPr lang="en-US" dirty="0"/>
              <a:t> Resolution Imaging Spectrometer (ESA)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MODIS-</a:t>
            </a:r>
            <a:r>
              <a:rPr lang="en-US" i="0" dirty="0"/>
              <a:t>Aqua</a:t>
            </a:r>
            <a:r>
              <a:rPr lang="en-US" dirty="0"/>
              <a:t> (NASA)</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Primary productivity (NPP) in the Arctic Ocean has increased by 47% from the first half (1998-2006) to the 2</a:t>
            </a:r>
            <a:r>
              <a:rPr lang="en-GB" sz="1200" kern="1200" baseline="30000" dirty="0">
                <a:solidFill>
                  <a:schemeClr val="tx1"/>
                </a:solidFill>
                <a:effectLst/>
                <a:latin typeface="+mn-lt"/>
                <a:ea typeface="+mn-ea"/>
                <a:cs typeface="+mn-cs"/>
              </a:rPr>
              <a:t>nd</a:t>
            </a:r>
            <a:r>
              <a:rPr lang="en-GB" sz="1200" kern="1200" dirty="0">
                <a:solidFill>
                  <a:schemeClr val="tx1"/>
                </a:solidFill>
                <a:effectLst/>
                <a:latin typeface="+mn-lt"/>
                <a:ea typeface="+mn-ea"/>
                <a:cs typeface="+mn-cs"/>
              </a:rPr>
              <a:t> half of the series (2007-2015) but changes after 2011 have been minor. NPP per open water area has actually decreased. Increased open water area is related to increased NPP in the summer with the strongest effect in June. In northern Barents Sea, sea ice retreat has become earlier at a rate of -4.5 day/year and the high-productivity season is starting earlier at a rate of -3.0 day/year. Freeze-up is occurring later but the timing of the end of the high NPP period has not changed.</a:t>
            </a:r>
            <a:endParaRPr lang="en-US" sz="1200" kern="1200" dirty="0">
              <a:solidFill>
                <a:schemeClr val="tx1"/>
              </a:solidFill>
              <a:effectLst/>
              <a:latin typeface="+mn-lt"/>
              <a:ea typeface="+mn-ea"/>
              <a:cs typeface="+mn-cs"/>
            </a:endParaRPr>
          </a:p>
          <a:p>
            <a:endParaRPr lang="en-US" altLang="en-US" i="1" dirty="0">
              <a:solidFill>
                <a:schemeClr val="accent2"/>
              </a:solidFill>
              <a:latin typeface="Arial" panose="020B0604020202020204" pitchFamily="34" charset="0"/>
              <a:cs typeface="Arial" panose="020B0604020202020204" pitchFamily="34" charset="0"/>
            </a:endParaRP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300">
                <a:solidFill>
                  <a:schemeClr val="tx1"/>
                </a:solidFill>
                <a:latin typeface="Calibri" pitchFamily="34" charset="0"/>
                <a:ea typeface="MS PGothic" pitchFamily="34" charset="-128"/>
              </a:defRPr>
            </a:lvl1pPr>
            <a:lvl2pPr marL="815427" indent="-313626">
              <a:defRPr sz="1300">
                <a:solidFill>
                  <a:schemeClr val="tx1"/>
                </a:solidFill>
                <a:latin typeface="Calibri" pitchFamily="34" charset="0"/>
                <a:ea typeface="MS PGothic" pitchFamily="34" charset="-128"/>
              </a:defRPr>
            </a:lvl2pPr>
            <a:lvl3pPr marL="1254503" indent="-250901">
              <a:defRPr sz="1300">
                <a:solidFill>
                  <a:schemeClr val="tx1"/>
                </a:solidFill>
                <a:latin typeface="Calibri" pitchFamily="34" charset="0"/>
                <a:ea typeface="MS PGothic" pitchFamily="34" charset="-128"/>
              </a:defRPr>
            </a:lvl3pPr>
            <a:lvl4pPr marL="1756305" indent="-250901">
              <a:defRPr sz="1300">
                <a:solidFill>
                  <a:schemeClr val="tx1"/>
                </a:solidFill>
                <a:latin typeface="Calibri" pitchFamily="34" charset="0"/>
                <a:ea typeface="MS PGothic" pitchFamily="34" charset="-128"/>
              </a:defRPr>
            </a:lvl4pPr>
            <a:lvl5pPr marL="2258107" indent="-250901">
              <a:defRPr sz="1300">
                <a:solidFill>
                  <a:schemeClr val="tx1"/>
                </a:solidFill>
                <a:latin typeface="Calibri" pitchFamily="34" charset="0"/>
                <a:ea typeface="MS PGothic" pitchFamily="34" charset="-128"/>
              </a:defRPr>
            </a:lvl5pPr>
            <a:lvl6pPr marL="2759909" indent="-250901" eaLnBrk="0" fontAlgn="base" hangingPunct="0">
              <a:spcBef>
                <a:spcPct val="30000"/>
              </a:spcBef>
              <a:spcAft>
                <a:spcPct val="0"/>
              </a:spcAft>
              <a:defRPr sz="1300">
                <a:solidFill>
                  <a:schemeClr val="tx1"/>
                </a:solidFill>
                <a:latin typeface="Calibri" pitchFamily="34" charset="0"/>
                <a:ea typeface="MS PGothic" pitchFamily="34" charset="-128"/>
              </a:defRPr>
            </a:lvl6pPr>
            <a:lvl7pPr marL="3261710" indent="-250901" eaLnBrk="0" fontAlgn="base" hangingPunct="0">
              <a:spcBef>
                <a:spcPct val="30000"/>
              </a:spcBef>
              <a:spcAft>
                <a:spcPct val="0"/>
              </a:spcAft>
              <a:defRPr sz="1300">
                <a:solidFill>
                  <a:schemeClr val="tx1"/>
                </a:solidFill>
                <a:latin typeface="Calibri" pitchFamily="34" charset="0"/>
                <a:ea typeface="MS PGothic" pitchFamily="34" charset="-128"/>
              </a:defRPr>
            </a:lvl7pPr>
            <a:lvl8pPr marL="3763511" indent="-250901" eaLnBrk="0" fontAlgn="base" hangingPunct="0">
              <a:spcBef>
                <a:spcPct val="30000"/>
              </a:spcBef>
              <a:spcAft>
                <a:spcPct val="0"/>
              </a:spcAft>
              <a:defRPr sz="1300">
                <a:solidFill>
                  <a:schemeClr val="tx1"/>
                </a:solidFill>
                <a:latin typeface="Calibri" pitchFamily="34" charset="0"/>
                <a:ea typeface="MS PGothic" pitchFamily="34" charset="-128"/>
              </a:defRPr>
            </a:lvl8pPr>
            <a:lvl9pPr marL="4265313" indent="-250901" eaLnBrk="0" fontAlgn="base" hangingPunct="0">
              <a:spcBef>
                <a:spcPct val="30000"/>
              </a:spcBef>
              <a:spcAft>
                <a:spcPct val="0"/>
              </a:spcAft>
              <a:defRPr sz="1300">
                <a:solidFill>
                  <a:schemeClr val="tx1"/>
                </a:solidFill>
                <a:latin typeface="Calibri" pitchFamily="34" charset="0"/>
                <a:ea typeface="MS PGothic" pitchFamily="34"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B89AFD0-6455-4BC4-9C71-8A9E7FA57122}" type="slidenum">
              <a:rPr kumimoji="0" lang="en-US" altLang="en-US" sz="1300" b="0" i="0" u="none" strike="noStrike" kern="1200" cap="none" spc="0" normalizeH="0" baseline="0" noProof="0">
                <a:ln>
                  <a:noFill/>
                </a:ln>
                <a:solidFill>
                  <a:srgbClr val="000000"/>
                </a:solidFill>
                <a:effectLst/>
                <a:uLnTx/>
                <a:uFillTx/>
                <a:latin typeface="Calibri" pitchFamily="34" charset="0"/>
                <a:ea typeface="MS PGothic"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altLang="en-US" sz="1300" b="0" i="0" u="none" strike="noStrike" kern="1200" cap="none" spc="0" normalizeH="0" baseline="0" noProof="0">
              <a:ln>
                <a:noFill/>
              </a:ln>
              <a:solidFill>
                <a:srgbClr val="000000"/>
              </a:solidFill>
              <a:effectLst/>
              <a:uLnTx/>
              <a:uFillTx/>
              <a:latin typeface="Calibri" pitchFamily="34" charset="0"/>
              <a:ea typeface="MS PGothic" pitchFamily="34" charset="-128"/>
              <a:cs typeface="+mn-cs"/>
            </a:endParaRPr>
          </a:p>
        </p:txBody>
      </p:sp>
    </p:spTree>
    <p:extLst>
      <p:ext uri="{BB962C8B-B14F-4D97-AF65-F5344CB8AC3E}">
        <p14:creationId xmlns:p14="http://schemas.microsoft.com/office/powerpoint/2010/main" val="1676834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3"/>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3"/>
            <a:ext cx="6400800" cy="1752600"/>
          </a:xfrm>
        </p:spPr>
        <p:txBody>
          <a:bodyPr/>
          <a:lstStyle>
            <a:lvl1pPr marL="0" indent="0" algn="ctr">
              <a:buNone/>
              <a:defRPr/>
            </a:lvl1pPr>
            <a:lvl2pPr marL="456846" indent="0" algn="ctr">
              <a:buNone/>
              <a:defRPr/>
            </a:lvl2pPr>
            <a:lvl3pPr marL="913693" indent="0" algn="ctr">
              <a:buNone/>
              <a:defRPr/>
            </a:lvl3pPr>
            <a:lvl4pPr marL="1370540" indent="0" algn="ctr">
              <a:buNone/>
              <a:defRPr/>
            </a:lvl4pPr>
            <a:lvl5pPr marL="1827384" indent="0" algn="ctr">
              <a:buNone/>
              <a:defRPr/>
            </a:lvl5pPr>
            <a:lvl6pPr marL="2284230" indent="0" algn="ctr">
              <a:buNone/>
              <a:defRPr/>
            </a:lvl6pPr>
            <a:lvl7pPr marL="2741077" indent="0" algn="ctr">
              <a:buNone/>
              <a:defRPr/>
            </a:lvl7pPr>
            <a:lvl8pPr marL="3197922" indent="0" algn="ctr">
              <a:buNone/>
              <a:defRPr/>
            </a:lvl8pPr>
            <a:lvl9pPr marL="3654769" indent="0" algn="ctr">
              <a:buNone/>
              <a:defRPr/>
            </a:lvl9pPr>
          </a:lstStyle>
          <a:p>
            <a:r>
              <a:rPr lang="en-US"/>
              <a:t>Click to edit Master subtitle style</a:t>
            </a:r>
          </a:p>
        </p:txBody>
      </p:sp>
      <p:sp>
        <p:nvSpPr>
          <p:cNvPr id="4"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86C869AB-AAB5-8945-9B48-0324A8B3E70D}" type="slidenum">
              <a:rPr lang="en-US">
                <a:solidFill>
                  <a:srgbClr val="3333CC"/>
                </a:solidFill>
              </a:rPr>
              <a:pPr>
                <a:defRPr/>
              </a:pPr>
              <a:t>‹#›</a:t>
            </a:fld>
            <a:endParaRPr lang="en-US">
              <a:solidFill>
                <a:srgbClr val="3333CC"/>
              </a:solidFill>
            </a:endParaRPr>
          </a:p>
        </p:txBody>
      </p:sp>
    </p:spTree>
    <p:extLst>
      <p:ext uri="{BB962C8B-B14F-4D97-AF65-F5344CB8AC3E}">
        <p14:creationId xmlns:p14="http://schemas.microsoft.com/office/powerpoint/2010/main" val="3863851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252BFC5C-7B89-4E41-9A30-8CDEBE46D535}" type="slidenum">
              <a:rPr lang="en-US">
                <a:solidFill>
                  <a:srgbClr val="3333CC"/>
                </a:solidFill>
              </a:rPr>
              <a:pPr>
                <a:defRPr/>
              </a:pPr>
              <a:t>‹#›</a:t>
            </a:fld>
            <a:endParaRPr lang="en-US">
              <a:solidFill>
                <a:srgbClr val="3333CC"/>
              </a:solidFill>
            </a:endParaRPr>
          </a:p>
        </p:txBody>
      </p:sp>
    </p:spTree>
    <p:extLst>
      <p:ext uri="{BB962C8B-B14F-4D97-AF65-F5344CB8AC3E}">
        <p14:creationId xmlns:p14="http://schemas.microsoft.com/office/powerpoint/2010/main" val="1615503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9088" y="327039"/>
            <a:ext cx="2044700" cy="55292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327039"/>
            <a:ext cx="5983288" cy="55292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B8D322FF-251F-2F4E-87F4-E6764F6327F1}" type="slidenum">
              <a:rPr lang="en-US">
                <a:solidFill>
                  <a:srgbClr val="3333CC"/>
                </a:solidFill>
              </a:rPr>
              <a:pPr>
                <a:defRPr/>
              </a:pPr>
              <a:t>‹#›</a:t>
            </a:fld>
            <a:endParaRPr lang="en-US">
              <a:solidFill>
                <a:srgbClr val="3333CC"/>
              </a:solidFill>
            </a:endParaRPr>
          </a:p>
        </p:txBody>
      </p:sp>
    </p:spTree>
    <p:extLst>
      <p:ext uri="{BB962C8B-B14F-4D97-AF65-F5344CB8AC3E}">
        <p14:creationId xmlns:p14="http://schemas.microsoft.com/office/powerpoint/2010/main" val="1519670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533400"/>
          </a:xfrm>
        </p:spPr>
        <p:txBody>
          <a:bodyPr/>
          <a:lstStyle/>
          <a:p>
            <a:r>
              <a:rPr lang="en-US"/>
              <a:t>Click to edit Master title style</a:t>
            </a:r>
          </a:p>
        </p:txBody>
      </p:sp>
      <p:sp>
        <p:nvSpPr>
          <p:cNvPr id="3" name="Text Placeholder 2"/>
          <p:cNvSpPr>
            <a:spLocks noGrp="1"/>
          </p:cNvSpPr>
          <p:nvPr>
            <p:ph type="body" sz="half" idx="1"/>
          </p:nvPr>
        </p:nvSpPr>
        <p:spPr>
          <a:xfrm>
            <a:off x="685800" y="1066800"/>
            <a:ext cx="381000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066801"/>
            <a:ext cx="3810000" cy="2552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771900"/>
            <a:ext cx="3810000" cy="2552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9"/>
          <p:cNvSpPr>
            <a:spLocks noGrp="1" noChangeArrowheads="1"/>
          </p:cNvSpPr>
          <p:nvPr>
            <p:ph type="ftr" sz="quarter" idx="10"/>
          </p:nvPr>
        </p:nvSpPr>
        <p:spPr bwMode="auto">
          <a:xfrm>
            <a:off x="3048001" y="6629405"/>
            <a:ext cx="3048000" cy="244475"/>
          </a:xfrm>
          <a:prstGeom prst="rect">
            <a:avLst/>
          </a:prstGeom>
          <a:noFill/>
          <a:ln w="9525">
            <a:noFill/>
            <a:miter lim="800000"/>
            <a:headEnd/>
            <a:tailEnd/>
          </a:ln>
          <a:effectLst/>
        </p:spPr>
        <p:txBody>
          <a:bodyPr vert="horz" wrap="square" lIns="96906" tIns="48453" rIns="96906" bIns="48453" numCol="1" anchor="t" anchorCtr="0" compatLnSpc="1">
            <a:prstTxWarp prst="textNoShape">
              <a:avLst/>
            </a:prstTxWarp>
          </a:bodyPr>
          <a:lstStyle>
            <a:lvl1pPr algn="ctr" eaLnBrk="0" hangingPunct="0">
              <a:defRPr sz="1000">
                <a:solidFill>
                  <a:schemeClr val="accent2"/>
                </a:solidFill>
                <a:latin typeface="Arial" pitchFamily="34" charset="0"/>
                <a:cs typeface="Arial" pitchFamily="34" charset="0"/>
              </a:defRPr>
            </a:lvl1pPr>
          </a:lstStyle>
          <a:p>
            <a:pPr defTabSz="913693" fontAlgn="base">
              <a:spcBef>
                <a:spcPct val="0"/>
              </a:spcBef>
              <a:spcAft>
                <a:spcPct val="0"/>
              </a:spcAft>
              <a:defRPr/>
            </a:pPr>
            <a:fld id="{4309757C-B6B2-A944-A0A6-CF83EB4356E7}" type="slidenum">
              <a:rPr lang="en-US" smtClean="0">
                <a:solidFill>
                  <a:srgbClr val="3333CC"/>
                </a:solidFill>
                <a:ea typeface="ＭＳ Ｐゴシック" charset="0"/>
              </a:rPr>
              <a:pPr defTabSz="913693" fontAlgn="base">
                <a:spcBef>
                  <a:spcPct val="0"/>
                </a:spcBef>
                <a:spcAft>
                  <a:spcPct val="0"/>
                </a:spcAft>
                <a:defRPr/>
              </a:pPr>
              <a:t>‹#›</a:t>
            </a:fld>
            <a:endParaRPr lang="en-US">
              <a:solidFill>
                <a:srgbClr val="3333CC"/>
              </a:solidFill>
              <a:ea typeface="ＭＳ Ｐゴシック" charset="0"/>
            </a:endParaRPr>
          </a:p>
        </p:txBody>
      </p:sp>
    </p:spTree>
    <p:extLst>
      <p:ext uri="{BB962C8B-B14F-4D97-AF65-F5344CB8AC3E}">
        <p14:creationId xmlns:p14="http://schemas.microsoft.com/office/powerpoint/2010/main" val="36741153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2" name="Rectangle 9"/>
          <p:cNvSpPr>
            <a:spLocks noGrp="1" noChangeArrowheads="1"/>
          </p:cNvSpPr>
          <p:nvPr>
            <p:ph type="ftr" sz="quarter" idx="3"/>
          </p:nvPr>
        </p:nvSpPr>
        <p:spPr bwMode="auto">
          <a:xfrm>
            <a:off x="3048001" y="6613530"/>
            <a:ext cx="3048000" cy="244475"/>
          </a:xfrm>
          <a:prstGeom prst="rect">
            <a:avLst/>
          </a:prstGeom>
          <a:noFill/>
          <a:ln w="9525">
            <a:noFill/>
            <a:miter lim="800000"/>
            <a:headEnd/>
            <a:tailEnd/>
          </a:ln>
          <a:effectLst/>
        </p:spPr>
        <p:txBody>
          <a:bodyPr vert="horz" wrap="square" lIns="96906" tIns="48453" rIns="96906" bIns="48453" numCol="1" anchor="t" anchorCtr="0" compatLnSpc="1">
            <a:prstTxWarp prst="textNoShape">
              <a:avLst/>
            </a:prstTxWarp>
          </a:bodyPr>
          <a:lstStyle>
            <a:lvl1pPr algn="ctr" eaLnBrk="0" hangingPunct="0">
              <a:defRPr sz="1000">
                <a:solidFill>
                  <a:schemeClr val="accent2"/>
                </a:solidFill>
                <a:latin typeface="Arial" pitchFamily="34" charset="0"/>
                <a:cs typeface="Arial" pitchFamily="34" charset="0"/>
              </a:defRPr>
            </a:lvl1pPr>
          </a:lstStyle>
          <a:p>
            <a:pPr defTabSz="913693" fontAlgn="base">
              <a:spcBef>
                <a:spcPct val="0"/>
              </a:spcBef>
              <a:spcAft>
                <a:spcPct val="0"/>
              </a:spcAft>
              <a:defRPr/>
            </a:pPr>
            <a:fld id="{4309757C-B6B2-A944-A0A6-CF83EB4356E7}" type="slidenum">
              <a:rPr lang="en-US" smtClean="0">
                <a:solidFill>
                  <a:srgbClr val="3333CC"/>
                </a:solidFill>
                <a:ea typeface="ＭＳ Ｐゴシック" charset="0"/>
              </a:rPr>
              <a:pPr defTabSz="913693" fontAlgn="base">
                <a:spcBef>
                  <a:spcPct val="0"/>
                </a:spcBef>
                <a:spcAft>
                  <a:spcPct val="0"/>
                </a:spcAft>
                <a:defRPr/>
              </a:pPr>
              <a:t>‹#›</a:t>
            </a:fld>
            <a:endParaRPr lang="en-US">
              <a:solidFill>
                <a:srgbClr val="3333CC"/>
              </a:solidFill>
              <a:ea typeface="ＭＳ Ｐゴシック" charset="0"/>
            </a:endParaRPr>
          </a:p>
        </p:txBody>
      </p:sp>
    </p:spTree>
    <p:extLst>
      <p:ext uri="{BB962C8B-B14F-4D97-AF65-F5344CB8AC3E}">
        <p14:creationId xmlns:p14="http://schemas.microsoft.com/office/powerpoint/2010/main" val="3925856871"/>
      </p:ext>
    </p:extLst>
  </p:cSld>
  <p:clrMapOvr>
    <a:masterClrMapping/>
  </p:clrMapOvr>
  <p:transition spd="med"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1" y="304800"/>
            <a:ext cx="6096000" cy="571500"/>
          </a:xfrm>
        </p:spPr>
        <p:txBody>
          <a:bodyPr/>
          <a:lstStyle>
            <a:lvl1pPr>
              <a:defRPr sz="28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9"/>
          <p:cNvSpPr>
            <a:spLocks noGrp="1" noChangeArrowheads="1"/>
          </p:cNvSpPr>
          <p:nvPr>
            <p:ph type="ftr" sz="quarter" idx="11"/>
          </p:nvPr>
        </p:nvSpPr>
        <p:spPr>
          <a:ln/>
        </p:spPr>
        <p:txBody>
          <a:bodyPr/>
          <a:lstStyle>
            <a:lvl1pPr>
              <a:defRPr/>
            </a:lvl1pPr>
          </a:lstStyle>
          <a:p>
            <a:pPr>
              <a:defRPr/>
            </a:pPr>
            <a:fld id="{23A3FCC9-E66A-1145-B904-CAB326CB98F7}"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2079537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23"/>
            <a:ext cx="7772400" cy="1500187"/>
          </a:xfrm>
        </p:spPr>
        <p:txBody>
          <a:bodyPr anchor="b"/>
          <a:lstStyle>
            <a:lvl1pPr marL="0" indent="0">
              <a:buNone/>
              <a:defRPr sz="2000"/>
            </a:lvl1pPr>
            <a:lvl2pPr marL="456846" indent="0">
              <a:buNone/>
              <a:defRPr sz="1800"/>
            </a:lvl2pPr>
            <a:lvl3pPr marL="913693" indent="0">
              <a:buNone/>
              <a:defRPr sz="1600"/>
            </a:lvl3pPr>
            <a:lvl4pPr marL="1370540" indent="0">
              <a:buNone/>
              <a:defRPr sz="1400"/>
            </a:lvl4pPr>
            <a:lvl5pPr marL="1827384" indent="0">
              <a:buNone/>
              <a:defRPr sz="1400"/>
            </a:lvl5pPr>
            <a:lvl6pPr marL="2284230" indent="0">
              <a:buNone/>
              <a:defRPr sz="1400"/>
            </a:lvl6pPr>
            <a:lvl7pPr marL="2741077" indent="0">
              <a:buNone/>
              <a:defRPr sz="1400"/>
            </a:lvl7pPr>
            <a:lvl8pPr marL="3197922" indent="0">
              <a:buNone/>
              <a:defRPr sz="1400"/>
            </a:lvl8pPr>
            <a:lvl9pPr marL="3654769" indent="0">
              <a:buNone/>
              <a:defRPr sz="1400"/>
            </a:lvl9pPr>
          </a:lstStyle>
          <a:p>
            <a:pPr lvl="0"/>
            <a:r>
              <a:rPr lang="en-US"/>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5EB24194-454F-374F-8232-686D2FA2EA4D}" type="slidenum">
              <a:rPr lang="en-US">
                <a:solidFill>
                  <a:srgbClr val="3333CC"/>
                </a:solidFill>
              </a:rPr>
              <a:pPr>
                <a:defRPr/>
              </a:pPr>
              <a:t>‹#›</a:t>
            </a:fld>
            <a:endParaRPr lang="en-US">
              <a:solidFill>
                <a:srgbClr val="3333CC"/>
              </a:solidFill>
            </a:endParaRPr>
          </a:p>
        </p:txBody>
      </p:sp>
    </p:spTree>
    <p:extLst>
      <p:ext uri="{BB962C8B-B14F-4D97-AF65-F5344CB8AC3E}">
        <p14:creationId xmlns:p14="http://schemas.microsoft.com/office/powerpoint/2010/main" val="3521315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3400" y="1447800"/>
            <a:ext cx="4013200" cy="4408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99000" y="1447800"/>
            <a:ext cx="4014788" cy="4408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fld id="{821ABE65-7947-134D-B34C-E018BC2D4907}" type="slidenum">
              <a:rPr lang="en-US">
                <a:solidFill>
                  <a:srgbClr val="3333CC"/>
                </a:solidFill>
              </a:rPr>
              <a:pPr>
                <a:defRPr/>
              </a:pPr>
              <a:t>‹#›</a:t>
            </a:fld>
            <a:endParaRPr lang="en-US">
              <a:solidFill>
                <a:srgbClr val="3333CC"/>
              </a:solidFill>
            </a:endParaRPr>
          </a:p>
        </p:txBody>
      </p:sp>
    </p:spTree>
    <p:extLst>
      <p:ext uri="{BB962C8B-B14F-4D97-AF65-F5344CB8AC3E}">
        <p14:creationId xmlns:p14="http://schemas.microsoft.com/office/powerpoint/2010/main" val="1234894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400" b="1"/>
            </a:lvl1pPr>
            <a:lvl2pPr marL="456846" indent="0">
              <a:buNone/>
              <a:defRPr sz="2000" b="1"/>
            </a:lvl2pPr>
            <a:lvl3pPr marL="913693" indent="0">
              <a:buNone/>
              <a:defRPr sz="1800" b="1"/>
            </a:lvl3pPr>
            <a:lvl4pPr marL="1370540" indent="0">
              <a:buNone/>
              <a:defRPr sz="1600" b="1"/>
            </a:lvl4pPr>
            <a:lvl5pPr marL="1827384" indent="0">
              <a:buNone/>
              <a:defRPr sz="1600" b="1"/>
            </a:lvl5pPr>
            <a:lvl6pPr marL="2284230" indent="0">
              <a:buNone/>
              <a:defRPr sz="1600" b="1"/>
            </a:lvl6pPr>
            <a:lvl7pPr marL="2741077" indent="0">
              <a:buNone/>
              <a:defRPr sz="1600" b="1"/>
            </a:lvl7pPr>
            <a:lvl8pPr marL="3197922" indent="0">
              <a:buNone/>
              <a:defRPr sz="1600" b="1"/>
            </a:lvl8pPr>
            <a:lvl9pPr marL="365476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535114"/>
            <a:ext cx="4041775" cy="639762"/>
          </a:xfrm>
        </p:spPr>
        <p:txBody>
          <a:bodyPr anchor="b"/>
          <a:lstStyle>
            <a:lvl1pPr marL="0" indent="0">
              <a:buNone/>
              <a:defRPr sz="2400" b="1"/>
            </a:lvl1pPr>
            <a:lvl2pPr marL="456846" indent="0">
              <a:buNone/>
              <a:defRPr sz="2000" b="1"/>
            </a:lvl2pPr>
            <a:lvl3pPr marL="913693" indent="0">
              <a:buNone/>
              <a:defRPr sz="1800" b="1"/>
            </a:lvl3pPr>
            <a:lvl4pPr marL="1370540" indent="0">
              <a:buNone/>
              <a:defRPr sz="1600" b="1"/>
            </a:lvl4pPr>
            <a:lvl5pPr marL="1827384" indent="0">
              <a:buNone/>
              <a:defRPr sz="1600" b="1"/>
            </a:lvl5pPr>
            <a:lvl6pPr marL="2284230" indent="0">
              <a:buNone/>
              <a:defRPr sz="1600" b="1"/>
            </a:lvl6pPr>
            <a:lvl7pPr marL="2741077" indent="0">
              <a:buNone/>
              <a:defRPr sz="1600" b="1"/>
            </a:lvl7pPr>
            <a:lvl8pPr marL="3197922" indent="0">
              <a:buNone/>
              <a:defRPr sz="1600" b="1"/>
            </a:lvl8pPr>
            <a:lvl9pPr marL="365476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9"/>
          <p:cNvSpPr>
            <a:spLocks noGrp="1" noChangeArrowheads="1"/>
          </p:cNvSpPr>
          <p:nvPr>
            <p:ph type="ftr" sz="quarter" idx="11"/>
          </p:nvPr>
        </p:nvSpPr>
        <p:spPr>
          <a:ln/>
        </p:spPr>
        <p:txBody>
          <a:bodyPr/>
          <a:lstStyle>
            <a:lvl1pPr>
              <a:defRPr/>
            </a:lvl1pPr>
          </a:lstStyle>
          <a:p>
            <a:pPr>
              <a:defRPr/>
            </a:pPr>
            <a:fld id="{C1718463-808A-6843-ACFF-BF9D44455941}" type="slidenum">
              <a:rPr lang="en-US">
                <a:solidFill>
                  <a:srgbClr val="3333CC"/>
                </a:solidFill>
              </a:rPr>
              <a:pPr>
                <a:defRPr/>
              </a:pPr>
              <a:t>‹#›</a:t>
            </a:fld>
            <a:endParaRPr lang="en-US">
              <a:solidFill>
                <a:srgbClr val="3333CC"/>
              </a:solidFill>
            </a:endParaRPr>
          </a:p>
        </p:txBody>
      </p:sp>
    </p:spTree>
    <p:extLst>
      <p:ext uri="{BB962C8B-B14F-4D97-AF65-F5344CB8AC3E}">
        <p14:creationId xmlns:p14="http://schemas.microsoft.com/office/powerpoint/2010/main" val="2658699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9"/>
          <p:cNvSpPr>
            <a:spLocks noGrp="1" noChangeArrowheads="1"/>
          </p:cNvSpPr>
          <p:nvPr>
            <p:ph type="ftr" sz="quarter" idx="11"/>
          </p:nvPr>
        </p:nvSpPr>
        <p:spPr>
          <a:ln/>
        </p:spPr>
        <p:txBody>
          <a:bodyPr/>
          <a:lstStyle>
            <a:lvl1pPr>
              <a:defRPr/>
            </a:lvl1pPr>
          </a:lstStyle>
          <a:p>
            <a:pPr>
              <a:defRPr/>
            </a:pPr>
            <a:fld id="{2022655C-23D9-6943-B41E-570597392F16}" type="slidenum">
              <a:rPr lang="en-US">
                <a:solidFill>
                  <a:srgbClr val="3333CC"/>
                </a:solidFill>
              </a:rPr>
              <a:pPr>
                <a:defRPr/>
              </a:pPr>
              <a:t>‹#›</a:t>
            </a:fld>
            <a:endParaRPr lang="en-US">
              <a:solidFill>
                <a:srgbClr val="3333CC"/>
              </a:solidFill>
            </a:endParaRPr>
          </a:p>
        </p:txBody>
      </p:sp>
    </p:spTree>
    <p:extLst>
      <p:ext uri="{BB962C8B-B14F-4D97-AF65-F5344CB8AC3E}">
        <p14:creationId xmlns:p14="http://schemas.microsoft.com/office/powerpoint/2010/main" val="2597317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9"/>
          <p:cNvSpPr>
            <a:spLocks noGrp="1" noChangeArrowheads="1"/>
          </p:cNvSpPr>
          <p:nvPr>
            <p:ph type="ftr" sz="quarter" idx="11"/>
          </p:nvPr>
        </p:nvSpPr>
        <p:spPr>
          <a:ln/>
        </p:spPr>
        <p:txBody>
          <a:bodyPr/>
          <a:lstStyle>
            <a:lvl1pPr>
              <a:defRPr/>
            </a:lvl1pPr>
          </a:lstStyle>
          <a:p>
            <a:pPr>
              <a:defRPr/>
            </a:pPr>
            <a:fld id="{982D74FA-F0E1-F945-B657-B2CFFF6A6411}" type="slidenum">
              <a:rPr lang="en-US">
                <a:solidFill>
                  <a:srgbClr val="3333CC"/>
                </a:solidFill>
              </a:rPr>
              <a:pPr>
                <a:defRPr/>
              </a:pPr>
              <a:t>‹#›</a:t>
            </a:fld>
            <a:endParaRPr lang="en-US">
              <a:solidFill>
                <a:srgbClr val="3333CC"/>
              </a:solidFill>
            </a:endParaRPr>
          </a:p>
        </p:txBody>
      </p:sp>
    </p:spTree>
    <p:extLst>
      <p:ext uri="{BB962C8B-B14F-4D97-AF65-F5344CB8AC3E}">
        <p14:creationId xmlns:p14="http://schemas.microsoft.com/office/powerpoint/2010/main" val="436478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6" y="27306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10"/>
            <a:ext cx="3008313" cy="4691063"/>
          </a:xfrm>
        </p:spPr>
        <p:txBody>
          <a:bodyPr/>
          <a:lstStyle>
            <a:lvl1pPr marL="0" indent="0">
              <a:buNone/>
              <a:defRPr sz="1400"/>
            </a:lvl1pPr>
            <a:lvl2pPr marL="456846" indent="0">
              <a:buNone/>
              <a:defRPr sz="1200"/>
            </a:lvl2pPr>
            <a:lvl3pPr marL="913693" indent="0">
              <a:buNone/>
              <a:defRPr sz="1000"/>
            </a:lvl3pPr>
            <a:lvl4pPr marL="1370540" indent="0">
              <a:buNone/>
              <a:defRPr sz="900"/>
            </a:lvl4pPr>
            <a:lvl5pPr marL="1827384" indent="0">
              <a:buNone/>
              <a:defRPr sz="900"/>
            </a:lvl5pPr>
            <a:lvl6pPr marL="2284230" indent="0">
              <a:buNone/>
              <a:defRPr sz="900"/>
            </a:lvl6pPr>
            <a:lvl7pPr marL="2741077" indent="0">
              <a:buNone/>
              <a:defRPr sz="900"/>
            </a:lvl7pPr>
            <a:lvl8pPr marL="3197922" indent="0">
              <a:buNone/>
              <a:defRPr sz="900"/>
            </a:lvl8pPr>
            <a:lvl9pPr marL="3654769"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fld id="{1B0EE266-AF95-E340-B8F5-FA07BA3B7DF0}" type="slidenum">
              <a:rPr lang="en-US">
                <a:solidFill>
                  <a:srgbClr val="3333CC"/>
                </a:solidFill>
              </a:rPr>
              <a:pPr>
                <a:defRPr/>
              </a:pPr>
              <a:t>‹#›</a:t>
            </a:fld>
            <a:endParaRPr lang="en-US">
              <a:solidFill>
                <a:srgbClr val="3333CC"/>
              </a:solidFill>
            </a:endParaRPr>
          </a:p>
        </p:txBody>
      </p:sp>
    </p:spTree>
    <p:extLst>
      <p:ext uri="{BB962C8B-B14F-4D97-AF65-F5344CB8AC3E}">
        <p14:creationId xmlns:p14="http://schemas.microsoft.com/office/powerpoint/2010/main" val="2311633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846" indent="0">
              <a:buNone/>
              <a:defRPr sz="2800"/>
            </a:lvl2pPr>
            <a:lvl3pPr marL="913693" indent="0">
              <a:buNone/>
              <a:defRPr sz="2400"/>
            </a:lvl3pPr>
            <a:lvl4pPr marL="1370540" indent="0">
              <a:buNone/>
              <a:defRPr sz="2000"/>
            </a:lvl4pPr>
            <a:lvl5pPr marL="1827384" indent="0">
              <a:buNone/>
              <a:defRPr sz="2000"/>
            </a:lvl5pPr>
            <a:lvl6pPr marL="2284230" indent="0">
              <a:buNone/>
              <a:defRPr sz="2000"/>
            </a:lvl6pPr>
            <a:lvl7pPr marL="2741077" indent="0">
              <a:buNone/>
              <a:defRPr sz="2000"/>
            </a:lvl7pPr>
            <a:lvl8pPr marL="3197922" indent="0">
              <a:buNone/>
              <a:defRPr sz="2000"/>
            </a:lvl8pPr>
            <a:lvl9pPr marL="3654769"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846" indent="0">
              <a:buNone/>
              <a:defRPr sz="1200"/>
            </a:lvl2pPr>
            <a:lvl3pPr marL="913693" indent="0">
              <a:buNone/>
              <a:defRPr sz="1000"/>
            </a:lvl3pPr>
            <a:lvl4pPr marL="1370540" indent="0">
              <a:buNone/>
              <a:defRPr sz="900"/>
            </a:lvl4pPr>
            <a:lvl5pPr marL="1827384" indent="0">
              <a:buNone/>
              <a:defRPr sz="900"/>
            </a:lvl5pPr>
            <a:lvl6pPr marL="2284230" indent="0">
              <a:buNone/>
              <a:defRPr sz="900"/>
            </a:lvl6pPr>
            <a:lvl7pPr marL="2741077" indent="0">
              <a:buNone/>
              <a:defRPr sz="900"/>
            </a:lvl7pPr>
            <a:lvl8pPr marL="3197922" indent="0">
              <a:buNone/>
              <a:defRPr sz="900"/>
            </a:lvl8pPr>
            <a:lvl9pPr marL="3654769"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fld id="{A22F6BFB-6513-DE46-9E73-439096B0E8F5}" type="slidenum">
              <a:rPr lang="en-US">
                <a:solidFill>
                  <a:srgbClr val="3333CC"/>
                </a:solidFill>
              </a:rPr>
              <a:pPr>
                <a:defRPr/>
              </a:pPr>
              <a:t>‹#›</a:t>
            </a:fld>
            <a:endParaRPr lang="en-US">
              <a:solidFill>
                <a:srgbClr val="3333CC"/>
              </a:solidFill>
            </a:endParaRPr>
          </a:p>
        </p:txBody>
      </p:sp>
    </p:spTree>
    <p:extLst>
      <p:ext uri="{BB962C8B-B14F-4D97-AF65-F5344CB8AC3E}">
        <p14:creationId xmlns:p14="http://schemas.microsoft.com/office/powerpoint/2010/main" val="3605628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4"/>
          <p:cNvPicPr>
            <a:picLocks noChangeArrowheads="1"/>
          </p:cNvPicPr>
          <p:nvPr/>
        </p:nvPicPr>
        <p:blipFill>
          <a:blip r:embed="rId15">
            <a:extLst>
              <a:ext uri="{28A0092B-C50C-407E-A947-70E740481C1C}">
                <a14:useLocalDpi xmlns:a14="http://schemas.microsoft.com/office/drawing/2010/main"/>
              </a:ext>
            </a:extLst>
          </a:blip>
          <a:srcRect/>
          <a:stretch>
            <a:fillRect/>
          </a:stretch>
        </p:blipFill>
        <p:spPr bwMode="auto">
          <a:xfrm>
            <a:off x="80964" y="95263"/>
            <a:ext cx="1003300" cy="842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pic>
      <p:sp>
        <p:nvSpPr>
          <p:cNvPr id="1027" name="Line 5"/>
          <p:cNvSpPr>
            <a:spLocks noChangeShapeType="1"/>
          </p:cNvSpPr>
          <p:nvPr/>
        </p:nvSpPr>
        <p:spPr bwMode="auto">
          <a:xfrm>
            <a:off x="65099" y="1062038"/>
            <a:ext cx="9020175" cy="0"/>
          </a:xfrm>
          <a:prstGeom prst="line">
            <a:avLst/>
          </a:prstGeom>
          <a:noFill/>
          <a:ln w="38100" cmpd="dbl">
            <a:solidFill>
              <a:schemeClr val="accent2"/>
            </a:solidFill>
            <a:round/>
            <a:headEnd/>
            <a:tailEnd/>
          </a:ln>
          <a:extLst>
            <a:ext uri="{909E8E84-426E-40dd-AFC4-6F175D3DCCD1}">
              <a14:hiddenFill xmlns:a14="http://schemas.microsoft.com/office/drawing/2010/main" xmlns="">
                <a:noFill/>
              </a14:hiddenFill>
            </a:ext>
          </a:extLst>
        </p:spPr>
        <p:txBody>
          <a:bodyPr wrap="none" lIns="91366" tIns="45685" rIns="91366" bIns="45685" anchor="ctr"/>
          <a:lstStyle/>
          <a:p>
            <a:pPr defTabSz="913693" fontAlgn="base">
              <a:spcBef>
                <a:spcPct val="0"/>
              </a:spcBef>
              <a:spcAft>
                <a:spcPct val="0"/>
              </a:spcAft>
            </a:pPr>
            <a:endParaRPr lang="en-US" sz="1200">
              <a:solidFill>
                <a:srgbClr val="000000"/>
              </a:solidFill>
              <a:ea typeface="ＭＳ Ｐゴシック" charset="0"/>
            </a:endParaRPr>
          </a:p>
        </p:txBody>
      </p:sp>
      <p:sp>
        <p:nvSpPr>
          <p:cNvPr id="1028" name="Rectangle 6"/>
          <p:cNvSpPr>
            <a:spLocks noGrp="1" noChangeArrowheads="1"/>
          </p:cNvSpPr>
          <p:nvPr>
            <p:ph type="title"/>
          </p:nvPr>
        </p:nvSpPr>
        <p:spPr bwMode="auto">
          <a:xfrm>
            <a:off x="1524001" y="327025"/>
            <a:ext cx="6096000" cy="571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6906" tIns="48453" rIns="96906" bIns="48453" numCol="1" anchor="ctr" anchorCtr="0" compatLnSpc="1">
            <a:prstTxWarp prst="textNoShape">
              <a:avLst/>
            </a:prstTxWarp>
          </a:bodyPr>
          <a:lstStyle/>
          <a:p>
            <a:pPr lvl="0"/>
            <a:r>
              <a:rPr lang="en-US"/>
              <a:t>Click to edit Master title style</a:t>
            </a:r>
          </a:p>
        </p:txBody>
      </p:sp>
      <p:sp>
        <p:nvSpPr>
          <p:cNvPr id="1029" name="Rectangle 7"/>
          <p:cNvSpPr>
            <a:spLocks noGrp="1" noChangeArrowheads="1"/>
          </p:cNvSpPr>
          <p:nvPr>
            <p:ph type="body" idx="1"/>
          </p:nvPr>
        </p:nvSpPr>
        <p:spPr bwMode="auto">
          <a:xfrm>
            <a:off x="533400" y="1447800"/>
            <a:ext cx="8180388" cy="4408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6906" tIns="48453" rIns="96906" bIns="4845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59784" name="Rectangle 8"/>
          <p:cNvSpPr>
            <a:spLocks noGrp="1" noChangeArrowheads="1"/>
          </p:cNvSpPr>
          <p:nvPr>
            <p:ph type="dt" sz="half" idx="2"/>
          </p:nvPr>
        </p:nvSpPr>
        <p:spPr bwMode="auto">
          <a:xfrm>
            <a:off x="6951663" y="6653226"/>
            <a:ext cx="2005012" cy="204787"/>
          </a:xfrm>
          <a:prstGeom prst="rect">
            <a:avLst/>
          </a:prstGeom>
          <a:noFill/>
          <a:ln w="9525">
            <a:noFill/>
            <a:miter lim="800000"/>
            <a:headEnd/>
            <a:tailEnd/>
          </a:ln>
          <a:effectLst/>
        </p:spPr>
        <p:txBody>
          <a:bodyPr vert="horz" wrap="square" lIns="96906" tIns="48453" rIns="96906" bIns="48453" numCol="1" anchor="t" anchorCtr="0" compatLnSpc="1">
            <a:prstTxWarp prst="textNoShape">
              <a:avLst/>
            </a:prstTxWarp>
          </a:bodyPr>
          <a:lstStyle>
            <a:lvl1pPr algn="r" eaLnBrk="0" hangingPunct="0">
              <a:defRPr sz="1000">
                <a:ea typeface="+mn-ea"/>
                <a:cs typeface="+mn-cs"/>
              </a:defRPr>
            </a:lvl1pPr>
          </a:lstStyle>
          <a:p>
            <a:pPr defTabSz="913693" fontAlgn="base">
              <a:spcBef>
                <a:spcPct val="0"/>
              </a:spcBef>
              <a:spcAft>
                <a:spcPct val="0"/>
              </a:spcAft>
              <a:defRPr/>
            </a:pPr>
            <a:endParaRPr lang="en-US">
              <a:solidFill>
                <a:srgbClr val="000000"/>
              </a:solidFill>
            </a:endParaRPr>
          </a:p>
        </p:txBody>
      </p:sp>
      <p:sp>
        <p:nvSpPr>
          <p:cNvPr id="459785" name="Rectangle 9"/>
          <p:cNvSpPr>
            <a:spLocks noGrp="1" noChangeArrowheads="1"/>
          </p:cNvSpPr>
          <p:nvPr>
            <p:ph type="ftr" sz="quarter" idx="3"/>
          </p:nvPr>
        </p:nvSpPr>
        <p:spPr bwMode="auto">
          <a:xfrm>
            <a:off x="3048001" y="6613530"/>
            <a:ext cx="3048000" cy="244475"/>
          </a:xfrm>
          <a:prstGeom prst="rect">
            <a:avLst/>
          </a:prstGeom>
          <a:noFill/>
          <a:ln w="9525">
            <a:noFill/>
            <a:miter lim="800000"/>
            <a:headEnd/>
            <a:tailEnd/>
          </a:ln>
          <a:effectLst/>
        </p:spPr>
        <p:txBody>
          <a:bodyPr vert="horz" wrap="square" lIns="96906" tIns="48453" rIns="96906" bIns="48453" numCol="1" anchor="t" anchorCtr="0" compatLnSpc="1">
            <a:prstTxWarp prst="textNoShape">
              <a:avLst/>
            </a:prstTxWarp>
          </a:bodyPr>
          <a:lstStyle>
            <a:lvl1pPr algn="ctr" eaLnBrk="0" hangingPunct="0">
              <a:defRPr sz="1000">
                <a:solidFill>
                  <a:schemeClr val="accent2"/>
                </a:solidFill>
                <a:latin typeface="Arial" pitchFamily="34" charset="0"/>
                <a:cs typeface="Arial" pitchFamily="34" charset="0"/>
              </a:defRPr>
            </a:lvl1pPr>
          </a:lstStyle>
          <a:p>
            <a:pPr defTabSz="913693" fontAlgn="base">
              <a:spcBef>
                <a:spcPct val="0"/>
              </a:spcBef>
              <a:spcAft>
                <a:spcPct val="0"/>
              </a:spcAft>
              <a:defRPr/>
            </a:pPr>
            <a:fld id="{4309757C-B6B2-A944-A0A6-CF83EB4356E7}" type="slidenum">
              <a:rPr lang="en-US" smtClean="0">
                <a:solidFill>
                  <a:srgbClr val="3333CC"/>
                </a:solidFill>
                <a:ea typeface="ＭＳ Ｐゴシック" charset="0"/>
              </a:rPr>
              <a:pPr defTabSz="913693" fontAlgn="base">
                <a:spcBef>
                  <a:spcPct val="0"/>
                </a:spcBef>
                <a:spcAft>
                  <a:spcPct val="0"/>
                </a:spcAft>
                <a:defRPr/>
              </a:pPr>
              <a:t>‹#›</a:t>
            </a:fld>
            <a:endParaRPr lang="en-US">
              <a:solidFill>
                <a:srgbClr val="3333CC"/>
              </a:solidFill>
              <a:ea typeface="ＭＳ Ｐゴシック" charset="0"/>
            </a:endParaRPr>
          </a:p>
        </p:txBody>
      </p:sp>
    </p:spTree>
    <p:extLst>
      <p:ext uri="{BB962C8B-B14F-4D97-AF65-F5344CB8AC3E}">
        <p14:creationId xmlns:p14="http://schemas.microsoft.com/office/powerpoint/2010/main" val="38996298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ctr" rtl="0" eaLnBrk="0" fontAlgn="base" hangingPunct="0">
        <a:spcBef>
          <a:spcPct val="0"/>
        </a:spcBef>
        <a:spcAft>
          <a:spcPct val="0"/>
        </a:spcAft>
        <a:defRPr sz="2100" b="1">
          <a:solidFill>
            <a:schemeClr val="accent2"/>
          </a:solidFill>
          <a:latin typeface="+mj-lt"/>
          <a:ea typeface="ＭＳ Ｐゴシック" pitchFamily="-108" charset="-128"/>
          <a:cs typeface="ＭＳ Ｐゴシック" pitchFamily="-108" charset="-128"/>
        </a:defRPr>
      </a:lvl1pPr>
      <a:lvl2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2pPr>
      <a:lvl3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3pPr>
      <a:lvl4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4pPr>
      <a:lvl5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5pPr>
      <a:lvl6pPr marL="456846" algn="ctr" rtl="0" eaLnBrk="0" fontAlgn="base" hangingPunct="0">
        <a:spcBef>
          <a:spcPct val="0"/>
        </a:spcBef>
        <a:spcAft>
          <a:spcPct val="0"/>
        </a:spcAft>
        <a:defRPr sz="2100" b="1">
          <a:solidFill>
            <a:schemeClr val="accent2"/>
          </a:solidFill>
          <a:latin typeface="Times New Roman" pitchFamily="-108" charset="0"/>
        </a:defRPr>
      </a:lvl6pPr>
      <a:lvl7pPr marL="913693" algn="ctr" rtl="0" eaLnBrk="0" fontAlgn="base" hangingPunct="0">
        <a:spcBef>
          <a:spcPct val="0"/>
        </a:spcBef>
        <a:spcAft>
          <a:spcPct val="0"/>
        </a:spcAft>
        <a:defRPr sz="2100" b="1">
          <a:solidFill>
            <a:schemeClr val="accent2"/>
          </a:solidFill>
          <a:latin typeface="Times New Roman" pitchFamily="-108" charset="0"/>
        </a:defRPr>
      </a:lvl7pPr>
      <a:lvl8pPr marL="1370540" algn="ctr" rtl="0" eaLnBrk="0" fontAlgn="base" hangingPunct="0">
        <a:spcBef>
          <a:spcPct val="0"/>
        </a:spcBef>
        <a:spcAft>
          <a:spcPct val="0"/>
        </a:spcAft>
        <a:defRPr sz="2100" b="1">
          <a:solidFill>
            <a:schemeClr val="accent2"/>
          </a:solidFill>
          <a:latin typeface="Times New Roman" pitchFamily="-108" charset="0"/>
        </a:defRPr>
      </a:lvl8pPr>
      <a:lvl9pPr marL="1827384" algn="ctr" rtl="0" eaLnBrk="0" fontAlgn="base" hangingPunct="0">
        <a:spcBef>
          <a:spcPct val="0"/>
        </a:spcBef>
        <a:spcAft>
          <a:spcPct val="0"/>
        </a:spcAft>
        <a:defRPr sz="2100" b="1">
          <a:solidFill>
            <a:schemeClr val="accent2"/>
          </a:solidFill>
          <a:latin typeface="Times New Roman" pitchFamily="-108" charset="0"/>
        </a:defRPr>
      </a:lvl9pPr>
    </p:titleStyle>
    <p:bodyStyle>
      <a:lvl1pPr marL="342635" indent="-342635" algn="l" rtl="0" eaLnBrk="0" fontAlgn="base" hangingPunct="0">
        <a:spcBef>
          <a:spcPct val="20000"/>
        </a:spcBef>
        <a:spcAft>
          <a:spcPct val="0"/>
        </a:spcAft>
        <a:buSzPct val="100000"/>
        <a:buChar char="•"/>
        <a:defRPr sz="3200">
          <a:solidFill>
            <a:schemeClr val="accent2"/>
          </a:solidFill>
          <a:latin typeface="+mn-lt"/>
          <a:ea typeface="ＭＳ Ｐゴシック" pitchFamily="-108" charset="-128"/>
          <a:cs typeface="ＭＳ Ｐゴシック" pitchFamily="-108" charset="-128"/>
        </a:defRPr>
      </a:lvl1pPr>
      <a:lvl2pPr marL="721754" indent="-256976" algn="l" rtl="0" eaLnBrk="0" fontAlgn="base" hangingPunct="0">
        <a:spcBef>
          <a:spcPct val="20000"/>
        </a:spcBef>
        <a:spcAft>
          <a:spcPct val="0"/>
        </a:spcAft>
        <a:buSzPct val="100000"/>
        <a:buChar char="–"/>
        <a:defRPr sz="2800">
          <a:solidFill>
            <a:schemeClr val="accent2"/>
          </a:solidFill>
          <a:latin typeface="+mn-lt"/>
          <a:ea typeface="ＭＳ Ｐゴシック" pitchFamily="-108" charset="-128"/>
        </a:defRPr>
      </a:lvl2pPr>
      <a:lvl3pPr marL="1072320" indent="-230009" algn="l" rtl="0" eaLnBrk="0" fontAlgn="base" hangingPunct="0">
        <a:spcBef>
          <a:spcPct val="20000"/>
        </a:spcBef>
        <a:spcAft>
          <a:spcPct val="0"/>
        </a:spcAft>
        <a:buSzPct val="100000"/>
        <a:buChar char="•"/>
        <a:defRPr sz="2400">
          <a:solidFill>
            <a:schemeClr val="accent2"/>
          </a:solidFill>
          <a:latin typeface="+mn-lt"/>
          <a:ea typeface="ＭＳ Ｐゴシック" pitchFamily="-108" charset="-128"/>
        </a:defRPr>
      </a:lvl3pPr>
      <a:lvl4pPr marL="1419714" indent="-226836"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4pPr>
      <a:lvl5pPr marL="1770281" indent="-22842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5pPr>
      <a:lvl6pPr marL="2227125" indent="-22842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6pPr>
      <a:lvl7pPr marL="2683972" indent="-22842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7pPr>
      <a:lvl8pPr marL="3140815" indent="-22842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8pPr>
      <a:lvl9pPr marL="3597665" indent="-22842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9pPr>
    </p:bodyStyle>
    <p:otherStyle>
      <a:defPPr>
        <a:defRPr lang="en-US"/>
      </a:defPPr>
      <a:lvl1pPr marL="0" algn="l" defTabSz="456846" rtl="0" eaLnBrk="1" latinLnBrk="0" hangingPunct="1">
        <a:defRPr sz="1800" kern="1200">
          <a:solidFill>
            <a:schemeClr val="tx1"/>
          </a:solidFill>
          <a:latin typeface="+mn-lt"/>
          <a:ea typeface="+mn-ea"/>
          <a:cs typeface="+mn-cs"/>
        </a:defRPr>
      </a:lvl1pPr>
      <a:lvl2pPr marL="456846" algn="l" defTabSz="456846" rtl="0" eaLnBrk="1" latinLnBrk="0" hangingPunct="1">
        <a:defRPr sz="1800" kern="1200">
          <a:solidFill>
            <a:schemeClr val="tx1"/>
          </a:solidFill>
          <a:latin typeface="+mn-lt"/>
          <a:ea typeface="+mn-ea"/>
          <a:cs typeface="+mn-cs"/>
        </a:defRPr>
      </a:lvl2pPr>
      <a:lvl3pPr marL="913693" algn="l" defTabSz="456846" rtl="0" eaLnBrk="1" latinLnBrk="0" hangingPunct="1">
        <a:defRPr sz="1800" kern="1200">
          <a:solidFill>
            <a:schemeClr val="tx1"/>
          </a:solidFill>
          <a:latin typeface="+mn-lt"/>
          <a:ea typeface="+mn-ea"/>
          <a:cs typeface="+mn-cs"/>
        </a:defRPr>
      </a:lvl3pPr>
      <a:lvl4pPr marL="1370540" algn="l" defTabSz="456846" rtl="0" eaLnBrk="1" latinLnBrk="0" hangingPunct="1">
        <a:defRPr sz="1800" kern="1200">
          <a:solidFill>
            <a:schemeClr val="tx1"/>
          </a:solidFill>
          <a:latin typeface="+mn-lt"/>
          <a:ea typeface="+mn-ea"/>
          <a:cs typeface="+mn-cs"/>
        </a:defRPr>
      </a:lvl4pPr>
      <a:lvl5pPr marL="1827384" algn="l" defTabSz="456846" rtl="0" eaLnBrk="1" latinLnBrk="0" hangingPunct="1">
        <a:defRPr sz="1800" kern="1200">
          <a:solidFill>
            <a:schemeClr val="tx1"/>
          </a:solidFill>
          <a:latin typeface="+mn-lt"/>
          <a:ea typeface="+mn-ea"/>
          <a:cs typeface="+mn-cs"/>
        </a:defRPr>
      </a:lvl5pPr>
      <a:lvl6pPr marL="2284230" algn="l" defTabSz="456846" rtl="0" eaLnBrk="1" latinLnBrk="0" hangingPunct="1">
        <a:defRPr sz="1800" kern="1200">
          <a:solidFill>
            <a:schemeClr val="tx1"/>
          </a:solidFill>
          <a:latin typeface="+mn-lt"/>
          <a:ea typeface="+mn-ea"/>
          <a:cs typeface="+mn-cs"/>
        </a:defRPr>
      </a:lvl6pPr>
      <a:lvl7pPr marL="2741077" algn="l" defTabSz="456846" rtl="0" eaLnBrk="1" latinLnBrk="0" hangingPunct="1">
        <a:defRPr sz="1800" kern="1200">
          <a:solidFill>
            <a:schemeClr val="tx1"/>
          </a:solidFill>
          <a:latin typeface="+mn-lt"/>
          <a:ea typeface="+mn-ea"/>
          <a:cs typeface="+mn-cs"/>
        </a:defRPr>
      </a:lvl7pPr>
      <a:lvl8pPr marL="3197922" algn="l" defTabSz="456846" rtl="0" eaLnBrk="1" latinLnBrk="0" hangingPunct="1">
        <a:defRPr sz="1800" kern="1200">
          <a:solidFill>
            <a:schemeClr val="tx1"/>
          </a:solidFill>
          <a:latin typeface="+mn-lt"/>
          <a:ea typeface="+mn-ea"/>
          <a:cs typeface="+mn-cs"/>
        </a:defRPr>
      </a:lvl8pPr>
      <a:lvl9pPr marL="3654769" algn="l" defTabSz="45684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3390/rs13122284"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tiff"/><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hyperlink" Target="https://doi.org/10.3334/ORNLDAAC/1841" TargetMode="External"/><Relationship Id="rId2" Type="http://schemas.openxmlformats.org/officeDocument/2006/relationships/hyperlink" Target="https://doi.org/10.3390/rs13122284" TargetMode="External"/><Relationship Id="rId1" Type="http://schemas.openxmlformats.org/officeDocument/2006/relationships/slideLayout" Target="../slideLayouts/slideLayout2.xml"/><Relationship Id="rId5" Type="http://schemas.openxmlformats.org/officeDocument/2006/relationships/image" Target="../media/image3.tiff"/><Relationship Id="rId4" Type="http://schemas.openxmlformats.org/officeDocument/2006/relationships/hyperlink" Target="https://doi.org/10.3334/ORNLDAAC/184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17"/>
          <p:cNvSpPr txBox="1">
            <a:spLocks noChangeArrowheads="1"/>
          </p:cNvSpPr>
          <p:nvPr/>
        </p:nvSpPr>
        <p:spPr bwMode="auto">
          <a:xfrm>
            <a:off x="56875" y="1195632"/>
            <a:ext cx="4997263" cy="54938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115888" indent="-115888">
              <a:defRPr sz="3200">
                <a:solidFill>
                  <a:schemeClr val="tx1"/>
                </a:solidFill>
                <a:latin typeface="Calibri" pitchFamily="34" charset="0"/>
                <a:ea typeface="MS PGothic" pitchFamily="34" charset="-128"/>
              </a:defRPr>
            </a:lvl1pPr>
            <a:lvl2pPr>
              <a:defRPr sz="2800">
                <a:solidFill>
                  <a:schemeClr val="tx1"/>
                </a:solidFill>
                <a:latin typeface="Calibri" pitchFamily="34" charset="0"/>
                <a:ea typeface="MS PGothic" pitchFamily="34" charset="-128"/>
              </a:defRPr>
            </a:lvl2pPr>
            <a:lvl3pPr>
              <a:defRPr sz="2400">
                <a:solidFill>
                  <a:schemeClr val="tx1"/>
                </a:solidFill>
                <a:latin typeface="Calibri" pitchFamily="34" charset="0"/>
                <a:ea typeface="MS PGothic" pitchFamily="34" charset="-128"/>
              </a:defRPr>
            </a:lvl3pPr>
            <a:lvl4pPr>
              <a:defRPr sz="2000">
                <a:solidFill>
                  <a:schemeClr val="tx1"/>
                </a:solidFill>
                <a:latin typeface="Calibri" pitchFamily="34" charset="0"/>
                <a:ea typeface="MS PGothic" pitchFamily="34" charset="-128"/>
              </a:defRPr>
            </a:lvl4pPr>
            <a:lvl5pPr>
              <a:defRPr sz="2000">
                <a:solidFill>
                  <a:schemeClr val="tx1"/>
                </a:solidFill>
                <a:latin typeface="Calibri" pitchFamily="34" charset="0"/>
                <a:ea typeface="MS PGothic" pitchFamily="34" charset="-128"/>
              </a:defRPr>
            </a:lvl5pPr>
            <a:lvl6pPr eaLnBrk="0" fontAlgn="base" hangingPunct="0">
              <a:spcAft>
                <a:spcPct val="0"/>
              </a:spcAft>
              <a:buFont typeface="Arial" pitchFamily="34" charset="0"/>
              <a:buChar char="»"/>
              <a:defRPr sz="2000">
                <a:solidFill>
                  <a:schemeClr val="tx1"/>
                </a:solidFill>
                <a:latin typeface="Calibri" pitchFamily="34" charset="0"/>
                <a:ea typeface="MS PGothic" pitchFamily="34" charset="-128"/>
              </a:defRPr>
            </a:lvl6pPr>
            <a:lvl7pPr eaLnBrk="0" fontAlgn="base" hangingPunct="0">
              <a:spcAft>
                <a:spcPct val="0"/>
              </a:spcAft>
              <a:buFont typeface="Arial" pitchFamily="34" charset="0"/>
              <a:buChar char="»"/>
              <a:defRPr sz="2000">
                <a:solidFill>
                  <a:schemeClr val="tx1"/>
                </a:solidFill>
                <a:latin typeface="Calibri" pitchFamily="34" charset="0"/>
                <a:ea typeface="MS PGothic" pitchFamily="34" charset="-128"/>
              </a:defRPr>
            </a:lvl7pPr>
            <a:lvl8pPr eaLnBrk="0" fontAlgn="base" hangingPunct="0">
              <a:spcAft>
                <a:spcPct val="0"/>
              </a:spcAft>
              <a:buFont typeface="Arial" pitchFamily="34" charset="0"/>
              <a:buChar char="»"/>
              <a:defRPr sz="2000">
                <a:solidFill>
                  <a:schemeClr val="tx1"/>
                </a:solidFill>
                <a:latin typeface="Calibri" pitchFamily="34" charset="0"/>
                <a:ea typeface="MS PGothic" pitchFamily="34" charset="-128"/>
              </a:defRPr>
            </a:lvl8pPr>
            <a:lvl9pPr eaLnBrk="0" fontAlgn="base" hangingPunct="0">
              <a:spcAft>
                <a:spcPct val="0"/>
              </a:spcAft>
              <a:buFont typeface="Arial" pitchFamily="34" charset="0"/>
              <a:buChar char="»"/>
              <a:defRPr sz="2000">
                <a:solidFill>
                  <a:schemeClr val="tx1"/>
                </a:solidFill>
                <a:latin typeface="Calibri" pitchFamily="34" charset="0"/>
                <a:ea typeface="MS PGothic" pitchFamily="34" charset="-128"/>
              </a:defRPr>
            </a:lvl9pPr>
          </a:lstStyle>
          <a:p>
            <a:pPr marL="0" indent="0" defTabSz="342900">
              <a:spcBef>
                <a:spcPts val="600"/>
              </a:spcBef>
              <a:spcAft>
                <a:spcPts val="300"/>
              </a:spcAft>
              <a:buSzPct val="125000"/>
              <a:defRPr/>
            </a:pPr>
            <a:r>
              <a:rPr lang="en-US" sz="1400" b="1" dirty="0" smtClean="0">
                <a:solidFill>
                  <a:srgbClr val="3333CC"/>
                </a:solidFill>
                <a:latin typeface="Arial" panose="020B0604020202020204" pitchFamily="34" charset="0"/>
                <a:cs typeface="Arial" panose="020B0604020202020204" pitchFamily="34" charset="0"/>
              </a:rPr>
              <a:t>Background: </a:t>
            </a:r>
            <a:r>
              <a:rPr lang="en-US" sz="1400" dirty="0" smtClean="0">
                <a:latin typeface="Arial" panose="020B0604020202020204" pitchFamily="34" charset="0"/>
                <a:cs typeface="Arial" panose="020B0604020202020204" pitchFamily="34" charset="0"/>
              </a:rPr>
              <a:t>The Yukon basin encompasses </a:t>
            </a:r>
            <a:r>
              <a:rPr lang="en-US" sz="1400" dirty="0" smtClean="0">
                <a:latin typeface="Arial" panose="020B0604020202020204" pitchFamily="34" charset="0"/>
                <a:cs typeface="Arial" panose="020B0604020202020204" pitchFamily="34" charset="0"/>
              </a:rPr>
              <a:t>832,000 km</a:t>
            </a:r>
            <a:r>
              <a:rPr lang="en-US" sz="1400" baseline="30000" dirty="0" smtClean="0">
                <a:latin typeface="Arial" panose="020B0604020202020204" pitchFamily="34" charset="0"/>
                <a:cs typeface="Arial" panose="020B0604020202020204" pitchFamily="34" charset="0"/>
              </a:rPr>
              <a:t>2</a:t>
            </a:r>
            <a:r>
              <a:rPr lang="en-US" sz="1400" dirty="0" smtClean="0">
                <a:latin typeface="Arial" panose="020B0604020202020204" pitchFamily="34" charset="0"/>
                <a:cs typeface="Arial" panose="020B0604020202020204" pitchFamily="34" charset="0"/>
              </a:rPr>
              <a:t> and one of the largest boreal-Arctic rivers. The river hydrology is characterized by a long winter frozen season followed by an abrupt spring snowmelt-driven flood pulse. </a:t>
            </a:r>
            <a:r>
              <a:rPr lang="en-US" sz="1400" dirty="0" smtClean="0">
                <a:latin typeface="Arial" panose="020B0604020202020204" pitchFamily="34" charset="0"/>
                <a:cs typeface="Arial" panose="020B0604020202020204" pitchFamily="34" charset="0"/>
              </a:rPr>
              <a:t>Capabilities for regional monitoring &amp; forecasting of the flood pulse and river ice breakup (RIB) in the Yukon and other northern basins is limited, but critical to informing flood related risks to regional communities.</a:t>
            </a:r>
            <a:endParaRPr lang="en-US" sz="1400" dirty="0">
              <a:latin typeface="Arial" panose="020B0604020202020204" pitchFamily="34" charset="0"/>
              <a:cs typeface="Arial" panose="020B0604020202020204" pitchFamily="34" charset="0"/>
            </a:endParaRPr>
          </a:p>
          <a:p>
            <a:pPr marL="0" indent="0">
              <a:spcBef>
                <a:spcPts val="300"/>
              </a:spcBef>
              <a:spcAft>
                <a:spcPts val="300"/>
              </a:spcAft>
            </a:pPr>
            <a:r>
              <a:rPr lang="en-US" sz="1400" b="1" dirty="0" smtClean="0">
                <a:solidFill>
                  <a:srgbClr val="3333CC"/>
                </a:solidFill>
                <a:latin typeface="Arial" panose="020B0604020202020204" pitchFamily="34" charset="0"/>
                <a:cs typeface="Arial" panose="020B0604020202020204" pitchFamily="34" charset="0"/>
              </a:rPr>
              <a:t>Analysis</a:t>
            </a:r>
            <a:r>
              <a:rPr lang="en-US" sz="1400" b="1" dirty="0" smtClean="0">
                <a:solidFill>
                  <a:srgbClr val="3333CC"/>
                </a:solidFill>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We used </a:t>
            </a:r>
            <a:r>
              <a:rPr lang="en-US" sz="1400" dirty="0" smtClean="0">
                <a:latin typeface="Arial" panose="020B0604020202020204" pitchFamily="34" charset="0"/>
                <a:cs typeface="Arial" panose="020B0604020202020204" pitchFamily="34" charset="0"/>
              </a:rPr>
              <a:t>satellite multi-frequency </a:t>
            </a:r>
            <a:r>
              <a:rPr lang="en-US" sz="1400" dirty="0" smtClean="0">
                <a:latin typeface="Arial" panose="020B0604020202020204" pitchFamily="34" charset="0"/>
                <a:cs typeface="Arial" panose="020B0604020202020204" pitchFamily="34" charset="0"/>
              </a:rPr>
              <a:t>daily microwave brightness </a:t>
            </a:r>
            <a:r>
              <a:rPr lang="en-US" sz="1400" dirty="0" smtClean="0">
                <a:latin typeface="Arial" panose="020B0604020202020204" pitchFamily="34" charset="0"/>
                <a:cs typeface="Arial" panose="020B0604020202020204" pitchFamily="34" charset="0"/>
              </a:rPr>
              <a:t>temperatures (18.7, 36.5 GHz) from SSM/I &amp; AMSR sensors to derive a consistent multi-year record (1988-2016) of key spring </a:t>
            </a:r>
            <a:r>
              <a:rPr lang="en-US" sz="1400" dirty="0" smtClean="0">
                <a:latin typeface="Arial" panose="020B0604020202020204" pitchFamily="34" charset="0"/>
                <a:cs typeface="Arial" panose="020B0604020202020204" pitchFamily="34" charset="0"/>
              </a:rPr>
              <a:t>snow metrics</a:t>
            </a:r>
            <a:r>
              <a:rPr lang="en-US" sz="1400" dirty="0">
                <a:latin typeface="Arial" panose="020B0604020202020204" pitchFamily="34" charset="0"/>
                <a:cs typeface="Arial" panose="020B0604020202020204" pitchFamily="34" charset="0"/>
              </a:rPr>
              <a:t>,</a:t>
            </a:r>
            <a:r>
              <a:rPr lang="en-US" sz="1400" dirty="0" smtClean="0">
                <a:latin typeface="Arial" panose="020B0604020202020204" pitchFamily="34" charset="0"/>
                <a:cs typeface="Arial" panose="020B0604020202020204" pitchFamily="34" charset="0"/>
              </a:rPr>
              <a:t> including the Main Melt Onset Date (MMOD), mapped to a consistent 6.25 km grid resolution. Satellite retrievals were compared &amp; validated against stream flow, river ice breakup (RIB), and snowmelt observations from regional </a:t>
            </a:r>
            <a:r>
              <a:rPr lang="en-US" sz="1400" dirty="0" smtClean="0">
                <a:latin typeface="Arial" panose="020B0604020202020204" pitchFamily="34" charset="0"/>
                <a:cs typeface="Arial" panose="020B0604020202020204" pitchFamily="34" charset="0"/>
              </a:rPr>
              <a:t>weather stations.</a:t>
            </a:r>
            <a:r>
              <a:rPr lang="en-US" sz="1400" dirty="0" smtClean="0">
                <a:latin typeface="Arial" panose="020B0604020202020204" pitchFamily="34" charset="0"/>
                <a:cs typeface="Arial" panose="020B0604020202020204" pitchFamily="34" charset="0"/>
              </a:rPr>
              <a:t>   </a:t>
            </a:r>
            <a:endParaRPr lang="en-US" sz="1400" dirty="0">
              <a:latin typeface="Arial" panose="020B0604020202020204" pitchFamily="34" charset="0"/>
              <a:cs typeface="Arial" panose="020B0604020202020204" pitchFamily="34" charset="0"/>
            </a:endParaRPr>
          </a:p>
          <a:p>
            <a:pPr marL="0" indent="0" defTabSz="342900">
              <a:spcBef>
                <a:spcPts val="300"/>
              </a:spcBef>
              <a:spcAft>
                <a:spcPts val="300"/>
              </a:spcAft>
              <a:buSzPct val="125000"/>
              <a:defRPr/>
            </a:pPr>
            <a:r>
              <a:rPr lang="en-US" sz="1400" b="1" dirty="0" smtClean="0">
                <a:solidFill>
                  <a:srgbClr val="3333CC"/>
                </a:solidFill>
                <a:latin typeface="Arial" panose="020B0604020202020204" pitchFamily="34" charset="0"/>
                <a:cs typeface="Arial" panose="020B0604020202020204" pitchFamily="34" charset="0"/>
              </a:rPr>
              <a:t>Findings: </a:t>
            </a:r>
            <a:r>
              <a:rPr lang="en-US" sz="1400" dirty="0" smtClean="0">
                <a:latin typeface="Arial" panose="020B0604020202020204" pitchFamily="34" charset="0"/>
                <a:cs typeface="Arial" panose="020B0604020202020204" pitchFamily="34" charset="0"/>
              </a:rPr>
              <a:t>The satellite MMOD retrievals showed good agreement with station observed MMOD (mean bias </a:t>
            </a:r>
            <a:r>
              <a:rPr lang="en-US" sz="1400" dirty="0" smtClean="0">
                <a:latin typeface="Arial" panose="020B0604020202020204" pitchFamily="34" charset="0"/>
                <a:cs typeface="Arial" panose="020B0604020202020204" pitchFamily="34" charset="0"/>
              </a:rPr>
              <a:t>from</a:t>
            </a:r>
            <a:r>
              <a:rPr lang="en-US" sz="1400" dirty="0" smtClean="0">
                <a:latin typeface="Arial" panose="020B0604020202020204" pitchFamily="34" charset="0"/>
                <a:cs typeface="Arial" panose="020B0604020202020204" pitchFamily="34" charset="0"/>
              </a:rPr>
              <a:t> 1 to -3.6 days) and </a:t>
            </a:r>
            <a:r>
              <a:rPr lang="en-US" sz="1400" dirty="0" smtClean="0">
                <a:latin typeface="Arial" panose="020B0604020202020204" pitchFamily="34" charset="0"/>
                <a:cs typeface="Arial" panose="020B0604020202020204" pitchFamily="34" charset="0"/>
              </a:rPr>
              <a:t>RIB </a:t>
            </a:r>
            <a:r>
              <a:rPr lang="en-US" sz="1400" dirty="0" smtClean="0">
                <a:latin typeface="Arial" panose="020B0604020202020204" pitchFamily="34" charset="0"/>
                <a:cs typeface="Arial" panose="020B0604020202020204" pitchFamily="34" charset="0"/>
              </a:rPr>
              <a:t>(r=0.61); the MMOD retrieval was also found to be an </a:t>
            </a:r>
            <a:r>
              <a:rPr lang="en-US" sz="1400" dirty="0">
                <a:latin typeface="Arial" panose="020B0604020202020204" pitchFamily="34" charset="0"/>
                <a:cs typeface="Arial" panose="020B0604020202020204" pitchFamily="34" charset="0"/>
              </a:rPr>
              <a:t>effective 14-27 </a:t>
            </a:r>
            <a:r>
              <a:rPr lang="en-US" sz="1400" dirty="0" smtClean="0">
                <a:latin typeface="Arial" panose="020B0604020202020204" pitchFamily="34" charset="0"/>
                <a:cs typeface="Arial" panose="020B0604020202020204" pitchFamily="34" charset="0"/>
              </a:rPr>
              <a:t>day </a:t>
            </a:r>
            <a:r>
              <a:rPr lang="en-US" sz="1400" dirty="0">
                <a:latin typeface="Arial" panose="020B0604020202020204" pitchFamily="34" charset="0"/>
                <a:cs typeface="Arial" panose="020B0604020202020204" pitchFamily="34" charset="0"/>
              </a:rPr>
              <a:t>leading </a:t>
            </a:r>
            <a:r>
              <a:rPr lang="en-US" sz="1400" dirty="0" smtClean="0">
                <a:latin typeface="Arial" panose="020B0604020202020204" pitchFamily="34" charset="0"/>
                <a:cs typeface="Arial" panose="020B0604020202020204" pitchFamily="34" charset="0"/>
              </a:rPr>
              <a:t>indicator for </a:t>
            </a:r>
            <a:r>
              <a:rPr lang="en-US" sz="1400" dirty="0">
                <a:latin typeface="Arial" panose="020B0604020202020204" pitchFamily="34" charset="0"/>
                <a:cs typeface="Arial" panose="020B0604020202020204" pitchFamily="34" charset="0"/>
              </a:rPr>
              <a:t>RIB </a:t>
            </a:r>
            <a:r>
              <a:rPr lang="en-US" sz="1400" dirty="0" smtClean="0">
                <a:latin typeface="Arial" panose="020B0604020202020204" pitchFamily="34" charset="0"/>
                <a:cs typeface="Arial" panose="020B0604020202020204" pitchFamily="34" charset="0"/>
              </a:rPr>
              <a:t>within </a:t>
            </a:r>
            <a:r>
              <a:rPr lang="en-US" sz="1400" dirty="0">
                <a:latin typeface="Arial" panose="020B0604020202020204" pitchFamily="34" charset="0"/>
                <a:cs typeface="Arial" panose="020B0604020202020204" pitchFamily="34" charset="0"/>
              </a:rPr>
              <a:t>a catchment</a:t>
            </a:r>
            <a:r>
              <a:rPr lang="en-US" sz="1400" dirty="0" smtClean="0">
                <a:latin typeface="Arial" panose="020B0604020202020204" pitchFamily="34" charset="0"/>
                <a:cs typeface="Arial" panose="020B0604020202020204" pitchFamily="34" charset="0"/>
              </a:rPr>
              <a:t>. </a:t>
            </a:r>
            <a:endParaRPr lang="en-US" sz="1400" dirty="0" smtClean="0">
              <a:latin typeface="Arial" panose="020B0604020202020204" pitchFamily="34" charset="0"/>
              <a:cs typeface="Arial" panose="020B0604020202020204" pitchFamily="34" charset="0"/>
            </a:endParaRPr>
          </a:p>
          <a:p>
            <a:pPr marL="0" indent="0">
              <a:spcBef>
                <a:spcPts val="300"/>
              </a:spcBef>
            </a:pPr>
            <a:r>
              <a:rPr lang="en-US" sz="1400" b="1" dirty="0" smtClean="0">
                <a:solidFill>
                  <a:schemeClr val="accent2"/>
                </a:solidFill>
                <a:latin typeface="Arial" panose="020B0604020202020204" pitchFamily="34" charset="0"/>
                <a:cs typeface="Arial" panose="020B0604020202020204" pitchFamily="34" charset="0"/>
              </a:rPr>
              <a:t>Significance</a:t>
            </a:r>
            <a:r>
              <a:rPr lang="en-US" sz="1400" b="1" dirty="0" smtClean="0">
                <a:solidFill>
                  <a:schemeClr val="accent2"/>
                </a:solidFill>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New capability for all-weather satellite monitoring &amp; forecasting of the spring flood pulse and RIB in the Yukon and other northern basins.</a:t>
            </a:r>
            <a:endParaRPr lang="en-US" sz="1400" dirty="0">
              <a:solidFill>
                <a:srgbClr val="0000FF"/>
              </a:solidFill>
              <a:latin typeface="Arial" panose="020B0604020202020204" pitchFamily="34" charset="0"/>
              <a:cs typeface="Arial" panose="020B0604020202020204" pitchFamily="34" charset="0"/>
            </a:endParaRPr>
          </a:p>
        </p:txBody>
      </p:sp>
      <p:sp>
        <p:nvSpPr>
          <p:cNvPr id="19459" name="Rectangle 21"/>
          <p:cNvSpPr>
            <a:spLocks noChangeArrowheads="1"/>
          </p:cNvSpPr>
          <p:nvPr/>
        </p:nvSpPr>
        <p:spPr bwMode="auto">
          <a:xfrm>
            <a:off x="764769" y="800054"/>
            <a:ext cx="8329354"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defTabSz="342900">
              <a:defRPr/>
            </a:pPr>
            <a:r>
              <a:rPr lang="en-US" sz="1400" dirty="0" smtClean="0">
                <a:solidFill>
                  <a:srgbClr val="000000"/>
                </a:solidFill>
                <a:latin typeface="Arial" panose="020B0604020202020204" pitchFamily="34" charset="0"/>
                <a:cs typeface="Arial" panose="020B0604020202020204" pitchFamily="34" charset="0"/>
              </a:rPr>
              <a:t>Pan, Kirchner, Kimball, Du, and Rawlins, 2021. </a:t>
            </a:r>
            <a:r>
              <a:rPr lang="en-US" sz="1400" i="1" dirty="0" smtClean="0">
                <a:solidFill>
                  <a:srgbClr val="000000"/>
                </a:solidFill>
                <a:latin typeface="Arial" panose="020B0604020202020204" pitchFamily="34" charset="0"/>
                <a:cs typeface="Arial" panose="020B0604020202020204" pitchFamily="34" charset="0"/>
              </a:rPr>
              <a:t>Remote Sensing 13,</a:t>
            </a:r>
            <a:r>
              <a:rPr lang="en-US" sz="1400" dirty="0" smtClean="0">
                <a:solidFill>
                  <a:srgbClr val="000000"/>
                </a:solidFill>
                <a:latin typeface="Arial" panose="020B0604020202020204" pitchFamily="34" charset="0"/>
                <a:cs typeface="Arial" panose="020B0604020202020204" pitchFamily="34" charset="0"/>
              </a:rPr>
              <a:t> </a:t>
            </a:r>
            <a:r>
              <a:rPr lang="en-US" sz="1400" dirty="0" smtClean="0">
                <a:solidFill>
                  <a:srgbClr val="000000"/>
                </a:solidFill>
                <a:latin typeface="Arial" panose="020B0604020202020204" pitchFamily="34" charset="0"/>
                <a:cs typeface="Arial" panose="020B0604020202020204" pitchFamily="34" charset="0"/>
                <a:hlinkClick r:id="rId3"/>
              </a:rPr>
              <a:t>https://doi.org/10.3390/rs13122284</a:t>
            </a:r>
            <a:r>
              <a:rPr lang="en-US" sz="1400" dirty="0" smtClean="0"/>
              <a:t> </a:t>
            </a:r>
            <a:endParaRPr lang="en-US" sz="1400" dirty="0">
              <a:solidFill>
                <a:srgbClr val="000000"/>
              </a:solidFill>
              <a:latin typeface="Arial" panose="020B0604020202020204" pitchFamily="34" charset="0"/>
              <a:cs typeface="Arial" panose="020B0604020202020204" pitchFamily="34" charset="0"/>
            </a:endParaRPr>
          </a:p>
        </p:txBody>
      </p:sp>
      <p:sp>
        <p:nvSpPr>
          <p:cNvPr id="4" name="TextBox 3"/>
          <p:cNvSpPr txBox="1"/>
          <p:nvPr/>
        </p:nvSpPr>
        <p:spPr>
          <a:xfrm>
            <a:off x="5150813" y="5669285"/>
            <a:ext cx="3977642" cy="1169551"/>
          </a:xfrm>
          <a:prstGeom prst="rect">
            <a:avLst/>
          </a:prstGeom>
          <a:noFill/>
        </p:spPr>
        <p:txBody>
          <a:bodyPr wrap="square" rtlCol="0">
            <a:spAutoFit/>
          </a:bodyPr>
          <a:lstStyle/>
          <a:p>
            <a:pPr>
              <a:defRPr/>
            </a:pPr>
            <a:r>
              <a:rPr lang="en-US" sz="1400" b="1" dirty="0" smtClean="0">
                <a:latin typeface="Calibri" panose="020F0502020204030204" pitchFamily="34" charset="0"/>
                <a:cs typeface="Calibri" panose="020F0502020204030204" pitchFamily="34" charset="0"/>
              </a:rPr>
              <a:t>Figure</a:t>
            </a:r>
            <a:r>
              <a:rPr lang="en-US" sz="1400" dirty="0" smtClean="0">
                <a:latin typeface="Calibri" panose="020F0502020204030204" pitchFamily="34" charset="0"/>
                <a:cs typeface="Calibri" panose="020F0502020204030204" pitchFamily="34" charset="0"/>
              </a:rPr>
              <a:t>: Journal issue cover </a:t>
            </a:r>
            <a:r>
              <a:rPr lang="en-US" sz="1400" dirty="0" smtClean="0">
                <a:latin typeface="Calibri" panose="020F0502020204030204" pitchFamily="34" charset="0"/>
                <a:cs typeface="Calibri" panose="020F0502020204030204" pitchFamily="34" charset="0"/>
              </a:rPr>
              <a:t>image showing </a:t>
            </a:r>
            <a:r>
              <a:rPr lang="en-US" sz="1400" dirty="0">
                <a:latin typeface="Calibri" panose="020F0502020204030204" pitchFamily="34" charset="0"/>
                <a:cs typeface="Calibri" panose="020F0502020204030204" pitchFamily="34" charset="0"/>
              </a:rPr>
              <a:t>s</a:t>
            </a:r>
            <a:r>
              <a:rPr lang="en-US" sz="1400" dirty="0" smtClean="0">
                <a:latin typeface="Calibri" panose="020F0502020204030204" pitchFamily="34" charset="0"/>
                <a:cs typeface="Calibri" panose="020F0502020204030204" pitchFamily="34" charset="0"/>
              </a:rPr>
              <a:t>atellite observed MMOD in the Yukon basin relative to </a:t>
            </a:r>
            <a:r>
              <a:rPr lang="en-US" sz="1400" dirty="0">
                <a:latin typeface="Calibri" panose="020F0502020204030204" pitchFamily="34" charset="0"/>
                <a:cs typeface="Calibri" panose="020F0502020204030204" pitchFamily="34" charset="0"/>
              </a:rPr>
              <a:t>mean </a:t>
            </a:r>
            <a:r>
              <a:rPr lang="en-US" sz="1400" dirty="0" smtClean="0">
                <a:latin typeface="Calibri" panose="020F0502020204030204" pitchFamily="34" charset="0"/>
                <a:cs typeface="Calibri" panose="020F0502020204030204" pitchFamily="34" charset="0"/>
              </a:rPr>
              <a:t>RIB timing (1988-2016</a:t>
            </a:r>
            <a:r>
              <a:rPr lang="en-US" sz="1400" dirty="0">
                <a:latin typeface="Calibri" panose="020F0502020204030204" pitchFamily="34" charset="0"/>
                <a:cs typeface="Calibri" panose="020F0502020204030204" pitchFamily="34" charset="0"/>
              </a:rPr>
              <a:t>) </a:t>
            </a:r>
            <a:r>
              <a:rPr lang="en-US" sz="1400" dirty="0" smtClean="0">
                <a:latin typeface="Calibri" panose="020F0502020204030204" pitchFamily="34" charset="0"/>
                <a:cs typeface="Calibri" panose="020F0502020204030204" pitchFamily="34" charset="0"/>
              </a:rPr>
              <a:t>from 19</a:t>
            </a:r>
            <a:r>
              <a:rPr lang="en-US" sz="1400" dirty="0">
                <a:latin typeface="Calibri" panose="020F0502020204030204" pitchFamily="34" charset="0"/>
                <a:cs typeface="Calibri" panose="020F0502020204030204" pitchFamily="34" charset="0"/>
              </a:rPr>
              <a:t> </a:t>
            </a:r>
            <a:r>
              <a:rPr lang="en-US" sz="1400" dirty="0" smtClean="0">
                <a:latin typeface="Calibri" panose="020F0502020204030204" pitchFamily="34" charset="0"/>
                <a:cs typeface="Calibri" panose="020F0502020204030204" pitchFamily="34" charset="0"/>
              </a:rPr>
              <a:t>measurement stations (circles); background image shows flood damage following RIB along the Yukon river. </a:t>
            </a:r>
            <a:endParaRPr lang="en-US" sz="1100" dirty="0">
              <a:solidFill>
                <a:srgbClr val="000000"/>
              </a:solidFill>
              <a:latin typeface="Calibri" panose="020F0502020204030204" pitchFamily="34" charset="0"/>
              <a:cs typeface="Calibri" panose="020F0502020204030204" pitchFamily="34" charset="0"/>
            </a:endParaRPr>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69775" y="1127988"/>
            <a:ext cx="3209793" cy="4553941"/>
          </a:xfrm>
          <a:prstGeom prst="rect">
            <a:avLst/>
          </a:prstGeom>
        </p:spPr>
      </p:pic>
      <p:sp>
        <p:nvSpPr>
          <p:cNvPr id="9" name="Rectangle 21"/>
          <p:cNvSpPr>
            <a:spLocks noChangeArrowheads="1"/>
          </p:cNvSpPr>
          <p:nvPr/>
        </p:nvSpPr>
        <p:spPr bwMode="auto">
          <a:xfrm>
            <a:off x="814648" y="-14592"/>
            <a:ext cx="7340138" cy="8617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lgn="ctr" defTabSz="342900">
              <a:lnSpc>
                <a:spcPts val="3000"/>
              </a:lnSpc>
              <a:defRPr/>
            </a:pPr>
            <a:r>
              <a:rPr lang="en-US" sz="2400" b="1" dirty="0" smtClean="0">
                <a:solidFill>
                  <a:srgbClr val="0070C0"/>
                </a:solidFill>
                <a:latin typeface="Arial" panose="020B0604020202020204" pitchFamily="34" charset="0"/>
                <a:cs typeface="Arial" panose="020B0604020202020204" pitchFamily="34" charset="0"/>
              </a:rPr>
              <a:t>Satellite Monitoring of Snow Phenology and the Spring Flood Pulse in the Yukon Basin</a:t>
            </a:r>
            <a:endParaRPr lang="en-US" sz="2400" b="1" dirty="0">
              <a:solidFill>
                <a:srgbClr val="0070C0"/>
              </a:solidFill>
              <a:latin typeface="Arial" panose="020B0604020202020204" pitchFamily="34" charset="0"/>
              <a:cs typeface="Arial" panose="020B0604020202020204" pitchFamily="34" charset="0"/>
            </a:endParaRPr>
          </a:p>
        </p:txBody>
      </p:sp>
      <p:pic>
        <p:nvPicPr>
          <p:cNvPr id="10" name="Picture 9"/>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941426" y="199508"/>
            <a:ext cx="1187554" cy="458974"/>
          </a:xfrm>
          <a:prstGeom prst="rect">
            <a:avLst/>
          </a:prstGeom>
        </p:spPr>
      </p:pic>
    </p:spTree>
    <p:extLst>
      <p:ext uri="{BB962C8B-B14F-4D97-AF65-F5344CB8AC3E}">
        <p14:creationId xmlns:p14="http://schemas.microsoft.com/office/powerpoint/2010/main" val="2366163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Full </a:t>
            </a:r>
            <a:r>
              <a:rPr lang="en-US" dirty="0" smtClean="0"/>
              <a:t>Citations &amp; Abstract</a:t>
            </a:r>
            <a:endParaRPr lang="en-US" dirty="0"/>
          </a:p>
        </p:txBody>
      </p:sp>
      <p:sp>
        <p:nvSpPr>
          <p:cNvPr id="3" name="Content Placeholder 2"/>
          <p:cNvSpPr>
            <a:spLocks noGrp="1"/>
          </p:cNvSpPr>
          <p:nvPr>
            <p:ph idx="1"/>
          </p:nvPr>
        </p:nvSpPr>
        <p:spPr>
          <a:xfrm>
            <a:off x="66502" y="1078351"/>
            <a:ext cx="8966662" cy="4408488"/>
          </a:xfrm>
        </p:spPr>
        <p:txBody>
          <a:bodyPr/>
          <a:lstStyle/>
          <a:p>
            <a:pPr marL="0" indent="0">
              <a:buNone/>
            </a:pPr>
            <a:r>
              <a:rPr lang="en-US" sz="1400" b="1" dirty="0" smtClean="0">
                <a:ea typeface="Times New Roman" panose="02020603050405020304" pitchFamily="18" charset="0"/>
              </a:rPr>
              <a:t>Article citation:</a:t>
            </a:r>
          </a:p>
          <a:p>
            <a:pPr marL="0" indent="0">
              <a:buNone/>
            </a:pPr>
            <a:r>
              <a:rPr lang="en-US" sz="1200" dirty="0" smtClean="0">
                <a:latin typeface="Times New Roman" panose="02020603050405020304" pitchFamily="18" charset="0"/>
                <a:ea typeface="Times New Roman" panose="02020603050405020304" pitchFamily="18" charset="0"/>
              </a:rPr>
              <a:t>Pan</a:t>
            </a:r>
            <a:r>
              <a:rPr lang="en-US" sz="1200" dirty="0">
                <a:latin typeface="Times New Roman" panose="02020603050405020304" pitchFamily="18" charset="0"/>
                <a:ea typeface="Times New Roman" panose="02020603050405020304" pitchFamily="18" charset="0"/>
              </a:rPr>
              <a:t>, C.G., P.B. Kirchner, J.S. Kimball, J. Du, and M.A. Rawlins, 2021. Snow phenology and hydrologic timing in the Yukon River basin, AK, USA. </a:t>
            </a:r>
            <a:r>
              <a:rPr lang="en-US" sz="1200" i="1" dirty="0">
                <a:latin typeface="Times New Roman" panose="02020603050405020304" pitchFamily="18" charset="0"/>
                <a:ea typeface="Times New Roman" panose="02020603050405020304" pitchFamily="18" charset="0"/>
              </a:rPr>
              <a:t>Remote Sensing</a:t>
            </a:r>
            <a:r>
              <a:rPr lang="en-US" sz="1200" dirty="0">
                <a:latin typeface="Times New Roman" panose="02020603050405020304" pitchFamily="18" charset="0"/>
                <a:ea typeface="Times New Roman" panose="02020603050405020304" pitchFamily="18" charset="0"/>
              </a:rPr>
              <a:t> 13, 12, 2284, </a:t>
            </a:r>
            <a:r>
              <a:rPr lang="en-US" sz="1200" u="sng" dirty="0">
                <a:solidFill>
                  <a:srgbClr val="0000FF"/>
                </a:solidFill>
                <a:latin typeface="Times New Roman" panose="02020603050405020304" pitchFamily="18" charset="0"/>
                <a:ea typeface="Times New Roman" panose="02020603050405020304" pitchFamily="18" charset="0"/>
                <a:hlinkClick r:id="rId2"/>
              </a:rPr>
              <a:t>https://doi.org/10.3390/rs13122284</a:t>
            </a:r>
            <a:r>
              <a:rPr lang="en-US" sz="1200" dirty="0">
                <a:latin typeface="Times New Roman" panose="02020603050405020304" pitchFamily="18" charset="0"/>
                <a:ea typeface="Times New Roman" panose="02020603050405020304" pitchFamily="18" charset="0"/>
              </a:rPr>
              <a:t> (cover article).</a:t>
            </a:r>
            <a:endParaRPr lang="en-US" sz="1200" dirty="0"/>
          </a:p>
          <a:p>
            <a:pPr marL="0" indent="0">
              <a:buNone/>
            </a:pPr>
            <a:r>
              <a:rPr lang="fr-FR" sz="1400" b="1" dirty="0" smtClean="0"/>
              <a:t>Data citations:</a:t>
            </a:r>
          </a:p>
          <a:p>
            <a:pPr marL="0" marR="0" indent="0">
              <a:spcBef>
                <a:spcPts val="0"/>
              </a:spcBef>
              <a:spcAft>
                <a:spcPts val="600"/>
              </a:spcAft>
              <a:buNone/>
            </a:pPr>
            <a:r>
              <a:rPr lang="en-US" sz="1200" dirty="0">
                <a:latin typeface="Times New Roman" panose="02020603050405020304" pitchFamily="18" charset="0"/>
                <a:ea typeface="Times New Roman" panose="02020603050405020304" pitchFamily="18" charset="0"/>
              </a:rPr>
              <a:t>Pan, C.G., P.B. Kirchner, J.S. Kimball, and J. Du. 2021. ABoVE: Passive Microwave-derived Annual Snowpack Main Melt Onset Date Maps, 1988-2016. ORNL DAAC, Oak Ridge, Tennessee, USA. </a:t>
            </a:r>
            <a:r>
              <a:rPr lang="en-US" sz="1200" u="sng" dirty="0">
                <a:solidFill>
                  <a:srgbClr val="0000FF"/>
                </a:solidFill>
                <a:latin typeface="Times New Roman" panose="02020603050405020304" pitchFamily="18" charset="0"/>
                <a:ea typeface="Times New Roman" panose="02020603050405020304" pitchFamily="18" charset="0"/>
                <a:hlinkClick r:id="rId3"/>
              </a:rPr>
              <a:t>https://</a:t>
            </a:r>
            <a:r>
              <a:rPr lang="en-US" sz="1200" u="sng" dirty="0" smtClean="0">
                <a:solidFill>
                  <a:srgbClr val="0000FF"/>
                </a:solidFill>
                <a:latin typeface="Times New Roman" panose="02020603050405020304" pitchFamily="18" charset="0"/>
                <a:ea typeface="Times New Roman" panose="02020603050405020304" pitchFamily="18" charset="0"/>
                <a:hlinkClick r:id="rId3"/>
              </a:rPr>
              <a:t>doi.org/10.3334/ORNLDAAC/1841</a:t>
            </a:r>
            <a:r>
              <a:rPr lang="en-US" sz="1200" dirty="0" smtClean="0">
                <a:latin typeface="Times New Roman" panose="02020603050405020304" pitchFamily="18" charset="0"/>
                <a:ea typeface="Times New Roman" panose="02020603050405020304" pitchFamily="18" charset="0"/>
              </a:rPr>
              <a:t>.</a:t>
            </a:r>
            <a:endParaRPr lang="en-US" sz="1200" dirty="0">
              <a:latin typeface="Times New Roman" panose="02020603050405020304" pitchFamily="18" charset="0"/>
              <a:ea typeface="Times New Roman" panose="02020603050405020304" pitchFamily="18" charset="0"/>
            </a:endParaRPr>
          </a:p>
          <a:p>
            <a:pPr marL="0" marR="0" indent="0">
              <a:spcBef>
                <a:spcPts val="0"/>
              </a:spcBef>
              <a:spcAft>
                <a:spcPts val="600"/>
              </a:spcAft>
              <a:buNone/>
            </a:pPr>
            <a:r>
              <a:rPr lang="en-US" sz="1200" dirty="0">
                <a:latin typeface="Times New Roman" panose="02020603050405020304" pitchFamily="18" charset="0"/>
                <a:ea typeface="Times New Roman" panose="02020603050405020304" pitchFamily="18" charset="0"/>
              </a:rPr>
              <a:t>Pan, C.G., P.B. Kirchner, J.S. Kimball, and J. Du. 2021. ABoVE: Passive Microwave-derived Annual Snow Melt Duration Date Maps, 1988-2016. ORNL DAAC, Oak Ridge, Tennessee, USA. </a:t>
            </a:r>
            <a:r>
              <a:rPr lang="en-US" sz="1200" u="sng" dirty="0">
                <a:solidFill>
                  <a:srgbClr val="0000FF"/>
                </a:solidFill>
                <a:latin typeface="Times New Roman" panose="02020603050405020304" pitchFamily="18" charset="0"/>
                <a:ea typeface="Times New Roman" panose="02020603050405020304" pitchFamily="18" charset="0"/>
                <a:hlinkClick r:id="rId4"/>
              </a:rPr>
              <a:t>https://doi.org/10.3334/ORNLDAAC/1843</a:t>
            </a:r>
            <a:r>
              <a:rPr lang="en-US" sz="1200" dirty="0" smtClean="0">
                <a:latin typeface="Times New Roman" panose="02020603050405020304" pitchFamily="18" charset="0"/>
                <a:ea typeface="Times New Roman" panose="02020603050405020304" pitchFamily="18" charset="0"/>
              </a:rPr>
              <a:t>.</a:t>
            </a:r>
          </a:p>
          <a:p>
            <a:pPr marL="0" indent="0">
              <a:buNone/>
            </a:pPr>
            <a:r>
              <a:rPr lang="fr-FR" sz="1400" b="1" dirty="0" smtClean="0"/>
              <a:t>Abstract:</a:t>
            </a:r>
            <a:r>
              <a:rPr lang="fr-FR" sz="1400" b="1" dirty="0"/>
              <a:t> </a:t>
            </a:r>
            <a:r>
              <a:rPr lang="en-US" sz="1200" dirty="0" smtClean="0">
                <a:latin typeface="+mj-lt"/>
              </a:rPr>
              <a:t>The </a:t>
            </a:r>
            <a:r>
              <a:rPr lang="en-US" sz="1200" dirty="0">
                <a:latin typeface="+mj-lt"/>
              </a:rPr>
              <a:t>Yukon River basin encompasses over 832,000 km</a:t>
            </a:r>
            <a:r>
              <a:rPr lang="en-US" sz="1200" baseline="30000" dirty="0">
                <a:latin typeface="+mj-lt"/>
              </a:rPr>
              <a:t>2</a:t>
            </a:r>
            <a:r>
              <a:rPr lang="en-US" sz="1200" dirty="0">
                <a:latin typeface="+mj-lt"/>
              </a:rPr>
              <a:t> of boreal Arctic Alaska and </a:t>
            </a:r>
            <a:r>
              <a:rPr lang="en-US" sz="1200" dirty="0" smtClean="0">
                <a:latin typeface="+mj-lt"/>
              </a:rPr>
              <a:t>northwest Canada</a:t>
            </a:r>
            <a:r>
              <a:rPr lang="en-US" sz="1200" dirty="0">
                <a:latin typeface="+mj-lt"/>
              </a:rPr>
              <a:t>, providing a major transportation corridor and multiple natural resources to </a:t>
            </a:r>
            <a:r>
              <a:rPr lang="en-US" sz="1200" dirty="0" smtClean="0">
                <a:latin typeface="+mj-lt"/>
              </a:rPr>
              <a:t>regional communities</a:t>
            </a:r>
            <a:r>
              <a:rPr lang="en-US" sz="1200" dirty="0">
                <a:latin typeface="+mj-lt"/>
              </a:rPr>
              <a:t>. The river seasonal hydrology is defined by a long winter frozen season and a </a:t>
            </a:r>
            <a:r>
              <a:rPr lang="en-US" sz="1200" dirty="0" smtClean="0">
                <a:latin typeface="+mj-lt"/>
              </a:rPr>
              <a:t>snowmelt-driven </a:t>
            </a:r>
            <a:r>
              <a:rPr lang="en-US" sz="1200" dirty="0">
                <a:latin typeface="+mj-lt"/>
              </a:rPr>
              <a:t>spring flood pulse. Capabilities for accurate monitoring and forecasting of the </a:t>
            </a:r>
            <a:r>
              <a:rPr lang="en-US" sz="1200" dirty="0" smtClean="0">
                <a:latin typeface="+mj-lt"/>
              </a:rPr>
              <a:t>annual spring </a:t>
            </a:r>
            <a:r>
              <a:rPr lang="en-US" sz="1200" dirty="0">
                <a:latin typeface="+mj-lt"/>
              </a:rPr>
              <a:t>freshet and river ice breakup (RIB) in the Yukon and other northern rivers is limited, </a:t>
            </a:r>
            <a:r>
              <a:rPr lang="en-US" sz="1200" dirty="0" smtClean="0">
                <a:latin typeface="+mj-lt"/>
              </a:rPr>
              <a:t>but critical </a:t>
            </a:r>
            <a:r>
              <a:rPr lang="en-US" sz="1200" dirty="0">
                <a:latin typeface="+mj-lt"/>
              </a:rPr>
              <a:t>for understanding hydrologic processes related to snow, and for assessing flood-related </a:t>
            </a:r>
            <a:r>
              <a:rPr lang="en-US" sz="1200" dirty="0" smtClean="0">
                <a:latin typeface="+mj-lt"/>
              </a:rPr>
              <a:t>risks to </a:t>
            </a:r>
            <a:r>
              <a:rPr lang="en-US" sz="1200" dirty="0">
                <a:latin typeface="+mj-lt"/>
              </a:rPr>
              <a:t>regional communities. We developed a regional snow phenology record using satellite </a:t>
            </a:r>
            <a:r>
              <a:rPr lang="en-US" sz="1200" dirty="0" smtClean="0">
                <a:latin typeface="+mj-lt"/>
              </a:rPr>
              <a:t>passive microwave </a:t>
            </a:r>
            <a:r>
              <a:rPr lang="en-US" sz="1200" dirty="0">
                <a:latin typeface="+mj-lt"/>
              </a:rPr>
              <a:t>remote sensing to elucidate interactions between the timing of upland snowmelt </a:t>
            </a:r>
            <a:r>
              <a:rPr lang="en-US" sz="1200" dirty="0" smtClean="0">
                <a:latin typeface="+mj-lt"/>
              </a:rPr>
              <a:t>and the </a:t>
            </a:r>
            <a:r>
              <a:rPr lang="en-US" sz="1200" dirty="0">
                <a:latin typeface="+mj-lt"/>
              </a:rPr>
              <a:t>downstream spring flood pulse and RIB in the Yukon. The seasonal snow metrics included </a:t>
            </a:r>
            <a:r>
              <a:rPr lang="en-US" sz="1200" dirty="0" smtClean="0">
                <a:latin typeface="+mj-lt"/>
              </a:rPr>
              <a:t>annual Main </a:t>
            </a:r>
            <a:r>
              <a:rPr lang="en-US" sz="1200" dirty="0">
                <a:latin typeface="+mj-lt"/>
              </a:rPr>
              <a:t>Melt Onset Date (MMOD), </a:t>
            </a:r>
            <a:r>
              <a:rPr lang="en-US" sz="1200" dirty="0" err="1">
                <a:latin typeface="+mj-lt"/>
              </a:rPr>
              <a:t>Snowoff</a:t>
            </a:r>
            <a:r>
              <a:rPr lang="en-US" sz="1200" dirty="0">
                <a:latin typeface="+mj-lt"/>
              </a:rPr>
              <a:t> (SO) and Snowmelt Duration (SMD) derived </a:t>
            </a:r>
            <a:r>
              <a:rPr lang="en-US" sz="1200" dirty="0" smtClean="0">
                <a:latin typeface="+mj-lt"/>
              </a:rPr>
              <a:t>from multi-frequency </a:t>
            </a:r>
            <a:r>
              <a:rPr lang="en-US" sz="1200" dirty="0">
                <a:latin typeface="+mj-lt"/>
              </a:rPr>
              <a:t>(18.7 and 36.5 GHz) daily brightness temperatures and a physically-based </a:t>
            </a:r>
            <a:r>
              <a:rPr lang="en-US" sz="1200" dirty="0" smtClean="0">
                <a:latin typeface="+mj-lt"/>
              </a:rPr>
              <a:t>Gradient Ratio </a:t>
            </a:r>
            <a:r>
              <a:rPr lang="en-US" sz="1200" dirty="0">
                <a:latin typeface="+mj-lt"/>
              </a:rPr>
              <a:t>Polarization (GRP) retrieval algorithm. The resulting snow phenology record extends over </a:t>
            </a:r>
            <a:r>
              <a:rPr lang="en-US" sz="1200" dirty="0" smtClean="0">
                <a:latin typeface="+mj-lt"/>
              </a:rPr>
              <a:t>a 29-year </a:t>
            </a:r>
            <a:r>
              <a:rPr lang="en-US" sz="1200" dirty="0">
                <a:latin typeface="+mj-lt"/>
              </a:rPr>
              <a:t>period (1988–2016) with 6.25 km grid resolution. The MMOD retrievals showed good </a:t>
            </a:r>
            <a:r>
              <a:rPr lang="en-US" sz="1200" dirty="0" smtClean="0">
                <a:latin typeface="+mj-lt"/>
              </a:rPr>
              <a:t>agreement with </a:t>
            </a:r>
            <a:r>
              <a:rPr lang="en-US" sz="1200" dirty="0">
                <a:latin typeface="+mj-lt"/>
              </a:rPr>
              <a:t>similar snow metrics derived from in situ weather station measurements of </a:t>
            </a:r>
            <a:r>
              <a:rPr lang="en-US" sz="1200" dirty="0" smtClean="0">
                <a:latin typeface="+mj-lt"/>
              </a:rPr>
              <a:t>snowpack water </a:t>
            </a:r>
            <a:r>
              <a:rPr lang="en-US" sz="1200" dirty="0">
                <a:latin typeface="+mj-lt"/>
              </a:rPr>
              <a:t>equivalence (r = 0.48, bias = −3.63 days) and surface air temperatures (r = 0.69, bias = 1 day</a:t>
            </a:r>
            <a:r>
              <a:rPr lang="en-US" sz="1200" dirty="0" smtClean="0">
                <a:latin typeface="+mj-lt"/>
              </a:rPr>
              <a:t>). The </a:t>
            </a:r>
            <a:r>
              <a:rPr lang="en-US" sz="1200" dirty="0">
                <a:latin typeface="+mj-lt"/>
              </a:rPr>
              <a:t>MMOD and SO impact on the spring freshet was investigated by comparing areal quantiles </a:t>
            </a:r>
            <a:r>
              <a:rPr lang="en-US" sz="1200" dirty="0" smtClean="0">
                <a:latin typeface="+mj-lt"/>
              </a:rPr>
              <a:t>of the </a:t>
            </a:r>
            <a:r>
              <a:rPr lang="en-US" sz="1200" dirty="0">
                <a:latin typeface="+mj-lt"/>
              </a:rPr>
              <a:t>remotely sensed snow metrics with measured streamflow quantiles over selected </a:t>
            </a:r>
            <a:r>
              <a:rPr lang="en-US" sz="1200" dirty="0" smtClean="0">
                <a:latin typeface="+mj-lt"/>
              </a:rPr>
              <a:t>sub-basins. The </a:t>
            </a:r>
            <a:r>
              <a:rPr lang="en-US" sz="1200" dirty="0">
                <a:latin typeface="+mj-lt"/>
              </a:rPr>
              <a:t>SO 50% quantile showed the strongest (p &lt; 0.1) correspondence with the measured spring </a:t>
            </a:r>
            <a:r>
              <a:rPr lang="en-US" sz="1200" dirty="0" smtClean="0">
                <a:latin typeface="+mj-lt"/>
              </a:rPr>
              <a:t>flood pulse </a:t>
            </a:r>
            <a:r>
              <a:rPr lang="en-US" sz="1200" dirty="0">
                <a:latin typeface="+mj-lt"/>
              </a:rPr>
              <a:t>at Stevens Village (r = 0.71) and Pilot (r = 0.63) river gaging stations, representing two </a:t>
            </a:r>
            <a:r>
              <a:rPr lang="en-US" sz="1200" dirty="0" smtClean="0">
                <a:latin typeface="+mj-lt"/>
              </a:rPr>
              <a:t>major Yukon </a:t>
            </a:r>
            <a:r>
              <a:rPr lang="en-US" sz="1200" dirty="0">
                <a:latin typeface="+mj-lt"/>
              </a:rPr>
              <a:t>sub-basins. MMOD quantiles indicating 20% and 50% of a catchment under active </a:t>
            </a:r>
            <a:r>
              <a:rPr lang="en-US" sz="1200" dirty="0" smtClean="0">
                <a:latin typeface="+mj-lt"/>
              </a:rPr>
              <a:t>snowmelt corresponded </a:t>
            </a:r>
            <a:r>
              <a:rPr lang="en-US" sz="1200" dirty="0">
                <a:latin typeface="+mj-lt"/>
              </a:rPr>
              <a:t>favorably with downstream RIB (r = 0.61) from 19 river observation stations </a:t>
            </a:r>
            <a:r>
              <a:rPr lang="en-US" sz="1200" dirty="0" smtClean="0">
                <a:latin typeface="+mj-lt"/>
              </a:rPr>
              <a:t>spanning a </a:t>
            </a:r>
            <a:r>
              <a:rPr lang="en-US" sz="1200" dirty="0">
                <a:latin typeface="+mj-lt"/>
              </a:rPr>
              <a:t>range of Yukon sub-basins; these results also revealed a 14–27 day lag between MMOD and </a:t>
            </a:r>
            <a:r>
              <a:rPr lang="en-US" sz="1200" dirty="0" smtClean="0">
                <a:latin typeface="+mj-lt"/>
              </a:rPr>
              <a:t>subsequent RIB</a:t>
            </a:r>
            <a:r>
              <a:rPr lang="en-US" sz="1200" dirty="0">
                <a:latin typeface="+mj-lt"/>
              </a:rPr>
              <a:t>. Together, the satellite based MMOD and SO metrics show potential value for </a:t>
            </a:r>
            <a:r>
              <a:rPr lang="en-US" sz="1200" dirty="0" smtClean="0">
                <a:latin typeface="+mj-lt"/>
              </a:rPr>
              <a:t>regional monitoring </a:t>
            </a:r>
            <a:r>
              <a:rPr lang="en-US" sz="1200" dirty="0">
                <a:latin typeface="+mj-lt"/>
              </a:rPr>
              <a:t>and forecasting of the spring flood pulse and RIB timing in the Yukon and other </a:t>
            </a:r>
            <a:r>
              <a:rPr lang="en-US" sz="1200" dirty="0" smtClean="0">
                <a:latin typeface="+mj-lt"/>
              </a:rPr>
              <a:t>boreal Arctic </a:t>
            </a:r>
            <a:r>
              <a:rPr lang="en-US" sz="1200" dirty="0">
                <a:latin typeface="+mj-lt"/>
              </a:rPr>
              <a:t>basins. </a:t>
            </a:r>
            <a:endParaRPr lang="en-US" sz="1200" dirty="0" smtClean="0">
              <a:latin typeface="+mj-lt"/>
            </a:endParaRPr>
          </a:p>
          <a:p>
            <a:pPr marL="0" indent="0">
              <a:buNone/>
            </a:pPr>
            <a:r>
              <a:rPr lang="en-US" sz="1400" b="1" dirty="0" smtClean="0">
                <a:latin typeface="+mj-lt"/>
              </a:rPr>
              <a:t>Acknowledgement</a:t>
            </a:r>
            <a:r>
              <a:rPr lang="en-US" sz="1400" dirty="0" smtClean="0">
                <a:latin typeface="+mj-lt"/>
              </a:rPr>
              <a:t>:</a:t>
            </a:r>
            <a:r>
              <a:rPr lang="en-US" sz="1200" dirty="0" smtClean="0">
                <a:latin typeface="+mj-lt"/>
              </a:rPr>
              <a:t> </a:t>
            </a:r>
            <a:r>
              <a:rPr lang="en-US" sz="1200" dirty="0">
                <a:latin typeface="+mj-lt"/>
              </a:rPr>
              <a:t>This </a:t>
            </a:r>
            <a:r>
              <a:rPr lang="en-US" sz="1200" dirty="0" smtClean="0">
                <a:latin typeface="+mj-lt"/>
              </a:rPr>
              <a:t>study </a:t>
            </a:r>
            <a:r>
              <a:rPr lang="en-US" sz="1200" dirty="0">
                <a:latin typeface="+mj-lt"/>
              </a:rPr>
              <a:t>was funded by </a:t>
            </a:r>
            <a:r>
              <a:rPr lang="en-US" sz="1200" dirty="0" smtClean="0">
                <a:latin typeface="+mj-lt"/>
              </a:rPr>
              <a:t>NASA (</a:t>
            </a:r>
            <a:r>
              <a:rPr lang="en-US" sz="1200" dirty="0">
                <a:latin typeface="+mj-lt"/>
              </a:rPr>
              <a:t>NNX15AT74A, 80NSSC18K0980) </a:t>
            </a:r>
            <a:r>
              <a:rPr lang="en-US" sz="1200" dirty="0" smtClean="0">
                <a:latin typeface="+mj-lt"/>
              </a:rPr>
              <a:t>and the National </a:t>
            </a:r>
            <a:r>
              <a:rPr lang="en-US" sz="1200" dirty="0">
                <a:latin typeface="+mj-lt"/>
              </a:rPr>
              <a:t>Park Service Southwest </a:t>
            </a:r>
            <a:r>
              <a:rPr lang="en-US" sz="1200" dirty="0" smtClean="0">
                <a:latin typeface="+mj-lt"/>
              </a:rPr>
              <a:t>Alaska  </a:t>
            </a:r>
            <a:r>
              <a:rPr lang="en-US" sz="1200" dirty="0">
                <a:latin typeface="+mj-lt"/>
              </a:rPr>
              <a:t>in support of the Arctic </a:t>
            </a:r>
            <a:r>
              <a:rPr lang="en-US" sz="1200" dirty="0" smtClean="0">
                <a:latin typeface="+mj-lt"/>
              </a:rPr>
              <a:t>Boreal </a:t>
            </a:r>
            <a:r>
              <a:rPr lang="en-US" sz="1200" dirty="0">
                <a:latin typeface="+mj-lt"/>
              </a:rPr>
              <a:t>Vulnerability Experiment (ABoVE).</a:t>
            </a:r>
            <a:endParaRPr lang="fr-FR" sz="1400" dirty="0">
              <a:latin typeface="+mj-lt"/>
            </a:endParaRPr>
          </a:p>
        </p:txBody>
      </p:sp>
      <p:pic>
        <p:nvPicPr>
          <p:cNvPr id="4" name="Picture 3"/>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858300" y="349136"/>
            <a:ext cx="1187554" cy="458974"/>
          </a:xfrm>
          <a:prstGeom prst="rect">
            <a:avLst/>
          </a:prstGeom>
        </p:spPr>
      </p:pic>
    </p:spTree>
    <p:extLst>
      <p:ext uri="{BB962C8B-B14F-4D97-AF65-F5344CB8AC3E}">
        <p14:creationId xmlns:p14="http://schemas.microsoft.com/office/powerpoint/2010/main" val="309254619"/>
      </p:ext>
    </p:extLst>
  </p:cSld>
  <p:clrMapOvr>
    <a:masterClrMapping/>
  </p:clrMapOvr>
</p:sld>
</file>

<file path=ppt/theme/theme1.xml><?xml version="1.0" encoding="utf-8"?>
<a:theme xmlns:a="http://schemas.openxmlformats.org/drawingml/2006/main" name="7_GPMC Nov 2001">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484E0"/>
      </a:hlink>
      <a:folHlink>
        <a:srgbClr val="B2B2B2"/>
      </a:folHlink>
    </a:clrScheme>
    <a:fontScheme name="GPMC Nov 200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8" charset="0"/>
          </a:defRPr>
        </a:defPPr>
      </a:lstStyle>
    </a:lnDef>
  </a:objectDefaults>
  <a:extraClrSchemeLst>
    <a:extraClrScheme>
      <a:clrScheme name="GPMC Nov 200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PMC Nov 200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PMC Nov 200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PMC Nov 200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PMC Nov 200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PMC Nov 200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PMC Nov 200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1751</TotalTime>
  <Words>1082</Words>
  <Application>Microsoft Office PowerPoint</Application>
  <PresentationFormat>On-screen Show (4:3)</PresentationFormat>
  <Paragraphs>27</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ＭＳ Ｐゴシック</vt:lpstr>
      <vt:lpstr>ＭＳ Ｐゴシック</vt:lpstr>
      <vt:lpstr>Arial</vt:lpstr>
      <vt:lpstr>Calibri</vt:lpstr>
      <vt:lpstr>Times New Roman</vt:lpstr>
      <vt:lpstr>7_GPMC Nov 2001</vt:lpstr>
      <vt:lpstr>PowerPoint Presentation</vt:lpstr>
      <vt:lpstr>Full Citations &amp; Abstract</vt:lpstr>
    </vt:vector>
  </TitlesOfParts>
  <Company>Booz Allen Hamilton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Mataya, Christine [USA]</dc:creator>
  <cp:lastModifiedBy>Kimball, John</cp:lastModifiedBy>
  <cp:revision>70</cp:revision>
  <dcterms:created xsi:type="dcterms:W3CDTF">2017-01-20T18:13:42Z</dcterms:created>
  <dcterms:modified xsi:type="dcterms:W3CDTF">2021-06-23T16:46:24Z</dcterms:modified>
</cp:coreProperties>
</file>