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"/>
  </p:notesMasterIdLst>
  <p:sldIdLst>
    <p:sldId id="279" r:id="rId2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0"/>
  </p:normalViewPr>
  <p:slideViewPr>
    <p:cSldViewPr>
      <p:cViewPr varScale="1">
        <p:scale>
          <a:sx n="63" d="100"/>
          <a:sy n="63" d="100"/>
        </p:scale>
        <p:origin x="130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642" cy="461328"/>
          </a:xfrm>
          <a:prstGeom prst="rect">
            <a:avLst/>
          </a:prstGeom>
        </p:spPr>
        <p:txBody>
          <a:bodyPr vert="horz" lIns="92369" tIns="46184" rIns="92369" bIns="46184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668" y="0"/>
            <a:ext cx="3010642" cy="461328"/>
          </a:xfrm>
          <a:prstGeom prst="rect">
            <a:avLst/>
          </a:prstGeom>
        </p:spPr>
        <p:txBody>
          <a:bodyPr vert="horz" lIns="92369" tIns="46184" rIns="92369" bIns="46184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77463BB-08ED-4BF1-A9AA-9A8B6845ED87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9" tIns="46184" rIns="92369" bIns="4618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10" y="4380231"/>
            <a:ext cx="5556884" cy="4148772"/>
          </a:xfrm>
          <a:prstGeom prst="rect">
            <a:avLst/>
          </a:prstGeom>
        </p:spPr>
        <p:txBody>
          <a:bodyPr vert="horz" lIns="92369" tIns="46184" rIns="92369" bIns="461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289"/>
            <a:ext cx="3010642" cy="461328"/>
          </a:xfrm>
          <a:prstGeom prst="rect">
            <a:avLst/>
          </a:prstGeom>
        </p:spPr>
        <p:txBody>
          <a:bodyPr vert="horz" lIns="92369" tIns="46184" rIns="92369" bIns="46184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668" y="8757289"/>
            <a:ext cx="3010642" cy="461328"/>
          </a:xfrm>
          <a:prstGeom prst="rect">
            <a:avLst/>
          </a:prstGeom>
        </p:spPr>
        <p:txBody>
          <a:bodyPr vert="horz" lIns="92369" tIns="46184" rIns="92369" bIns="46184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94BA2B8-389A-429E-A388-66752A990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78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contains</a:t>
            </a:r>
            <a:r>
              <a:rPr lang="en-US" baseline="0" dirty="0"/>
              <a:t> a sample of the contents of an MSR Slide that we suggest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A5CA-096F-418F-9FEB-D0E4975ED51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46" indent="0" algn="ctr">
              <a:buNone/>
              <a:defRPr/>
            </a:lvl2pPr>
            <a:lvl3pPr marL="913693" indent="0" algn="ctr">
              <a:buNone/>
              <a:defRPr/>
            </a:lvl3pPr>
            <a:lvl4pPr marL="1370540" indent="0" algn="ctr">
              <a:buNone/>
              <a:defRPr/>
            </a:lvl4pPr>
            <a:lvl5pPr marL="1827384" indent="0" algn="ctr">
              <a:buNone/>
              <a:defRPr/>
            </a:lvl5pPr>
            <a:lvl6pPr marL="2284230" indent="0" algn="ctr">
              <a:buNone/>
              <a:defRPr/>
            </a:lvl6pPr>
            <a:lvl7pPr marL="2741077" indent="0" algn="ctr">
              <a:buNone/>
              <a:defRPr/>
            </a:lvl7pPr>
            <a:lvl8pPr marL="3197922" indent="0" algn="ctr">
              <a:buNone/>
              <a:defRPr/>
            </a:lvl8pPr>
            <a:lvl9pPr marL="36547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869AB-AAB5-8945-9B48-0324A8B3E70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7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FC5C-7B89-4E41-9A30-8CDEBE46D53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0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327035"/>
            <a:ext cx="2044700" cy="5529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27035"/>
            <a:ext cx="5983288" cy="5529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322FF-251F-2F4E-87F4-E6764F6327F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25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1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48001" y="6629401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9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26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30691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304800"/>
            <a:ext cx="6096000" cy="5715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FCC9-E66A-1145-B904-CAB326CB98F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9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6" indent="0">
              <a:buNone/>
              <a:defRPr sz="1800"/>
            </a:lvl2pPr>
            <a:lvl3pPr marL="913693" indent="0">
              <a:buNone/>
              <a:defRPr sz="1600"/>
            </a:lvl3pPr>
            <a:lvl4pPr marL="1370540" indent="0">
              <a:buNone/>
              <a:defRPr sz="1400"/>
            </a:lvl4pPr>
            <a:lvl5pPr marL="1827384" indent="0">
              <a:buNone/>
              <a:defRPr sz="1400"/>
            </a:lvl5pPr>
            <a:lvl6pPr marL="2284230" indent="0">
              <a:buNone/>
              <a:defRPr sz="1400"/>
            </a:lvl6pPr>
            <a:lvl7pPr marL="2741077" indent="0">
              <a:buNone/>
              <a:defRPr sz="1400"/>
            </a:lvl7pPr>
            <a:lvl8pPr marL="3197922" indent="0">
              <a:buNone/>
              <a:defRPr sz="1400"/>
            </a:lvl8pPr>
            <a:lvl9pPr marL="365476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24194-454F-374F-8232-686D2FA2EA4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0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3200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447800"/>
            <a:ext cx="4014788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BE65-7947-134D-B34C-E018BC2D490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3" indent="0">
              <a:buNone/>
              <a:defRPr sz="1800" b="1"/>
            </a:lvl3pPr>
            <a:lvl4pPr marL="1370540" indent="0">
              <a:buNone/>
              <a:defRPr sz="1600" b="1"/>
            </a:lvl4pPr>
            <a:lvl5pPr marL="1827384" indent="0">
              <a:buNone/>
              <a:defRPr sz="1600" b="1"/>
            </a:lvl5pPr>
            <a:lvl6pPr marL="2284230" indent="0">
              <a:buNone/>
              <a:defRPr sz="1600" b="1"/>
            </a:lvl6pPr>
            <a:lvl7pPr marL="2741077" indent="0">
              <a:buNone/>
              <a:defRPr sz="1600" b="1"/>
            </a:lvl7pPr>
            <a:lvl8pPr marL="3197922" indent="0">
              <a:buNone/>
              <a:defRPr sz="1600" b="1"/>
            </a:lvl8pPr>
            <a:lvl9pPr marL="36547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3" indent="0">
              <a:buNone/>
              <a:defRPr sz="1800" b="1"/>
            </a:lvl3pPr>
            <a:lvl4pPr marL="1370540" indent="0">
              <a:buNone/>
              <a:defRPr sz="1600" b="1"/>
            </a:lvl4pPr>
            <a:lvl5pPr marL="1827384" indent="0">
              <a:buNone/>
              <a:defRPr sz="1600" b="1"/>
            </a:lvl5pPr>
            <a:lvl6pPr marL="2284230" indent="0">
              <a:buNone/>
              <a:defRPr sz="1600" b="1"/>
            </a:lvl6pPr>
            <a:lvl7pPr marL="2741077" indent="0">
              <a:buNone/>
              <a:defRPr sz="1600" b="1"/>
            </a:lvl7pPr>
            <a:lvl8pPr marL="3197922" indent="0">
              <a:buNone/>
              <a:defRPr sz="1600" b="1"/>
            </a:lvl8pPr>
            <a:lvl9pPr marL="36547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8463-808A-6843-ACFF-BF9D4445594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6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655C-23D9-6943-B41E-570597392F16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2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74FA-F0E1-F945-B657-B2CFFF6A641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7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3" indent="0">
              <a:buNone/>
              <a:defRPr sz="1000"/>
            </a:lvl3pPr>
            <a:lvl4pPr marL="1370540" indent="0">
              <a:buNone/>
              <a:defRPr sz="900"/>
            </a:lvl4pPr>
            <a:lvl5pPr marL="1827384" indent="0">
              <a:buNone/>
              <a:defRPr sz="900"/>
            </a:lvl5pPr>
            <a:lvl6pPr marL="2284230" indent="0">
              <a:buNone/>
              <a:defRPr sz="900"/>
            </a:lvl6pPr>
            <a:lvl7pPr marL="2741077" indent="0">
              <a:buNone/>
              <a:defRPr sz="900"/>
            </a:lvl7pPr>
            <a:lvl8pPr marL="3197922" indent="0">
              <a:buNone/>
              <a:defRPr sz="900"/>
            </a:lvl8pPr>
            <a:lvl9pPr marL="36547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E266-AF95-E340-B8F5-FA07BA3B7DF0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2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3" indent="0">
              <a:buNone/>
              <a:defRPr sz="2400"/>
            </a:lvl3pPr>
            <a:lvl4pPr marL="1370540" indent="0">
              <a:buNone/>
              <a:defRPr sz="2000"/>
            </a:lvl4pPr>
            <a:lvl5pPr marL="1827384" indent="0">
              <a:buNone/>
              <a:defRPr sz="2000"/>
            </a:lvl5pPr>
            <a:lvl6pPr marL="2284230" indent="0">
              <a:buNone/>
              <a:defRPr sz="2000"/>
            </a:lvl6pPr>
            <a:lvl7pPr marL="2741077" indent="0">
              <a:buNone/>
              <a:defRPr sz="2000"/>
            </a:lvl7pPr>
            <a:lvl8pPr marL="3197922" indent="0">
              <a:buNone/>
              <a:defRPr sz="2000"/>
            </a:lvl8pPr>
            <a:lvl9pPr marL="365476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3" indent="0">
              <a:buNone/>
              <a:defRPr sz="1000"/>
            </a:lvl3pPr>
            <a:lvl4pPr marL="1370540" indent="0">
              <a:buNone/>
              <a:defRPr sz="900"/>
            </a:lvl4pPr>
            <a:lvl5pPr marL="1827384" indent="0">
              <a:buNone/>
              <a:defRPr sz="900"/>
            </a:lvl5pPr>
            <a:lvl6pPr marL="2284230" indent="0">
              <a:buNone/>
              <a:defRPr sz="900"/>
            </a:lvl6pPr>
            <a:lvl7pPr marL="2741077" indent="0">
              <a:buNone/>
              <a:defRPr sz="900"/>
            </a:lvl7pPr>
            <a:lvl8pPr marL="3197922" indent="0">
              <a:buNone/>
              <a:defRPr sz="900"/>
            </a:lvl8pPr>
            <a:lvl9pPr marL="36547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F6BFB-6513-DE46-9E73-439096B0E8F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0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4" y="95260"/>
            <a:ext cx="10033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5"/>
          <p:cNvSpPr>
            <a:spLocks noChangeShapeType="1"/>
          </p:cNvSpPr>
          <p:nvPr/>
        </p:nvSpPr>
        <p:spPr bwMode="auto">
          <a:xfrm>
            <a:off x="65098" y="1062038"/>
            <a:ext cx="9020175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366" tIns="45685" rIns="91366" bIns="45685" anchor="ctr"/>
          <a:lstStyle/>
          <a:p>
            <a:pPr defTabSz="913693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327025"/>
            <a:ext cx="609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180388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9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1663" y="6653222"/>
            <a:ext cx="200501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ea typeface="+mn-ea"/>
                <a:cs typeface="+mn-cs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9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26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6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5pPr>
      <a:lvl6pPr marL="456846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6pPr>
      <a:lvl7pPr marL="913693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7pPr>
      <a:lvl8pPr marL="137054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8pPr>
      <a:lvl9pPr marL="1827384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9pPr>
    </p:titleStyle>
    <p:bodyStyle>
      <a:lvl1pPr marL="342635" indent="-34263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accent2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21754" indent="-25697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accent2"/>
          </a:solidFill>
          <a:latin typeface="+mn-lt"/>
          <a:ea typeface="ＭＳ Ｐゴシック" pitchFamily="-108" charset="-128"/>
        </a:defRPr>
      </a:lvl2pPr>
      <a:lvl3pPr marL="1072320" indent="-230009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accent2"/>
          </a:solidFill>
          <a:latin typeface="+mn-lt"/>
          <a:ea typeface="ＭＳ Ｐゴシック" pitchFamily="-108" charset="-128"/>
        </a:defRPr>
      </a:lvl3pPr>
      <a:lvl4pPr marL="1419714" indent="-22683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4pPr>
      <a:lvl5pPr marL="1770281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5pPr>
      <a:lvl6pPr marL="222712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6pPr>
      <a:lvl7pPr marL="2683972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7pPr>
      <a:lvl8pPr marL="314081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8pPr>
      <a:lvl9pPr marL="359766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3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84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3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77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22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69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951" y="-76200"/>
            <a:ext cx="6724650" cy="888574"/>
          </a:xfrm>
        </p:spPr>
        <p:txBody>
          <a:bodyPr/>
          <a:lstStyle/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Climate drivers and Arctic tundra variability and change using an indicators framework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9305" y="1143000"/>
            <a:ext cx="5437095" cy="61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US" sz="1300" dirty="0">
                <a:solidFill>
                  <a:srgbClr val="0000FF"/>
                </a:solidFill>
                <a:latin typeface="Arial"/>
                <a:cs typeface="Arial"/>
              </a:rPr>
              <a:t>Arctic tundra greenness has increased since 1982, but trends and variability have become more complex since the early 2000s. 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300" dirty="0">
                <a:solidFill>
                  <a:srgbClr val="0000FF"/>
                </a:solidFill>
                <a:latin typeface="Arial"/>
                <a:cs typeface="Arial"/>
              </a:rPr>
              <a:t>Have links between </a:t>
            </a:r>
            <a:r>
              <a:rPr lang="en-US" sz="1300" b="1" dirty="0">
                <a:solidFill>
                  <a:srgbClr val="0000FF"/>
                </a:solidFill>
                <a:latin typeface="Arial"/>
                <a:cs typeface="Arial"/>
              </a:rPr>
              <a:t>tundra greenness</a:t>
            </a:r>
            <a:r>
              <a:rPr lang="en-US" sz="1300" dirty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en-US" sz="1300" b="1" dirty="0">
                <a:solidFill>
                  <a:srgbClr val="0000FF"/>
                </a:solidFill>
                <a:latin typeface="Arial"/>
                <a:cs typeface="Arial"/>
              </a:rPr>
              <a:t>spring sea-ice extent</a:t>
            </a:r>
            <a:r>
              <a:rPr lang="en-US" sz="1300" dirty="0">
                <a:solidFill>
                  <a:srgbClr val="0000FF"/>
                </a:solidFill>
                <a:latin typeface="Arial"/>
                <a:cs typeface="Arial"/>
              </a:rPr>
              <a:t>, and </a:t>
            </a:r>
            <a:r>
              <a:rPr lang="en-US" sz="1300" b="1" dirty="0">
                <a:solidFill>
                  <a:srgbClr val="0000FF"/>
                </a:solidFill>
                <a:latin typeface="Arial"/>
                <a:cs typeface="Arial"/>
              </a:rPr>
              <a:t>summer temperature</a:t>
            </a:r>
            <a:r>
              <a:rPr lang="en-US" sz="1300" dirty="0">
                <a:solidFill>
                  <a:srgbClr val="0000FF"/>
                </a:solidFill>
                <a:latin typeface="Arial"/>
                <a:cs typeface="Arial"/>
              </a:rPr>
              <a:t> changed recently?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300" dirty="0">
                <a:solidFill>
                  <a:srgbClr val="0000FF"/>
                </a:solidFill>
                <a:latin typeface="Arial"/>
                <a:cs typeface="Arial"/>
              </a:rPr>
              <a:t>How do </a:t>
            </a:r>
            <a:r>
              <a:rPr lang="en-US" sz="1300" b="1" dirty="0">
                <a:solidFill>
                  <a:srgbClr val="0000FF"/>
                </a:solidFill>
                <a:latin typeface="Arial"/>
                <a:cs typeface="Arial"/>
              </a:rPr>
              <a:t>continentality</a:t>
            </a:r>
            <a:r>
              <a:rPr lang="en-US" sz="1300" dirty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en-US" sz="1300" b="1" dirty="0">
                <a:solidFill>
                  <a:srgbClr val="0000FF"/>
                </a:solidFill>
                <a:latin typeface="Arial"/>
                <a:cs typeface="Arial"/>
              </a:rPr>
              <a:t>summer precipitation</a:t>
            </a:r>
            <a:r>
              <a:rPr lang="en-US" sz="1300" dirty="0">
                <a:solidFill>
                  <a:srgbClr val="0000FF"/>
                </a:solidFill>
                <a:latin typeface="Arial"/>
                <a:cs typeface="Arial"/>
              </a:rPr>
              <a:t>, and the </a:t>
            </a:r>
            <a:r>
              <a:rPr lang="en-US" sz="1300" b="1" dirty="0">
                <a:solidFill>
                  <a:srgbClr val="0000FF"/>
                </a:solidFill>
                <a:latin typeface="Arial"/>
                <a:cs typeface="Arial"/>
              </a:rPr>
              <a:t>Arctic Dipole</a:t>
            </a:r>
            <a:r>
              <a:rPr lang="en-US" sz="1300" dirty="0">
                <a:solidFill>
                  <a:srgbClr val="0000FF"/>
                </a:solidFill>
                <a:latin typeface="Arial"/>
                <a:cs typeface="Arial"/>
              </a:rPr>
              <a:t>—a pattern of atmospheric sea level pressure variability associated with winds in the transpolar drift region that influence the export of sea-ice out of the Arctic—influence tundra productivity?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300" dirty="0">
                <a:solidFill>
                  <a:srgbClr val="0000FF"/>
                </a:solidFill>
                <a:latin typeface="Arial"/>
                <a:cs typeface="Arial"/>
              </a:rPr>
              <a:t>Can we predict tundra productivity in advance using indicators?</a:t>
            </a:r>
          </a:p>
          <a:p>
            <a:pPr algn="just">
              <a:spcBef>
                <a:spcPts val="600"/>
              </a:spcBef>
            </a:pPr>
            <a:r>
              <a:rPr lang="en-US" sz="1300" b="1" dirty="0">
                <a:solidFill>
                  <a:srgbClr val="0000FF"/>
                </a:solidFill>
                <a:latin typeface="Arial"/>
                <a:cs typeface="Arial"/>
              </a:rPr>
              <a:t>Analysis</a:t>
            </a:r>
          </a:p>
          <a:p>
            <a:pPr algn="just"/>
            <a:r>
              <a:rPr lang="en-US" sz="1300" dirty="0">
                <a:solidFill>
                  <a:srgbClr val="0000FF"/>
                </a:solidFill>
              </a:rPr>
              <a:t>We analyzed correlations among climate variables and Normalized Difference Vegetation Index (NDVI) data from the Advanced Very High Resolution Radiometer (AVHRR) using an indicators framework</a:t>
            </a:r>
            <a:r>
              <a:rPr lang="en-US" sz="130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1300" b="1" dirty="0">
                <a:solidFill>
                  <a:srgbClr val="0000FF"/>
                </a:solidFill>
                <a:latin typeface="Arial"/>
                <a:cs typeface="Arial"/>
              </a:rPr>
              <a:t>Results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300" dirty="0">
                <a:solidFill>
                  <a:srgbClr val="0000FF"/>
                </a:solidFill>
                <a:latin typeface="Arial"/>
                <a:cs typeface="Arial"/>
              </a:rPr>
              <a:t>Changes in sea-ice drive variability in the other indicators. As ice declines, Arctic climate becomes less continental.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300" dirty="0">
                <a:solidFill>
                  <a:srgbClr val="0000FF"/>
                </a:solidFill>
                <a:latin typeface="Arial"/>
                <a:cs typeface="Arial"/>
              </a:rPr>
              <a:t>Arctic greening trends have become more heterogeneous as sea ice retreats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300" dirty="0">
                <a:solidFill>
                  <a:srgbClr val="0000FF"/>
                </a:solidFill>
                <a:latin typeface="Arial"/>
                <a:cs typeface="Arial"/>
              </a:rPr>
              <a:t>The winter Arctic Dipole is correlated with Eurasian productivity 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1300" b="1" dirty="0">
                <a:solidFill>
                  <a:srgbClr val="0000FF"/>
                </a:solidFill>
                <a:latin typeface="Arial"/>
                <a:cs typeface="Arial"/>
              </a:rPr>
              <a:t>Significance</a:t>
            </a:r>
          </a:p>
          <a:p>
            <a:pPr algn="just"/>
            <a:r>
              <a:rPr lang="en-US" sz="1300" dirty="0">
                <a:solidFill>
                  <a:srgbClr val="0000FF"/>
                </a:solidFill>
              </a:rPr>
              <a:t>Winter (Arctic Dipole) and spring (sea-ice) indicators are potential predictors of tundra vegetation productivity a season or two in advance</a:t>
            </a:r>
          </a:p>
          <a:p>
            <a:pPr algn="just">
              <a:spcBef>
                <a:spcPts val="600"/>
              </a:spcBef>
            </a:pPr>
            <a:r>
              <a:rPr lang="en-US" sz="1300" b="1" dirty="0">
                <a:solidFill>
                  <a:srgbClr val="0000FF"/>
                </a:solidFill>
                <a:latin typeface="Arial"/>
                <a:cs typeface="Arial"/>
              </a:rPr>
              <a:t>Award Information</a:t>
            </a:r>
          </a:p>
          <a:p>
            <a:pPr algn="just">
              <a:spcAft>
                <a:spcPts val="600"/>
              </a:spcAft>
            </a:pPr>
            <a:r>
              <a:rPr lang="en-US" sz="1300" dirty="0">
                <a:solidFill>
                  <a:srgbClr val="0000FF"/>
                </a:solidFill>
                <a:latin typeface="Arial"/>
                <a:cs typeface="Arial"/>
              </a:rPr>
              <a:t>This work was supported in part by </a:t>
            </a:r>
            <a:r>
              <a:rPr lang="en-US" sz="1300" dirty="0" err="1">
                <a:solidFill>
                  <a:srgbClr val="0000FF"/>
                </a:solidFill>
                <a:latin typeface="Arial"/>
                <a:cs typeface="Arial"/>
              </a:rPr>
              <a:t>ABoVE</a:t>
            </a:r>
            <a:r>
              <a:rPr lang="en-US" sz="1300" dirty="0">
                <a:solidFill>
                  <a:srgbClr val="0000FF"/>
                </a:solidFill>
                <a:latin typeface="Arial"/>
                <a:cs typeface="Arial"/>
              </a:rPr>
              <a:t> Award #</a:t>
            </a:r>
            <a:r>
              <a:rPr lang="en-US" sz="13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NNH16CP09C.</a:t>
            </a:r>
            <a:endParaRPr lang="en-US" sz="1300" dirty="0">
              <a:solidFill>
                <a:srgbClr val="0000FF"/>
              </a:solidFill>
              <a:latin typeface="Arial"/>
              <a:cs typeface="Arial"/>
            </a:endParaRPr>
          </a:p>
          <a:p>
            <a:pPr algn="just"/>
            <a:endParaRPr lang="en-US" sz="13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609600"/>
            <a:ext cx="69342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Bhatt, US, DA Walker, MK Raynolds, JE Walsh, PA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Bieniek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L Cai, JC Comiso, HE Epstein, GV Frost, R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Gersten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AS Hendricks, JE Pinzon, LV Stock, and CJ Tucker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2021. </a:t>
            </a:r>
            <a:r>
              <a:rPr lang="fr-FR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 16:055019.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1485"/>
            <a:ext cx="1256642" cy="460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2CCD87-95A6-49F4-AF37-1445DD78A4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2" b="41844"/>
          <a:stretch/>
        </p:blipFill>
        <p:spPr>
          <a:xfrm>
            <a:off x="7239000" y="1143000"/>
            <a:ext cx="1790042" cy="2238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8DB444-F7B7-444A-97C2-B7847371FE9C}"/>
              </a:ext>
            </a:extLst>
          </p:cNvPr>
          <p:cNvSpPr txBox="1"/>
          <p:nvPr/>
        </p:nvSpPr>
        <p:spPr>
          <a:xfrm>
            <a:off x="5562600" y="3352800"/>
            <a:ext cx="35426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Trends in (a) spring sea-ice extent and (b) and continentality index.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 sea-ice has decreased, Arctic climates have shifted to a more maritime regime.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909131-CF53-4A80-8693-C3F85F6A5D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00" b="38889"/>
          <a:stretch/>
        </p:blipFill>
        <p:spPr>
          <a:xfrm>
            <a:off x="5510169" y="1143000"/>
            <a:ext cx="1792224" cy="22347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DD0DAE-A3E0-4000-A03A-B19BB76B9578}"/>
              </a:ext>
            </a:extLst>
          </p:cNvPr>
          <p:cNvSpPr txBox="1"/>
          <p:nvPr/>
        </p:nvSpPr>
        <p:spPr>
          <a:xfrm>
            <a:off x="7391400" y="1143000"/>
            <a:ext cx="1600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Continentality Index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31047C-8C46-4390-AD16-E907AED90CC9}"/>
              </a:ext>
            </a:extLst>
          </p:cNvPr>
          <p:cNvSpPr txBox="1"/>
          <p:nvPr/>
        </p:nvSpPr>
        <p:spPr>
          <a:xfrm>
            <a:off x="5562600" y="1143000"/>
            <a:ext cx="1600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Spring Sea-ice Extent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F2BBFF-4803-42AA-8EC7-B8054B9DC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4059" y="3962400"/>
            <a:ext cx="2178341" cy="27720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B555D3-60D6-4D88-91F7-90C45D42324C}"/>
              </a:ext>
            </a:extLst>
          </p:cNvPr>
          <p:cNvSpPr txBox="1"/>
          <p:nvPr/>
        </p:nvSpPr>
        <p:spPr>
          <a:xfrm>
            <a:off x="7676625" y="3962400"/>
            <a:ext cx="14180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Regression coefficients of spring sea-ice (SI) and maximum NDVI on the winter Arctic Dipole (AD).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winter AD is well correlated with spring sea-ice extent in Eurasia. This teleconnection index has potential for predicting tundra greenness about 6 months in advance through its impact on spring sea ice.</a:t>
            </a:r>
          </a:p>
        </p:txBody>
      </p:sp>
    </p:spTree>
    <p:extLst>
      <p:ext uri="{BB962C8B-B14F-4D97-AF65-F5344CB8AC3E}">
        <p14:creationId xmlns:p14="http://schemas.microsoft.com/office/powerpoint/2010/main" val="2028919284"/>
      </p:ext>
    </p:extLst>
  </p:cSld>
  <p:clrMapOvr>
    <a:masterClrMapping/>
  </p:clrMapOvr>
</p:sld>
</file>

<file path=ppt/theme/theme1.xml><?xml version="1.0" encoding="utf-8"?>
<a:theme xmlns:a="http://schemas.openxmlformats.org/drawingml/2006/main" name="GPMC Nov 200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484E0"/>
      </a:hlink>
      <a:folHlink>
        <a:srgbClr val="B2B2B2"/>
      </a:folHlink>
    </a:clrScheme>
    <a:fontScheme name="GPMC Nov 200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GPMC Nov 2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MC Nov 20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370</Words>
  <Application>Microsoft Office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GPMC Nov 2001</vt:lpstr>
      <vt:lpstr>Climate drivers and Arctic tundra variability and change using an indicators framework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jfoster</dc:creator>
  <cp:lastModifiedBy>Gerald Frost</cp:lastModifiedBy>
  <cp:revision>185</cp:revision>
  <cp:lastPrinted>2014-05-29T18:51:42Z</cp:lastPrinted>
  <dcterms:created xsi:type="dcterms:W3CDTF">2010-01-26T17:34:07Z</dcterms:created>
  <dcterms:modified xsi:type="dcterms:W3CDTF">2021-05-10T18:44:50Z</dcterms:modified>
</cp:coreProperties>
</file>