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488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25"/>
    <p:restoredTop sz="97030"/>
  </p:normalViewPr>
  <p:slideViewPr>
    <p:cSldViewPr snapToGrid="0" snapToObjects="1">
      <p:cViewPr>
        <p:scale>
          <a:sx n="90" d="100"/>
          <a:sy n="90" d="100"/>
        </p:scale>
        <p:origin x="8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E6066-0AA7-E240-8C08-83C7FAA0452E}" type="datetimeFigureOut">
              <a:rPr lang="en-US" smtClean="0"/>
              <a:t>4/30/2021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1A7FA-22BA-0440-94F0-431CB11A0E24}" type="slidenum">
              <a:rPr lang="en-US" smtClean="0"/>
              <a:t>‹#›</a:t>
            </a:fld>
            <a:endParaRPr lang="en-US" dirty="0"/>
          </a:p>
        </p:txBody>
      </p:sp>
    </p:spTree>
    <p:extLst>
      <p:ext uri="{BB962C8B-B14F-4D97-AF65-F5344CB8AC3E}">
        <p14:creationId xmlns:p14="http://schemas.microsoft.com/office/powerpoint/2010/main" val="81513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1A7FA-22BA-0440-94F0-431CB11A0E24}" type="slidenum">
              <a:rPr lang="en-US" smtClean="0"/>
              <a:t>1</a:t>
            </a:fld>
            <a:endParaRPr lang="en-US" dirty="0"/>
          </a:p>
        </p:txBody>
      </p:sp>
    </p:spTree>
    <p:extLst>
      <p:ext uri="{BB962C8B-B14F-4D97-AF65-F5344CB8AC3E}">
        <p14:creationId xmlns:p14="http://schemas.microsoft.com/office/powerpoint/2010/main" val="114173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C42E-2151-8C4D-A6A1-56BD2FC45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48458E-0EB6-714F-8A55-1C60209D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18785-A044-0948-A753-B6163D6BE1FB}"/>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5" name="Footer Placeholder 4">
            <a:extLst>
              <a:ext uri="{FF2B5EF4-FFF2-40B4-BE49-F238E27FC236}">
                <a16:creationId xmlns:a16="http://schemas.microsoft.com/office/drawing/2014/main" id="{413173C5-3CA6-804E-AD3E-C97ACC1326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AB15B4-5503-4347-B116-594D639B439A}"/>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138666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FC00-344F-1A45-ABE7-842C784019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5F6305-32AD-7041-8C28-0D6423050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8F26A-E22B-9745-A167-1CE9CDD6FE2A}"/>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5" name="Footer Placeholder 4">
            <a:extLst>
              <a:ext uri="{FF2B5EF4-FFF2-40B4-BE49-F238E27FC236}">
                <a16:creationId xmlns:a16="http://schemas.microsoft.com/office/drawing/2014/main" id="{6CF4408D-34FB-654E-BE29-105B1326EF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BB226C-3A4B-6141-8E70-C326D6C4CECB}"/>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36174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B4C6E-003D-7E48-BF63-196B3A596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667BCB-1152-1045-B320-A7932E4F0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EEF34-88FC-9743-A483-848C80F4C168}"/>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5" name="Footer Placeholder 4">
            <a:extLst>
              <a:ext uri="{FF2B5EF4-FFF2-40B4-BE49-F238E27FC236}">
                <a16:creationId xmlns:a16="http://schemas.microsoft.com/office/drawing/2014/main" id="{54464A77-9419-C24D-829E-5D5AC5EB79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DEDA9A-2AA1-5A47-9081-B23D180848D1}"/>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274052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E6E0-28EE-3C4C-B15E-07604193D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7BBFD-96AA-464E-A39D-FCF8612880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3EDC5-9720-8A4C-8ABB-596163A6C27F}"/>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5" name="Footer Placeholder 4">
            <a:extLst>
              <a:ext uri="{FF2B5EF4-FFF2-40B4-BE49-F238E27FC236}">
                <a16:creationId xmlns:a16="http://schemas.microsoft.com/office/drawing/2014/main" id="{9EFB75A0-46CC-754F-8D5F-5E7F919462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0EBCB7-2340-E943-A885-B5E5589F2E7F}"/>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106302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A1AC-5285-1148-AB64-9A72BE72ED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14FD45-3A1E-E841-A575-966358AAE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A4D04-3776-D547-B4DD-DB3D2BEF91A9}"/>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5" name="Footer Placeholder 4">
            <a:extLst>
              <a:ext uri="{FF2B5EF4-FFF2-40B4-BE49-F238E27FC236}">
                <a16:creationId xmlns:a16="http://schemas.microsoft.com/office/drawing/2014/main" id="{71B4616F-6A99-1A46-A936-71819B7923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F14AC9-919F-E842-AA2D-4FAD0C8ED88B}"/>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21314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6384-32DC-8C43-8095-08570ECB7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1201-F4FA-3746-B9F6-7BE41739A6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29F9FB-DA13-614E-9C1B-DDCD8F6CAE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92844-1EB7-694A-865D-EB29F1E8A5D4}"/>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6" name="Footer Placeholder 5">
            <a:extLst>
              <a:ext uri="{FF2B5EF4-FFF2-40B4-BE49-F238E27FC236}">
                <a16:creationId xmlns:a16="http://schemas.microsoft.com/office/drawing/2014/main" id="{93BC7D9C-93E8-E84E-AFBD-529BDC48AF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54DEE2-C62E-FA43-9AFC-79307F299CDD}"/>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204445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8522-8377-A94A-8719-DB6D46BE0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CACA46-D074-DF45-AD53-71E1786CA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5EDB7-A07F-FD4E-82B9-F300C04C3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E4C91-C6D5-1341-997D-685C38A74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24A2EE-684D-B945-B2F5-E63CD769AE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893AB5-CAC0-6540-80C2-D0C89CA664A8}"/>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8" name="Footer Placeholder 7">
            <a:extLst>
              <a:ext uri="{FF2B5EF4-FFF2-40B4-BE49-F238E27FC236}">
                <a16:creationId xmlns:a16="http://schemas.microsoft.com/office/drawing/2014/main" id="{567BD68C-FF6D-B542-833F-287670631A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2D89A79-E1DE-664A-811B-630F83984C36}"/>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7453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D1AA-8DD7-304C-A46A-73F4EDF5DB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6CB6A-5A97-DC48-B30C-B02EC001B834}"/>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4" name="Footer Placeholder 3">
            <a:extLst>
              <a:ext uri="{FF2B5EF4-FFF2-40B4-BE49-F238E27FC236}">
                <a16:creationId xmlns:a16="http://schemas.microsoft.com/office/drawing/2014/main" id="{F6A6BD5E-ADA7-D441-BFF4-46C574B58B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571AF4-FE04-224E-8304-34AED6DA2BD0}"/>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185999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57901-EE48-BD42-B595-05D216C7CF9F}"/>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3" name="Footer Placeholder 2">
            <a:extLst>
              <a:ext uri="{FF2B5EF4-FFF2-40B4-BE49-F238E27FC236}">
                <a16:creationId xmlns:a16="http://schemas.microsoft.com/office/drawing/2014/main" id="{3201416F-51ED-C143-850C-A095A0D022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8D1C91-8A00-C34A-A258-9D262C92DF36}"/>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284959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88D1-5857-7B41-8CF3-012D08AE2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0C0B70-1AD2-0041-A3E7-4ED969AB0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0B5DB-AD5C-5342-9A8A-40CC596F8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5A4AE-47D3-7847-AEF6-FEA9DF4959C8}"/>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6" name="Footer Placeholder 5">
            <a:extLst>
              <a:ext uri="{FF2B5EF4-FFF2-40B4-BE49-F238E27FC236}">
                <a16:creationId xmlns:a16="http://schemas.microsoft.com/office/drawing/2014/main" id="{DFD6312B-AF84-B247-82B3-FC3D3FB619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76FC9F-B8C1-5B4E-87D5-0BCB6F6A1A0D}"/>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330722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0A8B-6896-7A4D-94F0-6A52E4DC2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E277F-B517-D44C-9B72-B4FD7EC89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713E98-CF76-AB4A-9ED2-550BDF0A6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E6AA8-CD98-8B47-BA9B-3CA5A6A8B970}"/>
              </a:ext>
            </a:extLst>
          </p:cNvPr>
          <p:cNvSpPr>
            <a:spLocks noGrp="1"/>
          </p:cNvSpPr>
          <p:nvPr>
            <p:ph type="dt" sz="half" idx="10"/>
          </p:nvPr>
        </p:nvSpPr>
        <p:spPr/>
        <p:txBody>
          <a:bodyPr/>
          <a:lstStyle/>
          <a:p>
            <a:fld id="{CA8C8159-ABFA-3546-8F18-C8F52550C9B3}" type="datetimeFigureOut">
              <a:rPr lang="en-US" smtClean="0"/>
              <a:t>4/30/2021</a:t>
            </a:fld>
            <a:endParaRPr lang="en-US" dirty="0"/>
          </a:p>
        </p:txBody>
      </p:sp>
      <p:sp>
        <p:nvSpPr>
          <p:cNvPr id="6" name="Footer Placeholder 5">
            <a:extLst>
              <a:ext uri="{FF2B5EF4-FFF2-40B4-BE49-F238E27FC236}">
                <a16:creationId xmlns:a16="http://schemas.microsoft.com/office/drawing/2014/main" id="{376AA550-D825-7B4B-9354-1DF54D820E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9532B9-18BE-9948-8E6B-1ADBE66F6C4F}"/>
              </a:ext>
            </a:extLst>
          </p:cNvPr>
          <p:cNvSpPr>
            <a:spLocks noGrp="1"/>
          </p:cNvSpPr>
          <p:nvPr>
            <p:ph type="sldNum" sz="quarter" idx="12"/>
          </p:nvPr>
        </p:nvSpPr>
        <p:spPr/>
        <p:txBody>
          <a:bodyPr/>
          <a:lstStyle/>
          <a:p>
            <a:fld id="{4855A968-ABD6-7640-A606-7794667A7F0A}" type="slidenum">
              <a:rPr lang="en-US" smtClean="0"/>
              <a:t>‹#›</a:t>
            </a:fld>
            <a:endParaRPr lang="en-US" dirty="0"/>
          </a:p>
        </p:txBody>
      </p:sp>
    </p:spTree>
    <p:extLst>
      <p:ext uri="{BB962C8B-B14F-4D97-AF65-F5344CB8AC3E}">
        <p14:creationId xmlns:p14="http://schemas.microsoft.com/office/powerpoint/2010/main" val="30176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D6B77-76F7-3044-AFE6-8E97E0BE8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3AB8BE-F08A-EB4A-A3C2-C99BB7369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D9A35-B198-1F4D-9D33-7CDA1E2FE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C8159-ABFA-3546-8F18-C8F52550C9B3}" type="datetimeFigureOut">
              <a:rPr lang="en-US" smtClean="0"/>
              <a:t>4/30/2021</a:t>
            </a:fld>
            <a:endParaRPr lang="en-US" dirty="0"/>
          </a:p>
        </p:txBody>
      </p:sp>
      <p:sp>
        <p:nvSpPr>
          <p:cNvPr id="5" name="Footer Placeholder 4">
            <a:extLst>
              <a:ext uri="{FF2B5EF4-FFF2-40B4-BE49-F238E27FC236}">
                <a16:creationId xmlns:a16="http://schemas.microsoft.com/office/drawing/2014/main" id="{B30F064B-6C8A-DF45-9C84-C0EC303E7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5FC4AA-E510-444F-AB99-A838C0B51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5A968-ABD6-7640-A606-7794667A7F0A}" type="slidenum">
              <a:rPr lang="en-US" smtClean="0"/>
              <a:t>‹#›</a:t>
            </a:fld>
            <a:endParaRPr lang="en-US" dirty="0"/>
          </a:p>
        </p:txBody>
      </p:sp>
    </p:spTree>
    <p:extLst>
      <p:ext uri="{BB962C8B-B14F-4D97-AF65-F5344CB8AC3E}">
        <p14:creationId xmlns:p14="http://schemas.microsoft.com/office/powerpoint/2010/main" val="2856480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1088/1748-9326/abe6c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033">
            <a:extLst>
              <a:ext uri="{FF2B5EF4-FFF2-40B4-BE49-F238E27FC236}">
                <a16:creationId xmlns:a16="http://schemas.microsoft.com/office/drawing/2014/main" id="{2045F6C6-3282-C847-97E2-8999E839969B}"/>
              </a:ext>
            </a:extLst>
          </p:cNvPr>
          <p:cNvSpPr/>
          <p:nvPr/>
        </p:nvSpPr>
        <p:spPr>
          <a:xfrm>
            <a:off x="4942329" y="1753564"/>
            <a:ext cx="4140188" cy="4920525"/>
          </a:xfrm>
          <a:prstGeom prst="rect">
            <a:avLst/>
          </a:prstGeom>
          <a:solidFill>
            <a:schemeClr val="accent5">
              <a:lumMod val="20000"/>
              <a:lumOff val="8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CEC16-5665-4946-9784-DB42617A2740}"/>
              </a:ext>
            </a:extLst>
          </p:cNvPr>
          <p:cNvSpPr>
            <a:spLocks noGrp="1"/>
          </p:cNvSpPr>
          <p:nvPr>
            <p:ph type="ctrTitle"/>
          </p:nvPr>
        </p:nvSpPr>
        <p:spPr>
          <a:xfrm>
            <a:off x="0" y="972027"/>
            <a:ext cx="6969306" cy="762498"/>
          </a:xfrm>
        </p:spPr>
        <p:txBody>
          <a:bodyPr anchor="t">
            <a:noAutofit/>
          </a:bodyPr>
          <a:lstStyle/>
          <a:p>
            <a:pPr algn="l"/>
            <a:r>
              <a:rPr lang="en-US" sz="1800" b="1" dirty="0">
                <a:solidFill>
                  <a:srgbClr val="0070C0"/>
                </a:solidFill>
                <a:latin typeface="+mn-lt"/>
              </a:rPr>
              <a:t>Context and future directions for integrating forest carbon into sub-national climate mitigation planning in the RGGI region of the US</a:t>
            </a:r>
            <a:endParaRPr lang="en-US" sz="800" dirty="0"/>
          </a:p>
        </p:txBody>
      </p:sp>
      <p:pic>
        <p:nvPicPr>
          <p:cNvPr id="4" name="Picture 3">
            <a:extLst>
              <a:ext uri="{FF2B5EF4-FFF2-40B4-BE49-F238E27FC236}">
                <a16:creationId xmlns:a16="http://schemas.microsoft.com/office/drawing/2014/main" id="{0FD88D98-2A70-E941-BA24-0B4415B587E7}"/>
              </a:ext>
            </a:extLst>
          </p:cNvPr>
          <p:cNvPicPr>
            <a:picLocks noChangeAspect="1"/>
          </p:cNvPicPr>
          <p:nvPr/>
        </p:nvPicPr>
        <p:blipFill>
          <a:blip r:embed="rId3"/>
          <a:stretch>
            <a:fillRect/>
          </a:stretch>
        </p:blipFill>
        <p:spPr>
          <a:xfrm>
            <a:off x="-8467" y="-8468"/>
            <a:ext cx="12207240" cy="912350"/>
          </a:xfrm>
          <a:prstGeom prst="rect">
            <a:avLst/>
          </a:prstGeom>
        </p:spPr>
      </p:pic>
      <p:cxnSp>
        <p:nvCxnSpPr>
          <p:cNvPr id="15" name="Straight Connector 14">
            <a:extLst>
              <a:ext uri="{FF2B5EF4-FFF2-40B4-BE49-F238E27FC236}">
                <a16:creationId xmlns:a16="http://schemas.microsoft.com/office/drawing/2014/main" id="{CF801D9D-2967-B546-8E99-F65D374C871E}"/>
              </a:ext>
            </a:extLst>
          </p:cNvPr>
          <p:cNvCxnSpPr>
            <a:cxnSpLocks/>
          </p:cNvCxnSpPr>
          <p:nvPr/>
        </p:nvCxnSpPr>
        <p:spPr>
          <a:xfrm>
            <a:off x="-21771" y="1679331"/>
            <a:ext cx="12213771" cy="0"/>
          </a:xfrm>
          <a:prstGeom prst="line">
            <a:avLst/>
          </a:prstGeom>
          <a:ln w="57150">
            <a:solidFill>
              <a:srgbClr val="0066B3"/>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455DDFA9-A9F9-7041-86DA-4649380B64EC}"/>
              </a:ext>
            </a:extLst>
          </p:cNvPr>
          <p:cNvSpPr/>
          <p:nvPr/>
        </p:nvSpPr>
        <p:spPr>
          <a:xfrm rot="10800000">
            <a:off x="161456" y="2062159"/>
            <a:ext cx="4667904" cy="653875"/>
          </a:xfrm>
          <a:prstGeom prst="roundRect">
            <a:avLst>
              <a:gd name="adj" fmla="val 561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DC089A5-44B8-494D-842F-94005AD4D83B}"/>
              </a:ext>
            </a:extLst>
          </p:cNvPr>
          <p:cNvSpPr/>
          <p:nvPr/>
        </p:nvSpPr>
        <p:spPr>
          <a:xfrm>
            <a:off x="125287" y="1748421"/>
            <a:ext cx="1528489" cy="320040"/>
          </a:xfrm>
          <a:prstGeom prst="rect">
            <a:avLst/>
          </a:prstGeom>
          <a:solidFill>
            <a:srgbClr val="0066B3"/>
          </a:solidFill>
          <a:ln>
            <a:noFill/>
          </a:ln>
          <a:effectLst>
            <a:glow rad="50800">
              <a:schemeClr val="accent5">
                <a:satMod val="175000"/>
                <a:alpha val="40000"/>
              </a:schemeClr>
            </a:glow>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mj-lt"/>
              </a:rPr>
              <a:t>Science Question</a:t>
            </a:r>
          </a:p>
        </p:txBody>
      </p:sp>
      <p:sp>
        <p:nvSpPr>
          <p:cNvPr id="20" name="TextBox 19">
            <a:extLst>
              <a:ext uri="{FF2B5EF4-FFF2-40B4-BE49-F238E27FC236}">
                <a16:creationId xmlns:a16="http://schemas.microsoft.com/office/drawing/2014/main" id="{1ECA4588-7554-C641-82F6-0E52B1182FF8}"/>
              </a:ext>
            </a:extLst>
          </p:cNvPr>
          <p:cNvSpPr txBox="1"/>
          <p:nvPr/>
        </p:nvSpPr>
        <p:spPr>
          <a:xfrm>
            <a:off x="164042" y="2096014"/>
            <a:ext cx="4673617" cy="600164"/>
          </a:xfrm>
          <a:prstGeom prst="rect">
            <a:avLst/>
          </a:prstGeom>
          <a:noFill/>
        </p:spPr>
        <p:txBody>
          <a:bodyPr wrap="square" rtlCol="0">
            <a:spAutoFit/>
          </a:bodyPr>
          <a:lstStyle/>
          <a:p>
            <a:pPr marL="171450" indent="-171450">
              <a:spcAft>
                <a:spcPts val="400"/>
              </a:spcAft>
              <a:buFont typeface="Courier New" panose="02070309020205020404" pitchFamily="49" charset="0"/>
              <a:buChar char="o"/>
            </a:pPr>
            <a:r>
              <a:rPr lang="en-US" sz="1100" dirty="0">
                <a:solidFill>
                  <a:srgbClr val="002060"/>
                </a:solidFill>
                <a:latin typeface="+mj-lt"/>
              </a:rPr>
              <a:t>What is the scientific and policy context for integrating forest carbon into state climate mitigation planning across the Regional Greenhouse Gas Initiative (RGGI) domain? </a:t>
            </a:r>
          </a:p>
        </p:txBody>
      </p:sp>
      <p:sp>
        <p:nvSpPr>
          <p:cNvPr id="27" name="Rounded Rectangle 26">
            <a:extLst>
              <a:ext uri="{FF2B5EF4-FFF2-40B4-BE49-F238E27FC236}">
                <a16:creationId xmlns:a16="http://schemas.microsoft.com/office/drawing/2014/main" id="{F63B7C02-1827-D040-AF38-AC3314CA7D7E}"/>
              </a:ext>
            </a:extLst>
          </p:cNvPr>
          <p:cNvSpPr/>
          <p:nvPr/>
        </p:nvSpPr>
        <p:spPr>
          <a:xfrm rot="10800000">
            <a:off x="169755" y="3072258"/>
            <a:ext cx="4667904" cy="1379865"/>
          </a:xfrm>
          <a:prstGeom prst="roundRect">
            <a:avLst>
              <a:gd name="adj" fmla="val 561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16600C1-243E-DB47-A192-DE97730CE611}"/>
              </a:ext>
            </a:extLst>
          </p:cNvPr>
          <p:cNvSpPr/>
          <p:nvPr/>
        </p:nvSpPr>
        <p:spPr>
          <a:xfrm>
            <a:off x="139042" y="2769748"/>
            <a:ext cx="978922" cy="320040"/>
          </a:xfrm>
          <a:prstGeom prst="rect">
            <a:avLst/>
          </a:prstGeom>
          <a:solidFill>
            <a:srgbClr val="0066B3"/>
          </a:solidFill>
          <a:ln>
            <a:noFill/>
          </a:ln>
          <a:effectLst>
            <a:glow rad="50800">
              <a:schemeClr val="accent5">
                <a:satMod val="175000"/>
                <a:alpha val="40000"/>
              </a:schemeClr>
            </a:glow>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mj-lt"/>
              </a:rPr>
              <a:t>Method</a:t>
            </a:r>
          </a:p>
        </p:txBody>
      </p:sp>
      <p:sp>
        <p:nvSpPr>
          <p:cNvPr id="26" name="Rectangle 25">
            <a:extLst>
              <a:ext uri="{FF2B5EF4-FFF2-40B4-BE49-F238E27FC236}">
                <a16:creationId xmlns:a16="http://schemas.microsoft.com/office/drawing/2014/main" id="{2AFB23B8-DB3A-7546-9328-BD8DFA2766CF}"/>
              </a:ext>
            </a:extLst>
          </p:cNvPr>
          <p:cNvSpPr/>
          <p:nvPr/>
        </p:nvSpPr>
        <p:spPr>
          <a:xfrm>
            <a:off x="6540766" y="932667"/>
            <a:ext cx="5781332" cy="853760"/>
          </a:xfrm>
          <a:prstGeom prst="rect">
            <a:avLst/>
          </a:prstGeom>
        </p:spPr>
        <p:txBody>
          <a:bodyPr wrap="square">
            <a:spAutoFit/>
          </a:bodyPr>
          <a:lstStyle/>
          <a:p>
            <a:pPr>
              <a:lnSpc>
                <a:spcPts val="1200"/>
              </a:lnSpc>
            </a:pPr>
            <a:r>
              <a:rPr lang="en-US" sz="900" b="1" dirty="0">
                <a:solidFill>
                  <a:schemeClr val="accent1">
                    <a:lumMod val="75000"/>
                  </a:schemeClr>
                </a:solidFill>
              </a:rPr>
              <a:t>Rachel Lamb, George Hurtt, Tee Jay Boudreau, Elliott Campbell, Edil Sepúlveda Carlo, Hong-Hanh Chu, Jennifer de Mooy, Ralph O. Dubayah, Dena Gonsalves, Maddie Guy, Nathan E Hultman, Shawn Lehman, Bennet Leon, Andrew Lister, Cary Lynch, Lei Ma, Christopher R. Martin, Nathan P. Robbins, Alex Rudee, Carlos E Silva, Christopher Skoglund, and Hao Tang, </a:t>
            </a:r>
            <a:r>
              <a:rPr lang="en-US" sz="900" b="1" i="1" dirty="0">
                <a:solidFill>
                  <a:schemeClr val="accent1">
                    <a:lumMod val="75000"/>
                  </a:schemeClr>
                </a:solidFill>
              </a:rPr>
              <a:t>Environ. Res. Lett.., </a:t>
            </a:r>
            <a:r>
              <a:rPr lang="en-US" sz="900" b="1" i="1" dirty="0">
                <a:solidFill>
                  <a:schemeClr val="accent1">
                    <a:lumMod val="75000"/>
                  </a:schemeClr>
                </a:solidFill>
                <a:hlinkClick r:id="rId4"/>
              </a:rPr>
              <a:t>https://doi.org/10.1088/1748-9326</a:t>
            </a:r>
            <a:r>
              <a:rPr lang="en-US" sz="900" b="1" i="1">
                <a:solidFill>
                  <a:schemeClr val="accent1">
                    <a:lumMod val="75000"/>
                  </a:schemeClr>
                </a:solidFill>
                <a:hlinkClick r:id="rId4"/>
              </a:rPr>
              <a:t>/abe6c2</a:t>
            </a:r>
            <a:endParaRPr lang="en-US" sz="900" b="1" i="1">
              <a:solidFill>
                <a:schemeClr val="accent1">
                  <a:lumMod val="75000"/>
                </a:schemeClr>
              </a:solidFill>
            </a:endParaRPr>
          </a:p>
          <a:p>
            <a:pPr>
              <a:lnSpc>
                <a:spcPts val="1200"/>
              </a:lnSpc>
            </a:pPr>
            <a:endParaRPr lang="en-US" sz="900" b="1" i="1" dirty="0">
              <a:solidFill>
                <a:schemeClr val="accent1">
                  <a:lumMod val="75000"/>
                </a:schemeClr>
              </a:solidFill>
            </a:endParaRPr>
          </a:p>
        </p:txBody>
      </p:sp>
      <p:sp>
        <p:nvSpPr>
          <p:cNvPr id="29" name="TextBox 28">
            <a:extLst>
              <a:ext uri="{FF2B5EF4-FFF2-40B4-BE49-F238E27FC236}">
                <a16:creationId xmlns:a16="http://schemas.microsoft.com/office/drawing/2014/main" id="{F877F093-A181-EB4D-83FE-36894CA75B64}"/>
              </a:ext>
            </a:extLst>
          </p:cNvPr>
          <p:cNvSpPr txBox="1"/>
          <p:nvPr/>
        </p:nvSpPr>
        <p:spPr>
          <a:xfrm>
            <a:off x="166851" y="3106580"/>
            <a:ext cx="4728931" cy="1379865"/>
          </a:xfrm>
          <a:prstGeom prst="rect">
            <a:avLst/>
          </a:prstGeom>
          <a:noFill/>
        </p:spPr>
        <p:txBody>
          <a:bodyPr wrap="square" rtlCol="0">
            <a:spAutoFit/>
          </a:bodyPr>
          <a:lstStyle/>
          <a:p>
            <a:pPr marL="171450" indent="-171450">
              <a:spcAft>
                <a:spcPts val="400"/>
              </a:spcAft>
              <a:buFont typeface="Courier New" panose="02070309020205020404" pitchFamily="49" charset="0"/>
              <a:buChar char="o"/>
            </a:pPr>
            <a:r>
              <a:rPr lang="en-US" altLang="zh-CN" sz="1100" dirty="0">
                <a:solidFill>
                  <a:srgbClr val="002060"/>
                </a:solidFill>
                <a:latin typeface="+mj-lt"/>
              </a:rPr>
              <a:t>Topical review across 11 states (CT, DE, MA, MD, ME, NH, NJ, NY, PA, RI, VT).</a:t>
            </a:r>
          </a:p>
          <a:p>
            <a:pPr marL="171450" indent="-171450">
              <a:spcAft>
                <a:spcPts val="400"/>
              </a:spcAft>
              <a:buFont typeface="Courier New" panose="02070309020205020404" pitchFamily="49" charset="0"/>
              <a:buChar char="o"/>
            </a:pPr>
            <a:r>
              <a:rPr lang="en-US" altLang="zh-CN" sz="1100" dirty="0">
                <a:solidFill>
                  <a:srgbClr val="002060"/>
                </a:solidFill>
                <a:latin typeface="+mj-lt"/>
              </a:rPr>
              <a:t>Using published gov documents and presentations, for each state we reviewed the: 1) policy framework for climate mitigation, 2) GHG reduction goals, 3) inclusion of forest activities in the state's climate action plan, 4) existing science used to quantify forest carbon estimates, and 5) stated needs for forest carbon monitoring science. </a:t>
            </a:r>
          </a:p>
          <a:p>
            <a:pPr marL="171450" indent="-171450">
              <a:spcAft>
                <a:spcPts val="400"/>
              </a:spcAft>
              <a:buFont typeface="Courier New" panose="02070309020205020404" pitchFamily="49" charset="0"/>
              <a:buChar char="o"/>
            </a:pPr>
            <a:r>
              <a:rPr lang="en-US" altLang="zh-CN" sz="1100" dirty="0">
                <a:solidFill>
                  <a:srgbClr val="002060"/>
                </a:solidFill>
                <a:latin typeface="+mj-lt"/>
              </a:rPr>
              <a:t>Paper includes co-authors/participants from each state. </a:t>
            </a:r>
            <a:endParaRPr lang="en-US" sz="1100" dirty="0">
              <a:solidFill>
                <a:srgbClr val="002060"/>
              </a:solidFill>
              <a:latin typeface="+mj-lt"/>
            </a:endParaRPr>
          </a:p>
        </p:txBody>
      </p:sp>
      <p:sp>
        <p:nvSpPr>
          <p:cNvPr id="74" name="TextBox 73">
            <a:extLst>
              <a:ext uri="{FF2B5EF4-FFF2-40B4-BE49-F238E27FC236}">
                <a16:creationId xmlns:a16="http://schemas.microsoft.com/office/drawing/2014/main" id="{56D1468B-2FFF-9D42-A24E-87261C1B4694}"/>
              </a:ext>
            </a:extLst>
          </p:cNvPr>
          <p:cNvSpPr txBox="1"/>
          <p:nvPr/>
        </p:nvSpPr>
        <p:spPr>
          <a:xfrm>
            <a:off x="9798866" y="5291828"/>
            <a:ext cx="2000250" cy="400110"/>
          </a:xfrm>
          <a:prstGeom prst="rect">
            <a:avLst/>
          </a:prstGeom>
          <a:noFill/>
          <a:ln>
            <a:noFill/>
          </a:ln>
        </p:spPr>
        <p:txBody>
          <a:bodyPr wrap="square" rtlCol="0">
            <a:spAutoFit/>
          </a:bodyPr>
          <a:lstStyle/>
          <a:p>
            <a:r>
              <a:rPr lang="en-US" sz="1000" dirty="0">
                <a:solidFill>
                  <a:srgbClr val="0066B3"/>
                </a:solidFill>
                <a:latin typeface="+mj-lt"/>
              </a:rPr>
              <a:t>Simulated vegetation carbon map in 2000 of four rules</a:t>
            </a:r>
          </a:p>
        </p:txBody>
      </p:sp>
      <p:sp>
        <p:nvSpPr>
          <p:cNvPr id="86" name="Rounded Rectangle 85">
            <a:extLst>
              <a:ext uri="{FF2B5EF4-FFF2-40B4-BE49-F238E27FC236}">
                <a16:creationId xmlns:a16="http://schemas.microsoft.com/office/drawing/2014/main" id="{6FE7F4E8-E7D1-7D46-AE76-8DE21F5BF97B}"/>
              </a:ext>
            </a:extLst>
          </p:cNvPr>
          <p:cNvSpPr/>
          <p:nvPr/>
        </p:nvSpPr>
        <p:spPr>
          <a:xfrm>
            <a:off x="169755" y="4834727"/>
            <a:ext cx="4659606" cy="1839367"/>
          </a:xfrm>
          <a:prstGeom prst="roundRect">
            <a:avLst>
              <a:gd name="adj" fmla="val 4418"/>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endParaRPr lang="en-US" sz="1200" dirty="0">
              <a:solidFill>
                <a:srgbClr val="002060"/>
              </a:solidFill>
              <a:latin typeface="Calibri Light" panose="020F0302020204030204"/>
            </a:endParaRPr>
          </a:p>
          <a:p>
            <a:pPr marL="171450" lvl="0" indent="-171450">
              <a:spcAft>
                <a:spcPts val="400"/>
              </a:spcAft>
              <a:buFont typeface="Courier New" panose="02070309020205020404" pitchFamily="49" charset="0"/>
              <a:buChar char="o"/>
            </a:pPr>
            <a:endParaRPr lang="en-US" sz="1200" dirty="0">
              <a:solidFill>
                <a:srgbClr val="002060"/>
              </a:solidFill>
              <a:latin typeface="+mj-lt"/>
            </a:endParaRPr>
          </a:p>
          <a:p>
            <a:pPr marL="171450" lvl="0" indent="-171450">
              <a:buFont typeface="Courier New" panose="02070309020205020404" pitchFamily="49" charset="0"/>
              <a:buChar char="o"/>
            </a:pPr>
            <a:r>
              <a:rPr lang="en-US" sz="1100" dirty="0">
                <a:solidFill>
                  <a:srgbClr val="002060"/>
                </a:solidFill>
                <a:latin typeface="+mj-lt"/>
              </a:rPr>
              <a:t>Nearly 3/4 of all states do not include forest activity towards GHG reductions; those that do use range of scientific methods with various levels of planning detail and guidance.</a:t>
            </a:r>
          </a:p>
          <a:p>
            <a:pPr marL="171450" lvl="0" indent="-171450">
              <a:buFont typeface="Courier New" panose="02070309020205020404" pitchFamily="49" charset="0"/>
              <a:buChar char="o"/>
            </a:pPr>
            <a:r>
              <a:rPr lang="en-US" sz="1100" dirty="0">
                <a:solidFill>
                  <a:srgbClr val="002060"/>
                </a:solidFill>
                <a:latin typeface="+mj-lt"/>
              </a:rPr>
              <a:t>Most states demonstrate commensurate levels of science sophistication and policy inclusion.</a:t>
            </a:r>
          </a:p>
          <a:p>
            <a:pPr marL="171450" indent="-171450">
              <a:buFont typeface="Courier New" panose="02070309020205020404" pitchFamily="49" charset="0"/>
              <a:buChar char="o"/>
            </a:pPr>
            <a:r>
              <a:rPr lang="en-US" sz="1100" dirty="0">
                <a:solidFill>
                  <a:srgbClr val="002060"/>
                </a:solidFill>
                <a:latin typeface="+mj-lt"/>
              </a:rPr>
              <a:t>All states expressed a need for new high-resolution data and models on forest carbon to advance their science and planning.</a:t>
            </a:r>
          </a:p>
          <a:p>
            <a:pPr marL="171450" indent="-171450">
              <a:buFont typeface="Courier New" panose="02070309020205020404" pitchFamily="49" charset="0"/>
              <a:buChar char="o"/>
            </a:pPr>
            <a:r>
              <a:rPr lang="en-US" sz="1100" dirty="0">
                <a:solidFill>
                  <a:srgbClr val="002060"/>
                </a:solidFill>
                <a:latin typeface="+mj-lt"/>
              </a:rPr>
              <a:t>A common carbon monitoring system would provide for the scientific needs of each state, facilitate comparisons between states, and operate more efficiently than multiple systems.</a:t>
            </a:r>
          </a:p>
          <a:p>
            <a:pPr marL="171450" indent="-171450">
              <a:spcAft>
                <a:spcPts val="400"/>
              </a:spcAft>
              <a:buFont typeface="Courier New" panose="02070309020205020404" pitchFamily="49" charset="0"/>
              <a:buChar char="o"/>
            </a:pPr>
            <a:endParaRPr lang="en-US" sz="1200" dirty="0">
              <a:solidFill>
                <a:srgbClr val="002060"/>
              </a:solidFill>
              <a:latin typeface="Calibri Light" panose="020F0302020204030204"/>
            </a:endParaRPr>
          </a:p>
          <a:p>
            <a:pPr marL="171450" indent="-171450">
              <a:spcAft>
                <a:spcPts val="400"/>
              </a:spcAft>
              <a:buFont typeface="Courier New" panose="02070309020205020404" pitchFamily="49" charset="0"/>
              <a:buChar char="o"/>
            </a:pPr>
            <a:endParaRPr lang="en-US" dirty="0"/>
          </a:p>
        </p:txBody>
      </p:sp>
      <p:sp>
        <p:nvSpPr>
          <p:cNvPr id="87" name="Rectangle 86">
            <a:extLst>
              <a:ext uri="{FF2B5EF4-FFF2-40B4-BE49-F238E27FC236}">
                <a16:creationId xmlns:a16="http://schemas.microsoft.com/office/drawing/2014/main" id="{9AF0FCF7-A2A9-9F48-BC3D-ED6E0AE751C2}"/>
              </a:ext>
            </a:extLst>
          </p:cNvPr>
          <p:cNvSpPr/>
          <p:nvPr/>
        </p:nvSpPr>
        <p:spPr>
          <a:xfrm>
            <a:off x="149674" y="4510156"/>
            <a:ext cx="1804055" cy="320040"/>
          </a:xfrm>
          <a:prstGeom prst="rect">
            <a:avLst/>
          </a:prstGeom>
          <a:solidFill>
            <a:srgbClr val="0066B3"/>
          </a:solidFill>
          <a:ln>
            <a:noFill/>
          </a:ln>
          <a:effectLst>
            <a:glow rad="50800">
              <a:schemeClr val="accent5">
                <a:satMod val="175000"/>
                <a:alpha val="40000"/>
              </a:schemeClr>
            </a:glow>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mj-lt"/>
              </a:rPr>
              <a:t>Results/</a:t>
            </a:r>
            <a:r>
              <a:rPr lang="en-US" sz="1500" b="1" dirty="0"/>
              <a:t> </a:t>
            </a:r>
            <a:r>
              <a:rPr lang="en-US" sz="1500" dirty="0"/>
              <a:t>Significance</a:t>
            </a:r>
            <a:endParaRPr lang="en-US" sz="1500" dirty="0">
              <a:latin typeface="+mj-lt"/>
            </a:endParaRPr>
          </a:p>
        </p:txBody>
      </p:sp>
      <p:sp>
        <p:nvSpPr>
          <p:cNvPr id="5" name="Rectangle 4">
            <a:extLst>
              <a:ext uri="{FF2B5EF4-FFF2-40B4-BE49-F238E27FC236}">
                <a16:creationId xmlns:a16="http://schemas.microsoft.com/office/drawing/2014/main" id="{1FBAECA1-39EB-8942-81C9-F8E28FDD9268}"/>
              </a:ext>
            </a:extLst>
          </p:cNvPr>
          <p:cNvSpPr/>
          <p:nvPr/>
        </p:nvSpPr>
        <p:spPr>
          <a:xfrm>
            <a:off x="169754" y="6596390"/>
            <a:ext cx="4060723" cy="2525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D85DD6D-CC2F-1443-88E6-9DECBE1C72B8}"/>
              </a:ext>
            </a:extLst>
          </p:cNvPr>
          <p:cNvSpPr/>
          <p:nvPr/>
        </p:nvSpPr>
        <p:spPr>
          <a:xfrm>
            <a:off x="166852" y="6587327"/>
            <a:ext cx="6194870" cy="261610"/>
          </a:xfrm>
          <a:prstGeom prst="rect">
            <a:avLst/>
          </a:prstGeom>
        </p:spPr>
        <p:txBody>
          <a:bodyPr wrap="square">
            <a:spAutoFit/>
          </a:bodyPr>
          <a:lstStyle/>
          <a:p>
            <a:r>
              <a:rPr lang="en-US" sz="1050" b="1" dirty="0">
                <a:latin typeface="+mj-lt"/>
              </a:rPr>
              <a:t>Sponsor</a:t>
            </a:r>
            <a:r>
              <a:rPr lang="en-US" sz="1050" dirty="0">
                <a:latin typeface="+mj-lt"/>
              </a:rPr>
              <a:t>: NASA-CMS (80NSSC17K0710) and NASA-NIP (80NSSC18K0708)</a:t>
            </a:r>
          </a:p>
        </p:txBody>
      </p:sp>
      <p:sp>
        <p:nvSpPr>
          <p:cNvPr id="70" name="Rectangle 69">
            <a:extLst>
              <a:ext uri="{FF2B5EF4-FFF2-40B4-BE49-F238E27FC236}">
                <a16:creationId xmlns:a16="http://schemas.microsoft.com/office/drawing/2014/main" id="{29F659ED-9A7A-7449-9394-F2A3B6B46729}"/>
              </a:ext>
            </a:extLst>
          </p:cNvPr>
          <p:cNvSpPr/>
          <p:nvPr/>
        </p:nvSpPr>
        <p:spPr>
          <a:xfrm>
            <a:off x="9158549" y="1744502"/>
            <a:ext cx="2923202" cy="4929586"/>
          </a:xfrm>
          <a:prstGeom prst="rect">
            <a:avLst/>
          </a:prstGeom>
          <a:solidFill>
            <a:schemeClr val="accent5">
              <a:lumMod val="20000"/>
              <a:lumOff val="8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1D0EE76-876D-F84E-8E9B-359F342DF479}"/>
              </a:ext>
            </a:extLst>
          </p:cNvPr>
          <p:cNvPicPr>
            <a:picLocks noChangeAspect="1"/>
          </p:cNvPicPr>
          <p:nvPr/>
        </p:nvPicPr>
        <p:blipFill>
          <a:blip r:embed="rId5"/>
          <a:stretch>
            <a:fillRect/>
          </a:stretch>
        </p:blipFill>
        <p:spPr>
          <a:xfrm>
            <a:off x="9237968" y="2120191"/>
            <a:ext cx="2764364" cy="1784810"/>
          </a:xfrm>
          <a:prstGeom prst="rect">
            <a:avLst/>
          </a:prstGeom>
        </p:spPr>
      </p:pic>
      <p:pic>
        <p:nvPicPr>
          <p:cNvPr id="11" name="Picture 10">
            <a:extLst>
              <a:ext uri="{FF2B5EF4-FFF2-40B4-BE49-F238E27FC236}">
                <a16:creationId xmlns:a16="http://schemas.microsoft.com/office/drawing/2014/main" id="{01D04AD9-153A-CA4A-8A4C-89275F0DE4D9}"/>
              </a:ext>
            </a:extLst>
          </p:cNvPr>
          <p:cNvPicPr>
            <a:picLocks noChangeAspect="1"/>
          </p:cNvPicPr>
          <p:nvPr/>
        </p:nvPicPr>
        <p:blipFill>
          <a:blip r:embed="rId6"/>
          <a:stretch>
            <a:fillRect/>
          </a:stretch>
        </p:blipFill>
        <p:spPr>
          <a:xfrm>
            <a:off x="9238569" y="4336444"/>
            <a:ext cx="2763763" cy="1776705"/>
          </a:xfrm>
          <a:prstGeom prst="rect">
            <a:avLst/>
          </a:prstGeom>
        </p:spPr>
      </p:pic>
      <p:sp>
        <p:nvSpPr>
          <p:cNvPr id="37" name="Rectangle 36">
            <a:extLst>
              <a:ext uri="{FF2B5EF4-FFF2-40B4-BE49-F238E27FC236}">
                <a16:creationId xmlns:a16="http://schemas.microsoft.com/office/drawing/2014/main" id="{F2380552-0AA3-D842-AF80-DE6C888521DE}"/>
              </a:ext>
            </a:extLst>
          </p:cNvPr>
          <p:cNvSpPr/>
          <p:nvPr/>
        </p:nvSpPr>
        <p:spPr>
          <a:xfrm>
            <a:off x="9188032" y="3877355"/>
            <a:ext cx="2923202" cy="384721"/>
          </a:xfrm>
          <a:prstGeom prst="rect">
            <a:avLst/>
          </a:prstGeom>
        </p:spPr>
        <p:txBody>
          <a:bodyPr wrap="square">
            <a:spAutoFit/>
          </a:bodyPr>
          <a:lstStyle/>
          <a:p>
            <a:r>
              <a:rPr lang="en-US" sz="950" i="1" dirty="0">
                <a:solidFill>
                  <a:schemeClr val="accent1">
                    <a:lumMod val="75000"/>
                  </a:schemeClr>
                </a:solidFill>
              </a:rPr>
              <a:t>Figure 2: </a:t>
            </a:r>
            <a:r>
              <a:rPr lang="en-US" sz="950" dirty="0">
                <a:solidFill>
                  <a:schemeClr val="accent1">
                    <a:lumMod val="75000"/>
                  </a:schemeClr>
                </a:solidFill>
              </a:rPr>
              <a:t>Degree to which forest activities are included towards greenhouse gas (GHG) reduction goals. </a:t>
            </a:r>
          </a:p>
        </p:txBody>
      </p:sp>
      <p:sp>
        <p:nvSpPr>
          <p:cNvPr id="38" name="Rectangle 37">
            <a:extLst>
              <a:ext uri="{FF2B5EF4-FFF2-40B4-BE49-F238E27FC236}">
                <a16:creationId xmlns:a16="http://schemas.microsoft.com/office/drawing/2014/main" id="{5FC78845-34DB-4C47-9C48-78A993373C0F}"/>
              </a:ext>
            </a:extLst>
          </p:cNvPr>
          <p:cNvSpPr/>
          <p:nvPr/>
        </p:nvSpPr>
        <p:spPr>
          <a:xfrm>
            <a:off x="9143807" y="6113149"/>
            <a:ext cx="2952685" cy="669414"/>
          </a:xfrm>
          <a:prstGeom prst="rect">
            <a:avLst/>
          </a:prstGeom>
        </p:spPr>
        <p:txBody>
          <a:bodyPr wrap="square">
            <a:spAutoFit/>
          </a:bodyPr>
          <a:lstStyle/>
          <a:p>
            <a:r>
              <a:rPr lang="en-US" sz="950" i="1" dirty="0">
                <a:solidFill>
                  <a:schemeClr val="accent1">
                    <a:lumMod val="75000"/>
                  </a:schemeClr>
                </a:solidFill>
              </a:rPr>
              <a:t>Figure 3: </a:t>
            </a:r>
            <a:r>
              <a:rPr lang="en-US" sz="950" dirty="0">
                <a:solidFill>
                  <a:schemeClr val="accent1">
                    <a:lumMod val="75000"/>
                  </a:schemeClr>
                </a:solidFill>
              </a:rPr>
              <a:t>Primary scientific strategy employed by states to estimate forest carbon stocks and fluxes within their climate mitigation plans or greenhouse gas inventories. </a:t>
            </a:r>
          </a:p>
          <a:p>
            <a:r>
              <a:rPr lang="en-US" sz="900" b="1" i="1" dirty="0">
                <a:solidFill>
                  <a:schemeClr val="accent1">
                    <a:lumMod val="75000"/>
                  </a:schemeClr>
                </a:solidFill>
              </a:rPr>
              <a:t> </a:t>
            </a:r>
          </a:p>
        </p:txBody>
      </p:sp>
      <p:pic>
        <p:nvPicPr>
          <p:cNvPr id="19" name="Picture 18">
            <a:extLst>
              <a:ext uri="{FF2B5EF4-FFF2-40B4-BE49-F238E27FC236}">
                <a16:creationId xmlns:a16="http://schemas.microsoft.com/office/drawing/2014/main" id="{BD05C326-5D03-A545-9FBB-57EAA8D09E36}"/>
              </a:ext>
            </a:extLst>
          </p:cNvPr>
          <p:cNvPicPr>
            <a:picLocks noChangeAspect="1"/>
          </p:cNvPicPr>
          <p:nvPr/>
        </p:nvPicPr>
        <p:blipFill>
          <a:blip r:embed="rId7"/>
          <a:stretch>
            <a:fillRect/>
          </a:stretch>
        </p:blipFill>
        <p:spPr>
          <a:xfrm>
            <a:off x="4988725" y="2140049"/>
            <a:ext cx="4047397" cy="2850775"/>
          </a:xfrm>
          <a:prstGeom prst="rect">
            <a:avLst/>
          </a:prstGeom>
        </p:spPr>
      </p:pic>
      <p:sp>
        <p:nvSpPr>
          <p:cNvPr id="44" name="Rectangle 43">
            <a:extLst>
              <a:ext uri="{FF2B5EF4-FFF2-40B4-BE49-F238E27FC236}">
                <a16:creationId xmlns:a16="http://schemas.microsoft.com/office/drawing/2014/main" id="{9D3E5CD3-A72B-F74C-BC94-690534E59AE7}"/>
              </a:ext>
            </a:extLst>
          </p:cNvPr>
          <p:cNvSpPr/>
          <p:nvPr/>
        </p:nvSpPr>
        <p:spPr>
          <a:xfrm>
            <a:off x="5736298" y="1772289"/>
            <a:ext cx="2923202" cy="338554"/>
          </a:xfrm>
          <a:prstGeom prst="rect">
            <a:avLst/>
          </a:prstGeom>
        </p:spPr>
        <p:txBody>
          <a:bodyPr wrap="square">
            <a:spAutoFit/>
          </a:bodyPr>
          <a:lstStyle/>
          <a:p>
            <a:r>
              <a:rPr lang="en-US" sz="1600" b="1" dirty="0">
                <a:solidFill>
                  <a:schemeClr val="accent1">
                    <a:lumMod val="75000"/>
                  </a:schemeClr>
                </a:solidFill>
              </a:rPr>
              <a:t>Science Policy Relationships</a:t>
            </a:r>
          </a:p>
        </p:txBody>
      </p:sp>
      <p:sp>
        <p:nvSpPr>
          <p:cNvPr id="45" name="Rectangle 44">
            <a:extLst>
              <a:ext uri="{FF2B5EF4-FFF2-40B4-BE49-F238E27FC236}">
                <a16:creationId xmlns:a16="http://schemas.microsoft.com/office/drawing/2014/main" id="{12CDC80D-8069-8641-95D7-67116580D5CA}"/>
              </a:ext>
            </a:extLst>
          </p:cNvPr>
          <p:cNvSpPr/>
          <p:nvPr/>
        </p:nvSpPr>
        <p:spPr>
          <a:xfrm>
            <a:off x="9819870" y="1773287"/>
            <a:ext cx="2217564" cy="338554"/>
          </a:xfrm>
          <a:prstGeom prst="rect">
            <a:avLst/>
          </a:prstGeom>
        </p:spPr>
        <p:txBody>
          <a:bodyPr wrap="square">
            <a:spAutoFit/>
          </a:bodyPr>
          <a:lstStyle/>
          <a:p>
            <a:r>
              <a:rPr lang="en-US" sz="1600" b="1" dirty="0">
                <a:solidFill>
                  <a:schemeClr val="accent1">
                    <a:lumMod val="75000"/>
                  </a:schemeClr>
                </a:solidFill>
              </a:rPr>
              <a:t>Regional Patterns</a:t>
            </a:r>
          </a:p>
        </p:txBody>
      </p:sp>
      <p:sp>
        <p:nvSpPr>
          <p:cNvPr id="46" name="Rectangle 45">
            <a:extLst>
              <a:ext uri="{FF2B5EF4-FFF2-40B4-BE49-F238E27FC236}">
                <a16:creationId xmlns:a16="http://schemas.microsoft.com/office/drawing/2014/main" id="{8754F31A-9D02-1849-90D0-485D2AE07B50}"/>
              </a:ext>
            </a:extLst>
          </p:cNvPr>
          <p:cNvSpPr/>
          <p:nvPr/>
        </p:nvSpPr>
        <p:spPr>
          <a:xfrm>
            <a:off x="4965527" y="5065057"/>
            <a:ext cx="4093792" cy="1708160"/>
          </a:xfrm>
          <a:prstGeom prst="rect">
            <a:avLst/>
          </a:prstGeom>
        </p:spPr>
        <p:txBody>
          <a:bodyPr wrap="square">
            <a:spAutoFit/>
          </a:bodyPr>
          <a:lstStyle/>
          <a:p>
            <a:r>
              <a:rPr lang="en-US" sz="1000" i="1" dirty="0">
                <a:solidFill>
                  <a:schemeClr val="accent1">
                    <a:lumMod val="75000"/>
                  </a:schemeClr>
                </a:solidFill>
              </a:rPr>
              <a:t>Figure 1: </a:t>
            </a:r>
            <a:r>
              <a:rPr lang="en-US" sz="1000" dirty="0">
                <a:solidFill>
                  <a:schemeClr val="accent1">
                    <a:lumMod val="75000"/>
                  </a:schemeClr>
                </a:solidFill>
              </a:rPr>
              <a:t>State-by-state relationships between the degree to which forest activities are included towards greenhouse gas (GHG) emissions reduction goals and the primary scientific strategy employed to generate related forest carbon estimates. </a:t>
            </a:r>
          </a:p>
          <a:p>
            <a:pPr>
              <a:spcBef>
                <a:spcPts val="600"/>
              </a:spcBef>
            </a:pPr>
            <a:r>
              <a:rPr lang="en-US" sz="1000" dirty="0">
                <a:solidFill>
                  <a:schemeClr val="accent1">
                    <a:lumMod val="75000"/>
                  </a:schemeClr>
                </a:solidFill>
              </a:rPr>
              <a:t>Science Strategies (1-Default, 2-Sample, 3-Sample+)</a:t>
            </a:r>
          </a:p>
          <a:p>
            <a:r>
              <a:rPr lang="en-US" sz="1000" dirty="0">
                <a:solidFill>
                  <a:schemeClr val="accent1">
                    <a:lumMod val="75000"/>
                  </a:schemeClr>
                </a:solidFill>
              </a:rPr>
              <a:t>Degree of Inclusion (1-Not Included, 2-Not Included, Tracked, 3-Included)</a:t>
            </a:r>
          </a:p>
          <a:p>
            <a:endParaRPr lang="en-US" sz="1000" b="1" dirty="0">
              <a:solidFill>
                <a:schemeClr val="accent1">
                  <a:lumMod val="75000"/>
                </a:schemeClr>
              </a:solidFill>
              <a:latin typeface="+mj-lt"/>
            </a:endParaRPr>
          </a:p>
          <a:p>
            <a:pPr algn="ctr"/>
            <a:r>
              <a:rPr lang="en-US" sz="1050" b="1" dirty="0">
                <a:solidFill>
                  <a:schemeClr val="accent1">
                    <a:lumMod val="75000"/>
                  </a:schemeClr>
                </a:solidFill>
              </a:rPr>
              <a:t>Where levels are the same, the scientific strategy and degree of policy inclusion are considered to be commensurate. </a:t>
            </a:r>
          </a:p>
          <a:p>
            <a:endParaRPr lang="en-US" sz="900" b="1" i="1" dirty="0">
              <a:solidFill>
                <a:schemeClr val="accent1">
                  <a:lumMod val="75000"/>
                </a:schemeClr>
              </a:solidFill>
            </a:endParaRPr>
          </a:p>
        </p:txBody>
      </p:sp>
    </p:spTree>
    <p:extLst>
      <p:ext uri="{BB962C8B-B14F-4D97-AF65-F5344CB8AC3E}">
        <p14:creationId xmlns:p14="http://schemas.microsoft.com/office/powerpoint/2010/main" val="141594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2869</TotalTime>
  <Words>489</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Courier New</vt:lpstr>
      <vt:lpstr>Office Theme</vt:lpstr>
      <vt:lpstr>Context and future directions for integrating forest carbon into sub-national climate mitigation planning in the RGGI region of the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Pervasive shifts in forest dynamics in a changing world Nate G. McDowell*, Craig D. Allen, Kristina Anderson-Teixeira, Brian H. Aukema, Ben Bond-Lamberty, Louise Chini, James S. Clark, Michael Dietze, Charlotte Grossiord, Adam Hanbury-Brown, George C. Hurtt, Robert B. Jackson, Daniel J. Johnson, Lara Kueppers, Jeremy W. Lichstein, Kiona Ogle, Benjamin Poulter, Thomas A. M. Pugh, Rupert Seidl, Monica G. Turner, Maria Uriarte, Anthony P. Walker, Chonggang Xu</dc:title>
  <dc:creator>Poulter, Benjamin (GSFC-6180)</dc:creator>
  <cp:lastModifiedBy>Sharpe, Natalie L. (GSFC-618.0)[SCIENCE SYSTEMS AND APPLICATIONS INC]</cp:lastModifiedBy>
  <cp:revision>364</cp:revision>
  <dcterms:created xsi:type="dcterms:W3CDTF">2020-05-29T12:49:36Z</dcterms:created>
  <dcterms:modified xsi:type="dcterms:W3CDTF">2021-04-30T15:38:40Z</dcterms:modified>
</cp:coreProperties>
</file>