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86"/>
    <p:restoredTop sz="94643"/>
  </p:normalViewPr>
  <p:slideViewPr>
    <p:cSldViewPr snapToGrid="0" snapToObjects="1">
      <p:cViewPr varScale="1">
        <p:scale>
          <a:sx n="85" d="100"/>
          <a:sy n="85" d="100"/>
        </p:scale>
        <p:origin x="200" y="10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4551-3927-A74E-8CAA-197A4C1B8F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F2EBDF-A7F8-0541-965F-34ADCF358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3DD627-72B3-D04E-AAFE-18F2AC619AB6}"/>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5" name="Footer Placeholder 4">
            <a:extLst>
              <a:ext uri="{FF2B5EF4-FFF2-40B4-BE49-F238E27FC236}">
                <a16:creationId xmlns:a16="http://schemas.microsoft.com/office/drawing/2014/main" id="{C1F625C0-C640-6D45-AA0C-4C30EFA84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FD701-F22D-C44D-B9EE-2420B01F1CCA}"/>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356690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5D3D-E543-A24C-9AE0-C18E0B1773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ABBAE8-7A4A-CA4D-94BB-2D324C0898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91803-F55B-6B4C-9A62-B7720A0F1924}"/>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5" name="Footer Placeholder 4">
            <a:extLst>
              <a:ext uri="{FF2B5EF4-FFF2-40B4-BE49-F238E27FC236}">
                <a16:creationId xmlns:a16="http://schemas.microsoft.com/office/drawing/2014/main" id="{BE560A01-8B26-3743-88C8-0AC1DE9AD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9E180-4DE5-2F49-8BB5-9AD137D19B9C}"/>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42982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D6A362-42DF-114F-889B-7D18FEC5B2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45B6F-A76B-A54E-B940-FDAB2BA03A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D2BCE-433E-E745-97FF-C49662396595}"/>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5" name="Footer Placeholder 4">
            <a:extLst>
              <a:ext uri="{FF2B5EF4-FFF2-40B4-BE49-F238E27FC236}">
                <a16:creationId xmlns:a16="http://schemas.microsoft.com/office/drawing/2014/main" id="{BEC923A6-1547-8644-AFD6-7DC8319FC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24508-6505-004A-9B9A-621779073560}"/>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94237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DDC5-797F-A347-B6B7-898E333093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825DA-4124-1545-93C6-E5A27501CF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E18CD-2134-7340-81EA-68ABE5820026}"/>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5" name="Footer Placeholder 4">
            <a:extLst>
              <a:ext uri="{FF2B5EF4-FFF2-40B4-BE49-F238E27FC236}">
                <a16:creationId xmlns:a16="http://schemas.microsoft.com/office/drawing/2014/main" id="{4E169049-F435-E64A-BDB7-260F82287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D0631-F097-2A4E-BFD2-FAB0707270ED}"/>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64346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74A2-77A3-1B4D-AA13-F632EB0CD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2B377A-1979-CE49-9485-65ADCCCF8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9B96C-0F18-D341-8A3B-D1D375F45BF0}"/>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5" name="Footer Placeholder 4">
            <a:extLst>
              <a:ext uri="{FF2B5EF4-FFF2-40B4-BE49-F238E27FC236}">
                <a16:creationId xmlns:a16="http://schemas.microsoft.com/office/drawing/2014/main" id="{F558C8B7-A493-DB4C-9D22-1210A8D00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CE10C-2451-8D40-8BA5-19A1E6A28076}"/>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353172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B470-E040-A447-98D2-96C093FF2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680EA-4A86-044C-AC8F-92F21B835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C7D4C-3180-5A40-B731-47401AED7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2A3FA-6F16-0F42-964F-5D4DF809F77A}"/>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6" name="Footer Placeholder 5">
            <a:extLst>
              <a:ext uri="{FF2B5EF4-FFF2-40B4-BE49-F238E27FC236}">
                <a16:creationId xmlns:a16="http://schemas.microsoft.com/office/drawing/2014/main" id="{A8F77AEB-3385-EC47-8CFB-53883B8D3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6950E6-1CEE-A34B-A307-C3F43DB68CD6}"/>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92162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50E7-2B90-BE4A-A28F-23AE3EB16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1C53F3-5D76-B94E-BD95-444745965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39568-02C0-A145-85A6-AEA8DAFB36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DEA82A-EF7B-B947-9297-CCEF00D9A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5C18B-B30F-F543-906D-341D6B51A3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FEBBE-BC4B-B44C-873B-80FE52102D75}"/>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8" name="Footer Placeholder 7">
            <a:extLst>
              <a:ext uri="{FF2B5EF4-FFF2-40B4-BE49-F238E27FC236}">
                <a16:creationId xmlns:a16="http://schemas.microsoft.com/office/drawing/2014/main" id="{A2C3DF9F-66E4-574E-AAF6-6CA9ACBA22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B1CAB1-7001-2D47-95E7-4EDB9B88F22F}"/>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91981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137B-1837-A941-A16A-516A1D6741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C80062-88DE-AB40-885A-D6184FD2B6C2}"/>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4" name="Footer Placeholder 3">
            <a:extLst>
              <a:ext uri="{FF2B5EF4-FFF2-40B4-BE49-F238E27FC236}">
                <a16:creationId xmlns:a16="http://schemas.microsoft.com/office/drawing/2014/main" id="{E5780FC4-296B-8B44-AC52-F07D8354C1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79327A-2921-3B4B-BFF4-3D004CBD8BAD}"/>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79049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0FDFF-3F0B-E742-993B-B664128E4796}"/>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3" name="Footer Placeholder 2">
            <a:extLst>
              <a:ext uri="{FF2B5EF4-FFF2-40B4-BE49-F238E27FC236}">
                <a16:creationId xmlns:a16="http://schemas.microsoft.com/office/drawing/2014/main" id="{9DC2DAE5-B0BB-C949-9897-77E9A7D3C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B0A11-6222-2244-8F59-0550068ADB79}"/>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179756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9424-4BE0-0F42-A248-38C96419D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5A78E-BEE7-DF4A-A422-437869178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CA4F2-FEF9-0C4F-9F0A-D8B16293A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66F52-9248-E24B-9707-BE5401BF7C30}"/>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6" name="Footer Placeholder 5">
            <a:extLst>
              <a:ext uri="{FF2B5EF4-FFF2-40B4-BE49-F238E27FC236}">
                <a16:creationId xmlns:a16="http://schemas.microsoft.com/office/drawing/2014/main" id="{CEDAC3D5-101F-B445-ADB7-D826CC52C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1D73E-79C1-394C-837B-81721EED3E94}"/>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382875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8C769-69CF-424F-8277-08FC9BF5F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55CFED-DDD6-DB42-B601-08EF27B6E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4931DE-6966-F74B-A92C-95E83B447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80D50-EF86-E146-A145-F7EA5986A855}"/>
              </a:ext>
            </a:extLst>
          </p:cNvPr>
          <p:cNvSpPr>
            <a:spLocks noGrp="1"/>
          </p:cNvSpPr>
          <p:nvPr>
            <p:ph type="dt" sz="half" idx="10"/>
          </p:nvPr>
        </p:nvSpPr>
        <p:spPr/>
        <p:txBody>
          <a:bodyPr/>
          <a:lstStyle/>
          <a:p>
            <a:fld id="{FF4CC3F1-E82C-C14A-B645-E5553160488A}" type="datetimeFigureOut">
              <a:rPr lang="en-US" smtClean="0"/>
              <a:t>4/18/21</a:t>
            </a:fld>
            <a:endParaRPr lang="en-US"/>
          </a:p>
        </p:txBody>
      </p:sp>
      <p:sp>
        <p:nvSpPr>
          <p:cNvPr id="6" name="Footer Placeholder 5">
            <a:extLst>
              <a:ext uri="{FF2B5EF4-FFF2-40B4-BE49-F238E27FC236}">
                <a16:creationId xmlns:a16="http://schemas.microsoft.com/office/drawing/2014/main" id="{15B1ADAD-0C39-6346-857C-EB4F58F1B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C5373-E09C-FC4D-B7F8-8EBF5C07DF05}"/>
              </a:ext>
            </a:extLst>
          </p:cNvPr>
          <p:cNvSpPr>
            <a:spLocks noGrp="1"/>
          </p:cNvSpPr>
          <p:nvPr>
            <p:ph type="sldNum" sz="quarter" idx="12"/>
          </p:nvPr>
        </p:nvSpPr>
        <p:spPr/>
        <p:txBody>
          <a:bodyPr/>
          <a:lstStyle/>
          <a:p>
            <a:fld id="{72BD3E31-E5FA-424C-92CD-188C03CE6E07}" type="slidenum">
              <a:rPr lang="en-US" smtClean="0"/>
              <a:t>‹#›</a:t>
            </a:fld>
            <a:endParaRPr lang="en-US"/>
          </a:p>
        </p:txBody>
      </p:sp>
    </p:spTree>
    <p:extLst>
      <p:ext uri="{BB962C8B-B14F-4D97-AF65-F5344CB8AC3E}">
        <p14:creationId xmlns:p14="http://schemas.microsoft.com/office/powerpoint/2010/main" val="816356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02327-CCF0-5C4A-82FE-C97BDA6FA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C2BAEA-1A9A-AA47-B7EC-E1F059B8E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11C0D-8F23-2A4D-92D3-14F853B6E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CC3F1-E82C-C14A-B645-E5553160488A}" type="datetimeFigureOut">
              <a:rPr lang="en-US" smtClean="0"/>
              <a:t>4/18/21</a:t>
            </a:fld>
            <a:endParaRPr lang="en-US"/>
          </a:p>
        </p:txBody>
      </p:sp>
      <p:sp>
        <p:nvSpPr>
          <p:cNvPr id="5" name="Footer Placeholder 4">
            <a:extLst>
              <a:ext uri="{FF2B5EF4-FFF2-40B4-BE49-F238E27FC236}">
                <a16:creationId xmlns:a16="http://schemas.microsoft.com/office/drawing/2014/main" id="{F2A36F04-345E-F74B-8860-3FFF9EE0E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63D858-4CA7-ED4A-94CB-512B5F6F4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D3E31-E5FA-424C-92CD-188C03CE6E07}" type="slidenum">
              <a:rPr lang="en-US" smtClean="0"/>
              <a:t>‹#›</a:t>
            </a:fld>
            <a:endParaRPr lang="en-US"/>
          </a:p>
        </p:txBody>
      </p:sp>
    </p:spTree>
    <p:extLst>
      <p:ext uri="{BB962C8B-B14F-4D97-AF65-F5344CB8AC3E}">
        <p14:creationId xmlns:p14="http://schemas.microsoft.com/office/powerpoint/2010/main" val="3382483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E5CB9B-9254-404A-84ED-B9E9EFA06518}"/>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FEE3C4F4-DE9F-9E4F-B069-3E9B6A4B77E9}"/>
              </a:ext>
            </a:extLst>
          </p:cNvPr>
          <p:cNvSpPr>
            <a:spLocks noGrp="1"/>
          </p:cNvSpPr>
          <p:nvPr/>
        </p:nvSpPr>
        <p:spPr bwMode="auto">
          <a:xfrm>
            <a:off x="944380" y="315677"/>
            <a:ext cx="9623686" cy="639762"/>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6906" tIns="48453" rIns="96906" bIns="48453" numCol="1" anchor="ctr" anchorCtr="0" compatLnSpc="1">
            <a:prstTxWarp prst="textNoShape">
              <a:avLst/>
            </a:prstTxWarp>
          </a:bodyPr>
          <a:lst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a:lstStyle>
          <a:p>
            <a:r>
              <a:rPr lang="en-US" sz="1800" dirty="0">
                <a:solidFill>
                  <a:srgbClr val="0070C0"/>
                </a:solidFill>
                <a:latin typeface="Arial" panose="020B0604020202020204" pitchFamily="34" charset="0"/>
                <a:cs typeface="Arial" panose="020B0604020202020204" pitchFamily="34" charset="0"/>
              </a:rPr>
              <a:t>Half of global methane emissions come from </a:t>
            </a:r>
          </a:p>
          <a:p>
            <a:r>
              <a:rPr lang="en-US" sz="1800" dirty="0">
                <a:solidFill>
                  <a:srgbClr val="0070C0"/>
                </a:solidFill>
                <a:latin typeface="Arial" panose="020B0604020202020204" pitchFamily="34" charset="0"/>
                <a:cs typeface="Arial" panose="020B0604020202020204" pitchFamily="34" charset="0"/>
              </a:rPr>
              <a:t>highly variable aquatic ecosystem sources</a:t>
            </a:r>
            <a:br>
              <a:rPr lang="en-US" sz="1800" dirty="0">
                <a:solidFill>
                  <a:srgbClr val="0070C0"/>
                </a:solidFill>
                <a:latin typeface="Arial" panose="020B0604020202020204" pitchFamily="34" charset="0"/>
                <a:cs typeface="Arial" panose="020B0604020202020204" pitchFamily="34" charset="0"/>
              </a:rPr>
            </a:br>
            <a:r>
              <a:rPr lang="en-US" sz="1400" dirty="0" err="1">
                <a:solidFill>
                  <a:srgbClr val="0070C0"/>
                </a:solidFill>
                <a:latin typeface="Arial" panose="020B0604020202020204" pitchFamily="34" charset="0"/>
                <a:cs typeface="Arial" panose="020B0604020202020204" pitchFamily="34" charset="0"/>
              </a:rPr>
              <a:t>Rosentreter</a:t>
            </a:r>
            <a:r>
              <a:rPr lang="en-US" sz="1400" dirty="0">
                <a:solidFill>
                  <a:srgbClr val="0070C0"/>
                </a:solidFill>
                <a:latin typeface="Arial" panose="020B0604020202020204" pitchFamily="34" charset="0"/>
                <a:cs typeface="Arial" panose="020B0604020202020204" pitchFamily="34" charset="0"/>
              </a:rPr>
              <a:t>, JA…B Poulter, et al., Nature Geoscience (2021)</a:t>
            </a:r>
          </a:p>
        </p:txBody>
      </p:sp>
      <p:sp>
        <p:nvSpPr>
          <p:cNvPr id="6" name="TextBox 3">
            <a:extLst>
              <a:ext uri="{FF2B5EF4-FFF2-40B4-BE49-F238E27FC236}">
                <a16:creationId xmlns:a16="http://schemas.microsoft.com/office/drawing/2014/main" id="{74E0967A-E50A-614B-898E-81EB5B05931A}"/>
              </a:ext>
            </a:extLst>
          </p:cNvPr>
          <p:cNvSpPr txBox="1">
            <a:spLocks noChangeArrowheads="1"/>
          </p:cNvSpPr>
          <p:nvPr/>
        </p:nvSpPr>
        <p:spPr bwMode="auto">
          <a:xfrm>
            <a:off x="104931" y="1196166"/>
            <a:ext cx="5506063" cy="3662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400" b="1" dirty="0">
                <a:solidFill>
                  <a:srgbClr val="0000FF"/>
                </a:solidFill>
                <a:latin typeface="Arial"/>
                <a:cs typeface="Arial"/>
              </a:rPr>
              <a:t>Science Question</a:t>
            </a:r>
          </a:p>
          <a:p>
            <a:pPr algn="just" eaLnBrk="1" hangingPunct="1"/>
            <a:r>
              <a:rPr lang="en-US" sz="1400" dirty="0">
                <a:solidFill>
                  <a:srgbClr val="0000FF"/>
                </a:solidFill>
                <a:latin typeface="Arial"/>
                <a:cs typeface="Arial"/>
              </a:rPr>
              <a:t>Atmospheric methane concentrations are increasing rapidly, with 2020 having the largest growth on record. Methane is the second most important greenhouse gas after carbon dioxide in terms of its total radiative forcing since the industrial revolution. The drivers of growth of atmospheric methane is highly uncertain and due to a combination of oil and gas activities, agriculture, and wetland-climate feedbacks. Without a comprehensive understanding of the global methane budget, mitigation strategies will struggle in terms of their evaluation and effectiveness.</a:t>
            </a:r>
            <a:endParaRPr lang="en-US" sz="800" dirty="0">
              <a:solidFill>
                <a:srgbClr val="0000FF"/>
              </a:solidFill>
              <a:latin typeface="Arial"/>
              <a:cs typeface="Arial"/>
            </a:endParaRPr>
          </a:p>
          <a:p>
            <a:pPr algn="just" eaLnBrk="1" hangingPunct="1"/>
            <a:endParaRPr lang="en-US" sz="1400" b="1" dirty="0">
              <a:solidFill>
                <a:srgbClr val="0000FF"/>
              </a:solidFill>
              <a:latin typeface="Arial"/>
              <a:cs typeface="Arial"/>
            </a:endParaRPr>
          </a:p>
          <a:p>
            <a:pPr algn="just" eaLnBrk="1" hangingPunct="1"/>
            <a:r>
              <a:rPr lang="en-US" sz="1400" b="1" dirty="0">
                <a:solidFill>
                  <a:srgbClr val="0000FF"/>
                </a:solidFill>
                <a:latin typeface="Arial"/>
                <a:cs typeface="Arial"/>
              </a:rPr>
              <a:t>Analysis</a:t>
            </a:r>
          </a:p>
          <a:p>
            <a:pPr algn="just" eaLnBrk="1" hangingPunct="1"/>
            <a:r>
              <a:rPr lang="en-US" sz="1400" dirty="0">
                <a:solidFill>
                  <a:srgbClr val="0000FF"/>
                </a:solidFill>
                <a:latin typeface="Arial"/>
                <a:cs typeface="Arial"/>
              </a:rPr>
              <a:t>A comprehensive meta-analysis of existing datasets of natural and managed wetland methane emissions was carried out. A statistical assessment and global upscaling of these fluxes was used to develop a global flux for each of 15 different wetland types.</a:t>
            </a:r>
          </a:p>
        </p:txBody>
      </p:sp>
      <p:sp>
        <p:nvSpPr>
          <p:cNvPr id="8" name="TextBox 3">
            <a:extLst>
              <a:ext uri="{FF2B5EF4-FFF2-40B4-BE49-F238E27FC236}">
                <a16:creationId xmlns:a16="http://schemas.microsoft.com/office/drawing/2014/main" id="{4611108F-9603-0D48-B067-B63B23FE0013}"/>
              </a:ext>
            </a:extLst>
          </p:cNvPr>
          <p:cNvSpPr txBox="1">
            <a:spLocks noChangeArrowheads="1"/>
          </p:cNvSpPr>
          <p:nvPr/>
        </p:nvSpPr>
        <p:spPr bwMode="auto">
          <a:xfrm>
            <a:off x="5610995" y="4077327"/>
            <a:ext cx="6476074"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a:latin typeface="Arial"/>
                <a:cs typeface="Arial"/>
              </a:rPr>
              <a:t>Figure Caption</a:t>
            </a:r>
          </a:p>
          <a:p>
            <a:pPr algn="just" eaLnBrk="1" hangingPunct="1">
              <a:spcAft>
                <a:spcPts val="600"/>
              </a:spcAft>
            </a:pPr>
            <a:r>
              <a:rPr lang="en-US" sz="1200" i="1" dirty="0">
                <a:latin typeface="Arial"/>
                <a:cs typeface="Arial"/>
              </a:rPr>
              <a:t>Global wetlands emit 269-431 TgCH</a:t>
            </a:r>
            <a:r>
              <a:rPr lang="en-US" sz="1200" i="1" baseline="-25000" dirty="0">
                <a:latin typeface="Arial"/>
                <a:cs typeface="Arial"/>
              </a:rPr>
              <a:t>4</a:t>
            </a:r>
            <a:r>
              <a:rPr lang="en-US" sz="1200" i="1" dirty="0">
                <a:latin typeface="Arial"/>
                <a:cs typeface="Arial"/>
              </a:rPr>
              <a:t> yr</a:t>
            </a:r>
            <a:r>
              <a:rPr lang="en-US" sz="1200" i="1" baseline="30000" dirty="0">
                <a:latin typeface="Arial"/>
                <a:cs typeface="Arial"/>
              </a:rPr>
              <a:t>-1</a:t>
            </a:r>
            <a:r>
              <a:rPr lang="en-US" sz="1200" i="1" dirty="0">
                <a:latin typeface="Arial"/>
                <a:cs typeface="Arial"/>
              </a:rPr>
              <a:t>, with freshwater wetlands contributing the largest amount (148-150 TgCH</a:t>
            </a:r>
            <a:r>
              <a:rPr lang="en-US" sz="1200" i="1" baseline="-25000" dirty="0">
                <a:latin typeface="Arial"/>
                <a:cs typeface="Arial"/>
              </a:rPr>
              <a:t>4</a:t>
            </a:r>
            <a:r>
              <a:rPr lang="en-US" sz="1200" i="1" dirty="0">
                <a:latin typeface="Arial"/>
                <a:cs typeface="Arial"/>
              </a:rPr>
              <a:t> yr</a:t>
            </a:r>
            <a:r>
              <a:rPr lang="en-US" sz="1200" i="1" baseline="30000" dirty="0">
                <a:latin typeface="Arial"/>
                <a:cs typeface="Arial"/>
              </a:rPr>
              <a:t>-1</a:t>
            </a:r>
            <a:r>
              <a:rPr lang="en-US" sz="1200" i="1" dirty="0">
                <a:latin typeface="Arial"/>
                <a:cs typeface="Arial"/>
              </a:rPr>
              <a:t>), and lakes (55-150 TgCH</a:t>
            </a:r>
            <a:r>
              <a:rPr lang="en-US" sz="1200" i="1" baseline="-25000" dirty="0">
                <a:latin typeface="Arial"/>
                <a:cs typeface="Arial"/>
              </a:rPr>
              <a:t>4</a:t>
            </a:r>
            <a:r>
              <a:rPr lang="en-US" sz="1200" i="1" dirty="0">
                <a:latin typeface="Arial"/>
                <a:cs typeface="Arial"/>
              </a:rPr>
              <a:t> yr</a:t>
            </a:r>
            <a:r>
              <a:rPr lang="en-US" sz="1200" i="1" baseline="30000" dirty="0">
                <a:latin typeface="Arial"/>
                <a:cs typeface="Arial"/>
              </a:rPr>
              <a:t>-1</a:t>
            </a:r>
            <a:r>
              <a:rPr lang="en-US" sz="1200" i="1" dirty="0">
                <a:latin typeface="Arial"/>
                <a:cs typeface="Arial"/>
              </a:rPr>
              <a:t>) and aquaculture ponds (4-14 TgCH</a:t>
            </a:r>
            <a:r>
              <a:rPr lang="en-US" sz="1200" i="1" baseline="-25000" dirty="0">
                <a:latin typeface="Arial"/>
                <a:cs typeface="Arial"/>
              </a:rPr>
              <a:t>4</a:t>
            </a:r>
            <a:r>
              <a:rPr lang="en-US" sz="1200" i="1" dirty="0">
                <a:latin typeface="Arial"/>
                <a:cs typeface="Arial"/>
              </a:rPr>
              <a:t> yr</a:t>
            </a:r>
            <a:r>
              <a:rPr lang="en-US" sz="1200" i="1" baseline="30000" dirty="0">
                <a:latin typeface="Arial"/>
                <a:cs typeface="Arial"/>
              </a:rPr>
              <a:t>-1</a:t>
            </a:r>
            <a:r>
              <a:rPr lang="en-US" sz="1200" i="1" dirty="0">
                <a:latin typeface="Arial"/>
                <a:cs typeface="Arial"/>
              </a:rPr>
              <a:t>) having the highest uncertainty.</a:t>
            </a:r>
            <a:endParaRPr lang="en-US" sz="1200" i="1" dirty="0"/>
          </a:p>
        </p:txBody>
      </p:sp>
      <p:pic>
        <p:nvPicPr>
          <p:cNvPr id="3" name="Picture 2">
            <a:extLst>
              <a:ext uri="{FF2B5EF4-FFF2-40B4-BE49-F238E27FC236}">
                <a16:creationId xmlns:a16="http://schemas.microsoft.com/office/drawing/2014/main" id="{02967B88-D528-6E4A-B099-0640CF4C060F}"/>
              </a:ext>
            </a:extLst>
          </p:cNvPr>
          <p:cNvPicPr>
            <a:picLocks noChangeAspect="1"/>
          </p:cNvPicPr>
          <p:nvPr/>
        </p:nvPicPr>
        <p:blipFill>
          <a:blip r:embed="rId3"/>
          <a:stretch>
            <a:fillRect/>
          </a:stretch>
        </p:blipFill>
        <p:spPr>
          <a:xfrm>
            <a:off x="5610994" y="1151196"/>
            <a:ext cx="6354852" cy="3001081"/>
          </a:xfrm>
          <a:prstGeom prst="rect">
            <a:avLst/>
          </a:prstGeom>
        </p:spPr>
      </p:pic>
      <p:sp>
        <p:nvSpPr>
          <p:cNvPr id="4" name="Rectangle 3">
            <a:extLst>
              <a:ext uri="{FF2B5EF4-FFF2-40B4-BE49-F238E27FC236}">
                <a16:creationId xmlns:a16="http://schemas.microsoft.com/office/drawing/2014/main" id="{EF358F88-8E8D-B942-ABDE-4B0980AF6870}"/>
              </a:ext>
            </a:extLst>
          </p:cNvPr>
          <p:cNvSpPr/>
          <p:nvPr/>
        </p:nvSpPr>
        <p:spPr>
          <a:xfrm>
            <a:off x="104931" y="4761015"/>
            <a:ext cx="11982138" cy="2031325"/>
          </a:xfrm>
          <a:prstGeom prst="rect">
            <a:avLst/>
          </a:prstGeom>
        </p:spPr>
        <p:txBody>
          <a:bodyPr wrap="square">
            <a:spAutoFit/>
          </a:bodyPr>
          <a:lstStyle/>
          <a:p>
            <a:pPr algn="just"/>
            <a:r>
              <a:rPr lang="en-US" sz="1400" b="1" dirty="0">
                <a:solidFill>
                  <a:srgbClr val="0000FF"/>
                </a:solidFill>
                <a:latin typeface="Arial"/>
                <a:cs typeface="Arial"/>
              </a:rPr>
              <a:t>Results</a:t>
            </a:r>
          </a:p>
          <a:p>
            <a:pPr algn="just"/>
            <a:r>
              <a:rPr lang="en-US" sz="1400" dirty="0">
                <a:solidFill>
                  <a:srgbClr val="0000FF"/>
                </a:solidFill>
                <a:latin typeface="Arial"/>
                <a:cs typeface="Arial"/>
              </a:rPr>
              <a:t>Fifteen natural and managed wetland types were identified, emitting 269-431 TgCH</a:t>
            </a:r>
            <a:r>
              <a:rPr lang="en-US" sz="1400" baseline="-25000" dirty="0">
                <a:solidFill>
                  <a:srgbClr val="0000FF"/>
                </a:solidFill>
                <a:latin typeface="Arial"/>
                <a:cs typeface="Arial"/>
              </a:rPr>
              <a:t>4</a:t>
            </a:r>
            <a:r>
              <a:rPr lang="en-US" sz="1400" dirty="0">
                <a:solidFill>
                  <a:srgbClr val="0000FF"/>
                </a:solidFill>
                <a:latin typeface="Arial"/>
                <a:cs typeface="Arial"/>
              </a:rPr>
              <a:t> yr</a:t>
            </a:r>
            <a:r>
              <a:rPr lang="en-US" sz="1400" baseline="30000" dirty="0">
                <a:solidFill>
                  <a:srgbClr val="0000FF"/>
                </a:solidFill>
                <a:latin typeface="Arial"/>
                <a:cs typeface="Arial"/>
              </a:rPr>
              <a:t>-1</a:t>
            </a:r>
            <a:r>
              <a:rPr lang="en-US" sz="1400" dirty="0">
                <a:solidFill>
                  <a:srgbClr val="0000FF"/>
                </a:solidFill>
                <a:latin typeface="Arial"/>
                <a:cs typeface="Arial"/>
              </a:rPr>
              <a:t>, the equivalent of 41-53% of total global emissions. Impacted aquatic systems, such as aquaculture ponds, reservoirs, and freshwater wetlands (in contrast to coastal and oceanic ecosystems) have the greatest rates of emissions. Upscaling using mean led to higher global-sectoral fluxes than upscaling using median.</a:t>
            </a:r>
            <a:endParaRPr lang="en-US" sz="1400" b="1" dirty="0">
              <a:solidFill>
                <a:srgbClr val="0000FF"/>
              </a:solidFill>
              <a:latin typeface="Arial"/>
              <a:cs typeface="Arial"/>
            </a:endParaRPr>
          </a:p>
          <a:p>
            <a:pPr algn="just"/>
            <a:endParaRPr lang="en-US" sz="1400" b="1" dirty="0">
              <a:solidFill>
                <a:srgbClr val="0000FF"/>
              </a:solidFill>
              <a:latin typeface="Arial"/>
              <a:cs typeface="Arial"/>
            </a:endParaRPr>
          </a:p>
          <a:p>
            <a:pPr algn="just"/>
            <a:r>
              <a:rPr lang="en-US" sz="1400" b="1" dirty="0">
                <a:solidFill>
                  <a:srgbClr val="0000FF"/>
                </a:solidFill>
                <a:latin typeface="Arial"/>
                <a:cs typeface="Arial"/>
              </a:rPr>
              <a:t>Significance</a:t>
            </a:r>
          </a:p>
          <a:p>
            <a:pPr algn="just"/>
            <a:r>
              <a:rPr lang="en-US" sz="1400" dirty="0">
                <a:solidFill>
                  <a:srgbClr val="0000FF"/>
                </a:solidFill>
              </a:rPr>
              <a:t>This study is the first global assessment of wetland methane emissions from natural and managed ecosystems. Managed and constructed wetlands contribute to almost 20% of global wetland methane emissions. There remains considerable uncertainty in the range of wetland methane emissions, but also opportunity to manage and reduce emissions in constructed wetlands through reductions in nutrient loading, organic inputs, and modifications in hydrologic conditions.</a:t>
            </a:r>
            <a:endParaRPr lang="en-US" sz="1400" dirty="0">
              <a:solidFill>
                <a:srgbClr val="0000FF"/>
              </a:solidFill>
              <a:latin typeface="Arial"/>
              <a:cs typeface="Arial"/>
            </a:endParaRPr>
          </a:p>
        </p:txBody>
      </p:sp>
    </p:spTree>
    <p:extLst>
      <p:ext uri="{BB962C8B-B14F-4D97-AF65-F5344CB8AC3E}">
        <p14:creationId xmlns:p14="http://schemas.microsoft.com/office/powerpoint/2010/main" val="3198848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340</Words>
  <Application>Microsoft Macintosh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Stroud, David B. (GSFC-618.0)[SCIENCE SYSTEMS AND APPLICATIONS INC]</dc:creator>
  <cp:lastModifiedBy>Poulter, Benjamin (GSFC-6180)</cp:lastModifiedBy>
  <cp:revision>16</cp:revision>
  <dcterms:created xsi:type="dcterms:W3CDTF">2020-09-01T15:19:03Z</dcterms:created>
  <dcterms:modified xsi:type="dcterms:W3CDTF">2021-04-18T22:06:42Z</dcterms:modified>
</cp:coreProperties>
</file>