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notesMasterIdLst>
    <p:notesMasterId r:id="rId3"/>
  </p:notesMasterIdLst>
  <p:sldIdLst>
    <p:sldId id="269" r:id="rId2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480" autoAdjust="0"/>
    <p:restoredTop sz="86421" autoAdjust="0"/>
  </p:normalViewPr>
  <p:slideViewPr>
    <p:cSldViewPr>
      <p:cViewPr>
        <p:scale>
          <a:sx n="70" d="100"/>
          <a:sy n="70" d="100"/>
        </p:scale>
        <p:origin x="1260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21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6C394DAF-D41D-4170-A942-5EC726C12CCE}" type="datetimeFigureOut">
              <a:rPr lang="en-US" smtClean="0"/>
              <a:t>4/29/2021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9788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46" tIns="46223" rIns="92446" bIns="46223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1" y="4415790"/>
            <a:ext cx="5608320" cy="4183380"/>
          </a:xfrm>
          <a:prstGeom prst="rect">
            <a:avLst/>
          </a:prstGeom>
        </p:spPr>
        <p:txBody>
          <a:bodyPr vert="horz" lIns="92446" tIns="46223" rIns="92446" bIns="462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9" y="8829967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E129A5CA-096F-418F-9FEB-D0E4975ED5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178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1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Full citation:</a:t>
            </a:r>
            <a:r>
              <a:rPr lang="en-US" sz="1200" b="1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dirty="0">
                <a:effectLst/>
              </a:rPr>
              <a:t>Jiang, C.*; Guan, K.*; Wu, G.; Peng, B.; Wang, S. A Daily, 250 m, and Real-Time Gross Primary Productivity Product (2000–Present) Covering the Contiguous United States. </a:t>
            </a:r>
            <a:r>
              <a:rPr lang="en-US" i="1" dirty="0">
                <a:effectLst/>
              </a:rPr>
              <a:t>Earth Syst. Sci. Data</a:t>
            </a:r>
            <a:r>
              <a:rPr lang="en-US" dirty="0">
                <a:effectLst/>
              </a:rPr>
              <a:t> </a:t>
            </a:r>
            <a:r>
              <a:rPr lang="en-US" b="1" dirty="0">
                <a:effectLst/>
              </a:rPr>
              <a:t>2021</a:t>
            </a:r>
            <a:r>
              <a:rPr lang="en-US" dirty="0">
                <a:effectLst/>
              </a:rPr>
              <a:t>, </a:t>
            </a:r>
            <a:r>
              <a:rPr lang="en-US" i="1" dirty="0">
                <a:effectLst/>
              </a:rPr>
              <a:t>13</a:t>
            </a:r>
            <a:r>
              <a:rPr lang="en-US" dirty="0">
                <a:effectLst/>
              </a:rPr>
              <a:t> (2), 281–298. https://essd.copernicus.org/articles/13/281/2021/</a:t>
            </a:r>
          </a:p>
          <a:p>
            <a:endParaRPr lang="en-US" sz="12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en-US" sz="1200" b="1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Financial support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This research has been supported by NASA CMS program “</a:t>
            </a:r>
            <a:r>
              <a:rPr lang="en-US" sz="1200" dirty="0">
                <a:latin typeface="TimesNewRomanPSMT"/>
              </a:rPr>
              <a:t>Improving the monitoring capability of carbon budget for the US Corn Belt - integrating multi-source satellite data with improved land surface modeling and atmospheric inversion” </a:t>
            </a:r>
            <a:r>
              <a:rPr lang="en-US" sz="1200" b="1" dirty="0">
                <a:latin typeface="TimesNewRomanPS-BoldMT"/>
              </a:rPr>
              <a:t>(</a:t>
            </a:r>
            <a:r>
              <a:rPr lang="en-US" sz="1200" dirty="0">
                <a:latin typeface="TimesNewRomanPSMT"/>
              </a:rPr>
              <a:t>80NSSC18K0170). </a:t>
            </a:r>
            <a:r>
              <a:rPr lang="en-US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NewRomanPSMT"/>
              </a:rPr>
              <a:t>PI: Kaiyu Guan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sz="1200" b="0" kern="1200" baseline="0" dirty="0">
              <a:solidFill>
                <a:schemeClr val="tx1"/>
              </a:solidFill>
              <a:effectLst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r>
              <a:rPr lang="en-US" sz="1200" b="1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Data availability</a:t>
            </a:r>
            <a:r>
              <a:rPr lang="en-US" sz="1200" b="0" kern="1200" baseline="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The archived dataset is available at ORNL DAAC: https://doi.org/10.3334/ORNLDAAC/1786.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FC8A2A-ABBF-47EA-B05E-FED043A5185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0548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4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3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685" indent="0" algn="ctr">
              <a:buNone/>
              <a:defRPr/>
            </a:lvl2pPr>
            <a:lvl3pPr marL="913370" indent="0" algn="ctr">
              <a:buNone/>
              <a:defRPr/>
            </a:lvl3pPr>
            <a:lvl4pPr marL="1370058" indent="0" algn="ctr">
              <a:buNone/>
              <a:defRPr/>
            </a:lvl4pPr>
            <a:lvl5pPr marL="1826744" indent="0" algn="ctr">
              <a:buNone/>
              <a:defRPr/>
            </a:lvl5pPr>
            <a:lvl6pPr marL="2283427" indent="0" algn="ctr">
              <a:buNone/>
              <a:defRPr/>
            </a:lvl6pPr>
            <a:lvl7pPr marL="2740114" indent="0" algn="ctr">
              <a:buNone/>
              <a:defRPr/>
            </a:lvl7pPr>
            <a:lvl8pPr marL="3196798" indent="0" algn="ctr">
              <a:buNone/>
              <a:defRPr/>
            </a:lvl8pPr>
            <a:lvl9pPr marL="36534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C869AB-AAB5-8945-9B48-0324A8B3E70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671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BFC5C-7B89-4E41-9A30-8CDEBE46D535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830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69088" y="327040"/>
            <a:ext cx="2044700" cy="55292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1" y="327040"/>
            <a:ext cx="5983288" cy="55292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D322FF-251F-2F4E-87F4-E6764F6327F1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5772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1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552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0"/>
          </p:nvPr>
        </p:nvSpPr>
        <p:spPr bwMode="auto">
          <a:xfrm>
            <a:off x="3048001" y="6629406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73" tIns="48436" rIns="96873" bIns="4843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3370" fontAlgn="base">
              <a:spcBef>
                <a:spcPct val="0"/>
              </a:spcBef>
              <a:spcAft>
                <a:spcPct val="0"/>
              </a:spcAft>
              <a:defRPr/>
            </a:pPr>
            <a:fld id="{4309757C-B6B2-A944-A0A6-CF83EB4356E7}" type="slidenum">
              <a:rPr lang="en-US" smtClean="0">
                <a:ea typeface="ＭＳ Ｐゴシック" charset="0"/>
              </a:rPr>
              <a:pPr defTabSz="9133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997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613531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73" tIns="48436" rIns="96873" bIns="4843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3370" fontAlgn="base">
              <a:spcBef>
                <a:spcPct val="0"/>
              </a:spcBef>
              <a:spcAft>
                <a:spcPct val="0"/>
              </a:spcAft>
              <a:defRPr/>
            </a:pPr>
            <a:fld id="{4309757C-B6B2-A944-A0A6-CF83EB4356E7}" type="slidenum">
              <a:rPr lang="en-US" smtClean="0">
                <a:ea typeface="ＭＳ Ｐゴシック" charset="0"/>
              </a:rPr>
              <a:pPr defTabSz="9133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73249"/>
      </p:ext>
    </p:extLst>
  </p:cSld>
  <p:clrMapOvr>
    <a:masterClrMapping/>
  </p:clrMapOvr>
  <p:transition spd="med" advClick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JPL-logo_Stacked_RedBlack-RGB_small_040615.eps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78"/>
          <a:stretch/>
        </p:blipFill>
        <p:spPr>
          <a:xfrm>
            <a:off x="8435767" y="6600391"/>
            <a:ext cx="421826" cy="14569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833563" y="6492879"/>
            <a:ext cx="5476875" cy="365125"/>
          </a:xfrm>
          <a:prstGeom prst="rect">
            <a:avLst/>
          </a:prstGeom>
        </p:spPr>
        <p:txBody>
          <a:bodyPr/>
          <a:lstStyle/>
          <a:p>
            <a:pPr defTabSz="457200"/>
            <a:endParaRPr lang="en-US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318376" y="6492879"/>
            <a:ext cx="1069767" cy="365125"/>
          </a:xfrm>
          <a:prstGeom prst="rect">
            <a:avLst/>
          </a:prstGeom>
        </p:spPr>
        <p:txBody>
          <a:bodyPr/>
          <a:lstStyle/>
          <a:p>
            <a:pPr defTabSz="457200"/>
            <a:fld id="{F1E51A9F-9D40-144B-9666-6B30B75E8C1B}" type="slidenum">
              <a:rPr lang="en-US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 defTabSz="457200"/>
              <a:t>‹#›</a:t>
            </a:fld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829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1" y="304800"/>
            <a:ext cx="6096000" cy="571500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A3FCC9-E66A-1145-B904-CAB326CB98F7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446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5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685" indent="0">
              <a:buNone/>
              <a:defRPr sz="1800"/>
            </a:lvl2pPr>
            <a:lvl3pPr marL="913370" indent="0">
              <a:buNone/>
              <a:defRPr sz="1600"/>
            </a:lvl3pPr>
            <a:lvl4pPr marL="1370058" indent="0">
              <a:buNone/>
              <a:defRPr sz="1400"/>
            </a:lvl4pPr>
            <a:lvl5pPr marL="1826744" indent="0">
              <a:buNone/>
              <a:defRPr sz="1400"/>
            </a:lvl5pPr>
            <a:lvl6pPr marL="2283427" indent="0">
              <a:buNone/>
              <a:defRPr sz="1400"/>
            </a:lvl6pPr>
            <a:lvl7pPr marL="2740114" indent="0">
              <a:buNone/>
              <a:defRPr sz="1400"/>
            </a:lvl7pPr>
            <a:lvl8pPr marL="3196798" indent="0">
              <a:buNone/>
              <a:defRPr sz="1400"/>
            </a:lvl8pPr>
            <a:lvl9pPr marL="36534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B24194-454F-374F-8232-686D2FA2EA4D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844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3400" y="1447800"/>
            <a:ext cx="4013200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99001" y="1447800"/>
            <a:ext cx="4014788" cy="44084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1ABE65-7947-134D-B34C-E018BC2D4907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4526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7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0" indent="0">
              <a:buNone/>
              <a:defRPr sz="1800" b="1"/>
            </a:lvl3pPr>
            <a:lvl4pPr marL="1370058" indent="0">
              <a:buNone/>
              <a:defRPr sz="1600" b="1"/>
            </a:lvl4pPr>
            <a:lvl5pPr marL="1826744" indent="0">
              <a:buNone/>
              <a:defRPr sz="1600" b="1"/>
            </a:lvl5pPr>
            <a:lvl6pPr marL="2283427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798" indent="0">
              <a:buNone/>
              <a:defRPr sz="1600" b="1"/>
            </a:lvl8pPr>
            <a:lvl9pPr marL="36534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9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1" y="1535117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85" indent="0">
              <a:buNone/>
              <a:defRPr sz="2000" b="1"/>
            </a:lvl2pPr>
            <a:lvl3pPr marL="913370" indent="0">
              <a:buNone/>
              <a:defRPr sz="1800" b="1"/>
            </a:lvl3pPr>
            <a:lvl4pPr marL="1370058" indent="0">
              <a:buNone/>
              <a:defRPr sz="1600" b="1"/>
            </a:lvl4pPr>
            <a:lvl5pPr marL="1826744" indent="0">
              <a:buNone/>
              <a:defRPr sz="1600" b="1"/>
            </a:lvl5pPr>
            <a:lvl6pPr marL="2283427" indent="0">
              <a:buNone/>
              <a:defRPr sz="1600" b="1"/>
            </a:lvl6pPr>
            <a:lvl7pPr marL="2740114" indent="0">
              <a:buNone/>
              <a:defRPr sz="1600" b="1"/>
            </a:lvl7pPr>
            <a:lvl8pPr marL="3196798" indent="0">
              <a:buNone/>
              <a:defRPr sz="1600" b="1"/>
            </a:lvl8pPr>
            <a:lvl9pPr marL="36534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1" y="2174879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18463-808A-6843-ACFF-BF9D44455941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687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22655C-23D9-6943-B41E-570597392F16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83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2D74FA-F0E1-F945-B657-B2CFFF6A6411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1402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4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3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4" y="143511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685" indent="0">
              <a:buNone/>
              <a:defRPr sz="1200"/>
            </a:lvl2pPr>
            <a:lvl3pPr marL="913370" indent="0">
              <a:buNone/>
              <a:defRPr sz="1000"/>
            </a:lvl3pPr>
            <a:lvl4pPr marL="1370058" indent="0">
              <a:buNone/>
              <a:defRPr sz="900"/>
            </a:lvl4pPr>
            <a:lvl5pPr marL="1826744" indent="0">
              <a:buNone/>
              <a:defRPr sz="900"/>
            </a:lvl5pPr>
            <a:lvl6pPr marL="2283427" indent="0">
              <a:buNone/>
              <a:defRPr sz="900"/>
            </a:lvl6pPr>
            <a:lvl7pPr marL="2740114" indent="0">
              <a:buNone/>
              <a:defRPr sz="900"/>
            </a:lvl7pPr>
            <a:lvl8pPr marL="3196798" indent="0">
              <a:buNone/>
              <a:defRPr sz="900"/>
            </a:lvl8pPr>
            <a:lvl9pPr marL="36534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0EE266-AF95-E340-B8F5-FA07BA3B7DF0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119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4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85" indent="0">
              <a:buNone/>
              <a:defRPr sz="2800"/>
            </a:lvl2pPr>
            <a:lvl3pPr marL="913370" indent="0">
              <a:buNone/>
              <a:defRPr sz="2400"/>
            </a:lvl3pPr>
            <a:lvl4pPr marL="1370058" indent="0">
              <a:buNone/>
              <a:defRPr sz="2000"/>
            </a:lvl4pPr>
            <a:lvl5pPr marL="1826744" indent="0">
              <a:buNone/>
              <a:defRPr sz="2000"/>
            </a:lvl5pPr>
            <a:lvl6pPr marL="2283427" indent="0">
              <a:buNone/>
              <a:defRPr sz="2000"/>
            </a:lvl6pPr>
            <a:lvl7pPr marL="2740114" indent="0">
              <a:buNone/>
              <a:defRPr sz="2000"/>
            </a:lvl7pPr>
            <a:lvl8pPr marL="3196798" indent="0">
              <a:buNone/>
              <a:defRPr sz="2000"/>
            </a:lvl8pPr>
            <a:lvl9pPr marL="3653485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685" indent="0">
              <a:buNone/>
              <a:defRPr sz="1200"/>
            </a:lvl2pPr>
            <a:lvl3pPr marL="913370" indent="0">
              <a:buNone/>
              <a:defRPr sz="1000"/>
            </a:lvl3pPr>
            <a:lvl4pPr marL="1370058" indent="0">
              <a:buNone/>
              <a:defRPr sz="900"/>
            </a:lvl4pPr>
            <a:lvl5pPr marL="1826744" indent="0">
              <a:buNone/>
              <a:defRPr sz="900"/>
            </a:lvl5pPr>
            <a:lvl6pPr marL="2283427" indent="0">
              <a:buNone/>
              <a:defRPr sz="900"/>
            </a:lvl6pPr>
            <a:lvl7pPr marL="2740114" indent="0">
              <a:buNone/>
              <a:defRPr sz="900"/>
            </a:lvl7pPr>
            <a:lvl8pPr marL="3196798" indent="0">
              <a:buNone/>
              <a:defRPr sz="900"/>
            </a:lvl8pPr>
            <a:lvl9pPr marL="36534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2F6BFB-6513-DE46-9E73-439096B0E8F5}" type="slidenum">
              <a:rPr lang="en-US">
                <a:solidFill>
                  <a:srgbClr val="3333CC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33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9281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4"/>
          <p:cNvPicPr>
            <a:picLocks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4" y="95265"/>
            <a:ext cx="1003300" cy="84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Line 5"/>
          <p:cNvSpPr>
            <a:spLocks noChangeShapeType="1"/>
          </p:cNvSpPr>
          <p:nvPr/>
        </p:nvSpPr>
        <p:spPr bwMode="auto">
          <a:xfrm>
            <a:off x="65102" y="1062038"/>
            <a:ext cx="9020175" cy="0"/>
          </a:xfrm>
          <a:prstGeom prst="line">
            <a:avLst/>
          </a:prstGeom>
          <a:noFill/>
          <a:ln w="38100" cmpd="dbl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lIns="91336" tIns="45669" rIns="91336" bIns="45669" anchor="ctr"/>
          <a:lstStyle/>
          <a:p>
            <a:pPr defTabSz="913370" fontAlgn="base">
              <a:spcBef>
                <a:spcPct val="0"/>
              </a:spcBef>
              <a:spcAft>
                <a:spcPct val="0"/>
              </a:spcAft>
            </a:pPr>
            <a:endParaRPr lang="en-US" sz="1200" dirty="0">
              <a:solidFill>
                <a:srgbClr val="000000"/>
              </a:solidFill>
              <a:ea typeface="ＭＳ Ｐゴシック" charset="0"/>
            </a:endParaRPr>
          </a:p>
        </p:txBody>
      </p:sp>
      <p:sp>
        <p:nvSpPr>
          <p:cNvPr id="1028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1524001" y="327025"/>
            <a:ext cx="60960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873" tIns="48436" rIns="96873" bIns="4843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9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3401" y="1447800"/>
            <a:ext cx="8180388" cy="440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6873" tIns="48436" rIns="96873" bIns="4843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9784" name="Rectangle 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951663" y="6653227"/>
            <a:ext cx="2005012" cy="204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73" tIns="48436" rIns="96873" bIns="48436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000">
                <a:ea typeface="+mn-ea"/>
                <a:cs typeface="+mn-cs"/>
              </a:defRPr>
            </a:lvl1pPr>
          </a:lstStyle>
          <a:p>
            <a:pPr defTabSz="91337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59785" name="Rectangle 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048001" y="6613531"/>
            <a:ext cx="30480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6873" tIns="48436" rIns="96873" bIns="48436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0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defTabSz="913370" fontAlgn="base">
              <a:spcBef>
                <a:spcPct val="0"/>
              </a:spcBef>
              <a:spcAft>
                <a:spcPct val="0"/>
              </a:spcAft>
              <a:defRPr/>
            </a:pPr>
            <a:fld id="{4309757C-B6B2-A944-A0A6-CF83EB4356E7}" type="slidenum">
              <a:rPr lang="en-US" smtClean="0">
                <a:ea typeface="ＭＳ Ｐゴシック" charset="0"/>
              </a:rPr>
              <a:pPr defTabSz="91337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7099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+mj-lt"/>
          <a:ea typeface="ＭＳ Ｐゴシック" pitchFamily="-108" charset="-128"/>
          <a:cs typeface="ＭＳ Ｐゴシック" pitchFamily="-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  <a:ea typeface="ＭＳ Ｐゴシック" pitchFamily="-108" charset="-128"/>
          <a:cs typeface="ＭＳ Ｐゴシック" pitchFamily="-108" charset="-128"/>
        </a:defRPr>
      </a:lvl5pPr>
      <a:lvl6pPr marL="456685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6pPr>
      <a:lvl7pPr marL="913370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7pPr>
      <a:lvl8pPr marL="1370058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8pPr>
      <a:lvl9pPr marL="1826744" algn="ctr" rtl="0" eaLnBrk="0" fontAlgn="base" hangingPunct="0">
        <a:spcBef>
          <a:spcPct val="0"/>
        </a:spcBef>
        <a:spcAft>
          <a:spcPct val="0"/>
        </a:spcAft>
        <a:defRPr sz="2100" b="1">
          <a:solidFill>
            <a:schemeClr val="accent2"/>
          </a:solidFill>
          <a:latin typeface="Times New Roman" pitchFamily="-108" charset="0"/>
        </a:defRPr>
      </a:lvl9pPr>
    </p:titleStyle>
    <p:bodyStyle>
      <a:lvl1pPr marL="342515" indent="-342515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>
          <a:solidFill>
            <a:schemeClr val="accent2"/>
          </a:solidFill>
          <a:latin typeface="+mn-lt"/>
          <a:ea typeface="ＭＳ Ｐゴシック" pitchFamily="-108" charset="-128"/>
          <a:cs typeface="ＭＳ Ｐゴシック" pitchFamily="-108" charset="-128"/>
        </a:defRPr>
      </a:lvl1pPr>
      <a:lvl2pPr marL="721500" indent="-256886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>
          <a:solidFill>
            <a:schemeClr val="accent2"/>
          </a:solidFill>
          <a:latin typeface="+mn-lt"/>
          <a:ea typeface="ＭＳ Ｐゴシック" pitchFamily="-108" charset="-128"/>
        </a:defRPr>
      </a:lvl2pPr>
      <a:lvl3pPr marL="1071943" indent="-229928" algn="l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>
          <a:solidFill>
            <a:schemeClr val="accent2"/>
          </a:solidFill>
          <a:latin typeface="+mn-lt"/>
          <a:ea typeface="ＭＳ Ｐゴシック" pitchFamily="-108" charset="-128"/>
        </a:defRPr>
      </a:lvl3pPr>
      <a:lvl4pPr marL="1419214" indent="-226756" algn="l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4pPr>
      <a:lvl5pPr marL="1769658" indent="-22834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5pPr>
      <a:lvl6pPr marL="2226343" indent="-22834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6pPr>
      <a:lvl7pPr marL="2683029" indent="-22834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7pPr>
      <a:lvl8pPr marL="3139710" indent="-22834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8pPr>
      <a:lvl9pPr marL="3596401" indent="-228342" algn="l" rtl="0" eaLnBrk="0" fontAlgn="base" hangingPunct="0">
        <a:spcBef>
          <a:spcPct val="20000"/>
        </a:spcBef>
        <a:spcAft>
          <a:spcPct val="0"/>
        </a:spcAft>
        <a:buSzPct val="100000"/>
        <a:buChar char="»"/>
        <a:defRPr sz="2000">
          <a:solidFill>
            <a:schemeClr val="accent2"/>
          </a:solidFill>
          <a:latin typeface="+mn-lt"/>
          <a:ea typeface="ＭＳ Ｐゴシック" pitchFamily="-108" charset="-128"/>
        </a:defRPr>
      </a:lvl9pPr>
    </p:bodyStyle>
    <p:otherStyle>
      <a:defPPr>
        <a:defRPr lang="en-US"/>
      </a:defPPr>
      <a:lvl1pPr marL="0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85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70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58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44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7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14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98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85" algn="l" defTabSz="45668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jpeg"/><Relationship Id="rId5" Type="http://schemas.openxmlformats.org/officeDocument/2006/relationships/hyperlink" Target="https://essd.copernicus.org/articles/13/281/2021/" TargetMode="External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90600" y="36853"/>
            <a:ext cx="8153400" cy="953747"/>
          </a:xfrm>
        </p:spPr>
        <p:txBody>
          <a:bodyPr lIns="0" rIns="0">
            <a:noAutofit/>
          </a:bodyPr>
          <a:lstStyle/>
          <a:p>
            <a:r>
              <a:rPr lang="en-US" sz="2200" dirty="0">
                <a:latin typeface="Arial" charset="0"/>
                <a:ea typeface="Arial" charset="0"/>
                <a:cs typeface="Arial" charset="0"/>
              </a:rPr>
              <a:t>SLOPE: A daily, 250m and real-time gross primary productivity product (2000–present) covering the CONUS</a:t>
            </a:r>
            <a:br>
              <a:rPr lang="en-US" sz="2200" dirty="0">
                <a:latin typeface="Arial" charset="0"/>
                <a:ea typeface="Arial" charset="0"/>
                <a:cs typeface="Arial" charset="0"/>
              </a:rPr>
            </a:br>
            <a:r>
              <a:rPr lang="en-US" altLang="zh-CN"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Jiang. C.*</a:t>
            </a:r>
            <a:r>
              <a:rPr lang="en-US" sz="13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Guan. K.*, Wu. G., Peng. B., Wang. S. 2021. Earth System Science Data </a:t>
            </a:r>
            <a:r>
              <a:rPr lang="en-US" sz="1300" u="sng" dirty="0">
                <a:hlinkClick r:id="rId5"/>
              </a:rPr>
              <a:t>10.5194/essd-13-281-2021</a:t>
            </a:r>
            <a:endParaRPr lang="en-US" sz="1300" b="0" dirty="0">
              <a:solidFill>
                <a:schemeClr val="tx1"/>
              </a:solidFill>
              <a:latin typeface="Arial" panose="020B0604020202020204" pitchFamily="34" charset="0"/>
              <a:ea typeface="Arial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6957" y="1100395"/>
            <a:ext cx="4007154" cy="607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Gross primary productivity (GPP) is largest terrestrial carbon flux. To date, a high-spatiotemporal-resolution, low-latency, and observation-based GPP product is lacking.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Methods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lang="en-US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Only Photosynthesis Estimation (SLOPE)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Photosynthetically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active radiation (PAR) by coupling machine learning models with MODIS atmosphere and land products. 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Gap-free soil-adjusted near-infrared reflectance of vegetation (</a:t>
            </a:r>
            <a:r>
              <a:rPr lang="en-US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SANIRv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from MOD/MYD09 surface reflectance data.</a:t>
            </a:r>
          </a:p>
          <a:p>
            <a:pPr marL="400050" indent="-400050">
              <a:buFontTx/>
              <a:buAutoNum type="romanLcParenR"/>
              <a:defRPr/>
            </a:pP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C4 crop dynamics by coupling temporal pattern recognition with a long-term cropland data layer product.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Results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</a:p>
          <a:p>
            <a:pPr marL="400050" lvl="0" indent="-400050">
              <a:buFontTx/>
              <a:buAutoNum type="romanLcParenR"/>
              <a:defRPr/>
            </a:pP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has higher spatial (250m vs. &gt;500m) and temporal (daily vs. 8 d) resolution, higher instantaneity (1 d vs, &gt;2 weeks) than previously available products. </a:t>
            </a:r>
          </a:p>
          <a:p>
            <a:pPr marL="400050" lvl="0" indent="-400050">
              <a:buFontTx/>
              <a:buAutoNum type="romanLcParenR"/>
              <a:defRPr/>
            </a:pP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SLOPE explained 85% of spatiotemporal GPP radiation from 49 </a:t>
            </a:r>
            <a:r>
              <a:rPr lang="en-US" sz="1400" dirty="0" err="1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AmeriFlux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eddy-covariance sites.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Significance:</a:t>
            </a:r>
            <a:r>
              <a:rPr lang="en-US" sz="14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SLOPE is promising for carbon monitoring, especially for agro-ecosystems.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111" y="4822793"/>
            <a:ext cx="5109889" cy="1788986"/>
          </a:xfrm>
          <a:prstGeom prst="rect">
            <a:avLst/>
          </a:prstGeom>
        </p:spPr>
      </p:pic>
      <p:pic>
        <p:nvPicPr>
          <p:cNvPr id="17" name="2020GS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27770" y="1133053"/>
            <a:ext cx="5116230" cy="3438948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33619" y="4572001"/>
            <a:ext cx="5304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Daily GPP in growing season in 2020. The Corn Belt is a hotspot.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33800" y="6611779"/>
            <a:ext cx="54864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GPP in Illinois on (a) 10 July and (b) 20 Aug, 2020 show difference between corn and soybean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62061" y="6453035"/>
            <a:ext cx="543739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 err="1">
                <a:latin typeface="Arial" panose="020B0604020202020204" pitchFamily="34" charset="0"/>
                <a:cs typeface="Arial" panose="020B0604020202020204" pitchFamily="34" charset="0"/>
              </a:rPr>
              <a:t>gC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 m</a:t>
            </a:r>
            <a:r>
              <a:rPr lang="en-US" sz="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/day</a:t>
            </a:r>
          </a:p>
        </p:txBody>
      </p:sp>
    </p:spTree>
    <p:extLst>
      <p:ext uri="{BB962C8B-B14F-4D97-AF65-F5344CB8AC3E}">
        <p14:creationId xmlns:p14="http://schemas.microsoft.com/office/powerpoint/2010/main" val="183920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1_GPMC Nov 2001">
  <a:themeElements>
    <a:clrScheme name="Custom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8484E0"/>
      </a:hlink>
      <a:folHlink>
        <a:srgbClr val="B2B2B2"/>
      </a:folHlink>
    </a:clrScheme>
    <a:fontScheme name="GPMC Nov 200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08" charset="0"/>
          </a:defRPr>
        </a:defPPr>
      </a:lstStyle>
    </a:lnDef>
  </a:objectDefaults>
  <a:extraClrSchemeLst>
    <a:extraClrScheme>
      <a:clrScheme name="GPMC Nov 200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PMC Nov 200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PMC Nov 200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8456</TotalTime>
  <Words>391</Words>
  <Application>Microsoft Office PowerPoint</Application>
  <PresentationFormat>On-screen Show (4:3)</PresentationFormat>
  <Paragraphs>24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Times New Roman</vt:lpstr>
      <vt:lpstr>TimesNewRomanPS-BoldMT</vt:lpstr>
      <vt:lpstr>TimesNewRomanPSMT</vt:lpstr>
      <vt:lpstr>1_GPMC Nov 2001</vt:lpstr>
      <vt:lpstr>SLOPE: A daily, 250m and real-time gross primary productivity product (2000–present) covering the CONUS Jiang. C.*, Guan. K.*, Wu. G., Peng. B., Wang. S. 2021. Earth System Science Data 10.5194/essd-13-281-2021</vt:lpstr>
    </vt:vector>
  </TitlesOfParts>
  <Company>Booz Allen Hamilton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Yoseph, Elizabeth [USA]</dc:creator>
  <cp:lastModifiedBy>Sharpe, Natalie L. (GSFC-618.0)[SCIENCE SYSTEMS AND APPLICATIONS INC]</cp:lastModifiedBy>
  <cp:revision>76</cp:revision>
  <cp:lastPrinted>2016-12-19T15:06:13Z</cp:lastPrinted>
  <dcterms:created xsi:type="dcterms:W3CDTF">2014-07-25T19:02:24Z</dcterms:created>
  <dcterms:modified xsi:type="dcterms:W3CDTF">2021-04-29T20:18:40Z</dcterms:modified>
</cp:coreProperties>
</file>