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8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Konings" initials="AK" lastIdx="1" clrIdx="0">
    <p:extLst>
      <p:ext uri="{19B8F6BF-5375-455C-9EA6-DF929625EA0E}">
        <p15:presenceInfo xmlns:p15="http://schemas.microsoft.com/office/powerpoint/2012/main" userId="S::konings@stanford.edu::d74fd001-6a93-4249-8cfb-72e730166ad5" providerId="AD"/>
      </p:ext>
    </p:extLst>
  </p:cmAuthor>
  <p:cmAuthor id="2" name="Alexandra Konings" initials="AK [2]" lastIdx="1" clrIdx="1">
    <p:extLst>
      <p:ext uri="{19B8F6BF-5375-455C-9EA6-DF929625EA0E}">
        <p15:presenceInfo xmlns:p15="http://schemas.microsoft.com/office/powerpoint/2012/main" userId="Alexandra Konings" providerId="None"/>
      </p:ext>
    </p:extLst>
  </p:cmAuthor>
  <p:cmAuthor id="3" name="Alexandra Konings" initials="AK [3]" lastIdx="1" clrIdx="2">
    <p:extLst>
      <p:ext uri="{19B8F6BF-5375-455C-9EA6-DF929625EA0E}">
        <p15:presenceInfo xmlns:p15="http://schemas.microsoft.com/office/powerpoint/2012/main" userId="S-1-5-21-2000478354-1844237615-1801674531-4790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78776" autoAdjust="0"/>
  </p:normalViewPr>
  <p:slideViewPr>
    <p:cSldViewPr snapToGrid="0">
      <p:cViewPr varScale="1">
        <p:scale>
          <a:sx n="52" d="100"/>
          <a:sy n="52" d="100"/>
        </p:scale>
        <p:origin x="1652"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467578-4174-4CA6-801D-79515A60A0F9}" type="datetimeFigureOut">
              <a:rPr lang="en-US" smtClean="0"/>
              <a:t>2/27/2021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911B5-DBAA-4829-A5E8-22A37C5DD876}" type="slidenum">
              <a:rPr lang="en-US" smtClean="0"/>
              <a:t>‹#›</a:t>
            </a:fld>
            <a:endParaRPr lang="en-US"/>
          </a:p>
        </p:txBody>
      </p:sp>
    </p:spTree>
    <p:extLst>
      <p:ext uri="{BB962C8B-B14F-4D97-AF65-F5344CB8AC3E}">
        <p14:creationId xmlns:p14="http://schemas.microsoft.com/office/powerpoint/2010/main" val="3807979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Full citation: </a:t>
            </a:r>
            <a:r>
              <a:rPr lang="en-US" sz="1200" kern="1200" dirty="0">
                <a:solidFill>
                  <a:schemeClr val="tx1"/>
                </a:solidFill>
                <a:effectLst/>
                <a:latin typeface="+mn-lt"/>
                <a:ea typeface="+mn-ea"/>
                <a:cs typeface="+mn-cs"/>
              </a:rPr>
              <a:t>Feldman, A.F., D. Short </a:t>
            </a:r>
            <a:r>
              <a:rPr lang="en-US" sz="1200" kern="1200" dirty="0" err="1">
                <a:solidFill>
                  <a:schemeClr val="tx1"/>
                </a:solidFill>
                <a:effectLst/>
                <a:latin typeface="+mn-lt"/>
                <a:ea typeface="+mn-ea"/>
                <a:cs typeface="+mn-cs"/>
              </a:rPr>
              <a:t>Gianotti</a:t>
            </a:r>
            <a:r>
              <a:rPr lang="en-US" sz="1200" kern="1200" dirty="0">
                <a:solidFill>
                  <a:schemeClr val="tx1"/>
                </a:solidFill>
                <a:effectLst/>
                <a:latin typeface="+mn-lt"/>
                <a:ea typeface="+mn-ea"/>
                <a:cs typeface="+mn-cs"/>
              </a:rPr>
              <a:t>, A.G. Konings, P. </a:t>
            </a:r>
            <a:r>
              <a:rPr lang="en-US" sz="1200" kern="1200" dirty="0" err="1">
                <a:solidFill>
                  <a:schemeClr val="tx1"/>
                </a:solidFill>
                <a:effectLst/>
                <a:latin typeface="+mn-lt"/>
                <a:ea typeface="+mn-ea"/>
                <a:cs typeface="+mn-cs"/>
              </a:rPr>
              <a:t>Gentine</a:t>
            </a:r>
            <a:r>
              <a:rPr lang="en-US" sz="1200" kern="1200" dirty="0">
                <a:solidFill>
                  <a:schemeClr val="tx1"/>
                </a:solidFill>
                <a:effectLst/>
                <a:latin typeface="+mn-lt"/>
                <a:ea typeface="+mn-ea"/>
                <a:cs typeface="+mn-cs"/>
              </a:rPr>
              <a:t>, and D. </a:t>
            </a:r>
            <a:r>
              <a:rPr lang="en-US" sz="1200" kern="1200" dirty="0" err="1">
                <a:solidFill>
                  <a:schemeClr val="tx1"/>
                </a:solidFill>
                <a:effectLst/>
                <a:latin typeface="+mn-lt"/>
                <a:ea typeface="+mn-ea"/>
                <a:cs typeface="+mn-cs"/>
              </a:rPr>
              <a:t>Entekhabi</a:t>
            </a:r>
            <a:r>
              <a:rPr lang="en-US" sz="1200" kern="1200" dirty="0">
                <a:solidFill>
                  <a:schemeClr val="tx1"/>
                </a:solidFill>
                <a:effectLst/>
                <a:latin typeface="+mn-lt"/>
                <a:ea typeface="+mn-ea"/>
                <a:cs typeface="+mn-cs"/>
              </a:rPr>
              <a:t> (2021). Patterns of plant rehydration and growth following pulses of soil moisture availability. </a:t>
            </a:r>
            <a:r>
              <a:rPr lang="en-US" sz="1200" kern="1200" dirty="0" err="1">
                <a:solidFill>
                  <a:schemeClr val="tx1"/>
                </a:solidFill>
                <a:effectLst/>
                <a:latin typeface="+mn-lt"/>
                <a:ea typeface="+mn-ea"/>
                <a:cs typeface="+mn-cs"/>
              </a:rPr>
              <a:t>Biogeosciences</a:t>
            </a:r>
            <a:r>
              <a:rPr lang="en-US" sz="1200" kern="1200" dirty="0">
                <a:solidFill>
                  <a:schemeClr val="tx1"/>
                </a:solidFill>
                <a:effectLst/>
                <a:latin typeface="+mn-lt"/>
                <a:ea typeface="+mn-ea"/>
                <a:cs typeface="+mn-cs"/>
              </a:rPr>
              <a:t>, 18:831-847. </a:t>
            </a:r>
            <a:r>
              <a:rPr lang="en-US" sz="1200" kern="1200" err="1">
                <a:solidFill>
                  <a:schemeClr val="tx1"/>
                </a:solidFill>
                <a:effectLst/>
                <a:latin typeface="+mn-lt"/>
                <a:ea typeface="+mn-ea"/>
                <a:cs typeface="+mn-cs"/>
              </a:rPr>
              <a:t>doi</a:t>
            </a:r>
            <a:r>
              <a:rPr lang="en-US" sz="1200" kern="1200">
                <a:solidFill>
                  <a:schemeClr val="tx1"/>
                </a:solidFill>
                <a:effectLst/>
                <a:latin typeface="+mn-lt"/>
                <a:ea typeface="+mn-ea"/>
                <a:cs typeface="+mn-cs"/>
              </a:rPr>
              <a:t>://</a:t>
            </a:r>
            <a:r>
              <a:rPr lang="en-US" sz="1200" b="0">
                <a:solidFill>
                  <a:schemeClr val="tx1"/>
                </a:solidFill>
              </a:rPr>
              <a:t>doi</a:t>
            </a:r>
            <a:r>
              <a:rPr lang="en-US" sz="1200" b="0" dirty="0" err="1">
                <a:solidFill>
                  <a:schemeClr val="tx1"/>
                </a:solidFill>
              </a:rPr>
              <a:t>.org</a:t>
            </a:r>
            <a:r>
              <a:rPr lang="en-US" sz="1200" b="0" dirty="0">
                <a:solidFill>
                  <a:schemeClr val="tx1"/>
                </a:solidFill>
              </a:rPr>
              <a:t>/10.5194/bg-18-831-2021</a:t>
            </a:r>
            <a:endParaRPr lang="en-US" sz="1200" kern="1200" dirty="0">
              <a:solidFill>
                <a:schemeClr val="tx1"/>
              </a:solidFill>
              <a:effectLst/>
              <a:latin typeface="+mn-lt"/>
              <a:ea typeface="+mn-ea"/>
              <a:cs typeface="+mn-cs"/>
            </a:endParaRP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AGK was supported by NASA Terrestrial Ecology award 80NSSC18K0715 through the New Investigator Program and by the Carbon Cycle Science program</a:t>
            </a:r>
            <a:endParaRPr lang="en-US" altLang="en-US" i="1" dirty="0">
              <a:solidFill>
                <a:schemeClr val="accent2"/>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9D911B5-DBAA-4829-A5E8-22A37C5DD876}" type="slidenum">
              <a:rPr lang="en-US" smtClean="0"/>
              <a:t>1</a:t>
            </a:fld>
            <a:endParaRPr lang="en-US"/>
          </a:p>
        </p:txBody>
      </p:sp>
    </p:spTree>
    <p:extLst>
      <p:ext uri="{BB962C8B-B14F-4D97-AF65-F5344CB8AC3E}">
        <p14:creationId xmlns:p14="http://schemas.microsoft.com/office/powerpoint/2010/main" val="2625569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846" indent="0" algn="ctr">
              <a:buNone/>
              <a:defRPr/>
            </a:lvl2pPr>
            <a:lvl3pPr marL="913693" indent="0" algn="ctr">
              <a:buNone/>
              <a:defRPr/>
            </a:lvl3pPr>
            <a:lvl4pPr marL="1370540" indent="0" algn="ctr">
              <a:buNone/>
              <a:defRPr/>
            </a:lvl4pPr>
            <a:lvl5pPr marL="1827384" indent="0" algn="ctr">
              <a:buNone/>
              <a:defRPr/>
            </a:lvl5pPr>
            <a:lvl6pPr marL="2284230" indent="0" algn="ctr">
              <a:buNone/>
              <a:defRPr/>
            </a:lvl6pPr>
            <a:lvl7pPr marL="2741077" indent="0" algn="ctr">
              <a:buNone/>
              <a:defRPr/>
            </a:lvl7pPr>
            <a:lvl8pPr marL="3197922" indent="0" algn="ctr">
              <a:buNone/>
              <a:defRPr/>
            </a:lvl8pPr>
            <a:lvl9pPr marL="3654769"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86385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61550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39"/>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27039"/>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519670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5"/>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674115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30"/>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925856871"/>
      </p:ext>
    </p:extLst>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079537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6846" indent="0">
              <a:buNone/>
              <a:defRPr sz="1800"/>
            </a:lvl2pPr>
            <a:lvl3pPr marL="913693" indent="0">
              <a:buNone/>
              <a:defRPr sz="1600"/>
            </a:lvl3pPr>
            <a:lvl4pPr marL="1370540" indent="0">
              <a:buNone/>
              <a:defRPr sz="1400"/>
            </a:lvl4pPr>
            <a:lvl5pPr marL="1827384" indent="0">
              <a:buNone/>
              <a:defRPr sz="1400"/>
            </a:lvl5pPr>
            <a:lvl6pPr marL="2284230" indent="0">
              <a:buNone/>
              <a:defRPr sz="1400"/>
            </a:lvl6pPr>
            <a:lvl7pPr marL="2741077" indent="0">
              <a:buNone/>
              <a:defRPr sz="1400"/>
            </a:lvl7pPr>
            <a:lvl8pPr marL="3197922" indent="0">
              <a:buNone/>
              <a:defRPr sz="1400"/>
            </a:lvl8pPr>
            <a:lvl9pPr marL="3654769"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52131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0"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23489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4"/>
            <a:ext cx="4041775"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65869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59731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43647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6"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10"/>
            <a:ext cx="3008313" cy="4691063"/>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31163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46" indent="0">
              <a:buNone/>
              <a:defRPr sz="2800"/>
            </a:lvl2pPr>
            <a:lvl3pPr marL="913693" indent="0">
              <a:buNone/>
              <a:defRPr sz="2400"/>
            </a:lvl3pPr>
            <a:lvl4pPr marL="1370540" indent="0">
              <a:buNone/>
              <a:defRPr sz="2000"/>
            </a:lvl4pPr>
            <a:lvl5pPr marL="1827384" indent="0">
              <a:buNone/>
              <a:defRPr sz="2000"/>
            </a:lvl5pPr>
            <a:lvl6pPr marL="2284230" indent="0">
              <a:buNone/>
              <a:defRPr sz="2000"/>
            </a:lvl6pPr>
            <a:lvl7pPr marL="2741077" indent="0">
              <a:buNone/>
              <a:defRPr sz="2000"/>
            </a:lvl7pPr>
            <a:lvl8pPr marL="3197922" indent="0">
              <a:buNone/>
              <a:defRPr sz="2000"/>
            </a:lvl8pPr>
            <a:lvl9pPr marL="365476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605628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p:cNvPicPr>
            <a:picLocks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80964" y="95263"/>
            <a:ext cx="10033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7" name="Line 5"/>
          <p:cNvSpPr>
            <a:spLocks noChangeShapeType="1"/>
          </p:cNvSpPr>
          <p:nvPr/>
        </p:nvSpPr>
        <p:spPr bwMode="auto">
          <a:xfrm>
            <a:off x="65099" y="1062038"/>
            <a:ext cx="9020175" cy="0"/>
          </a:xfrm>
          <a:prstGeom prst="line">
            <a:avLst/>
          </a:prstGeom>
          <a:noFill/>
          <a:ln w="38100" cmpd="dbl">
            <a:solidFill>
              <a:schemeClr val="accent2"/>
            </a:solidFill>
            <a:round/>
            <a:headEnd/>
            <a:tailEnd/>
          </a:ln>
          <a:extLst>
            <a:ext uri="{909E8E84-426E-40DD-AFC4-6F175D3DCCD1}">
              <a14:hiddenFill xmlns:a14="http://schemas.microsoft.com/office/drawing/2010/main">
                <a:noFill/>
              </a14:hiddenFill>
            </a:ext>
          </a:extLst>
        </p:spPr>
        <p:txBody>
          <a:bodyPr wrap="none" lIns="91366" tIns="45685" rIns="91366" bIns="45685" anchor="ctr"/>
          <a:lstStyle/>
          <a:p>
            <a:pPr defTabSz="913693" fontAlgn="base">
              <a:spcBef>
                <a:spcPct val="0"/>
              </a:spcBef>
              <a:spcAft>
                <a:spcPct val="0"/>
              </a:spcAft>
            </a:pPr>
            <a:endParaRPr lang="en-US" sz="120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0" y="1447800"/>
            <a:ext cx="8180388" cy="440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6"/>
            <a:ext cx="2005012" cy="204787"/>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r" eaLnBrk="0" hangingPunct="0">
              <a:defRPr sz="1000">
                <a:ea typeface="+mn-ea"/>
                <a:cs typeface="+mn-cs"/>
              </a:defRPr>
            </a:lvl1pPr>
          </a:lstStyle>
          <a:p>
            <a:pPr defTabSz="913693" fontAlgn="base">
              <a:spcBef>
                <a:spcPct val="0"/>
              </a:spcBef>
              <a:spcAft>
                <a:spcPct val="0"/>
              </a:spcAft>
              <a:defRPr/>
            </a:pPr>
            <a:endParaRPr lang="en-US">
              <a:solidFill>
                <a:srgbClr val="000000"/>
              </a:solidFill>
            </a:endParaRPr>
          </a:p>
        </p:txBody>
      </p:sp>
      <p:sp>
        <p:nvSpPr>
          <p:cNvPr id="459785" name="Rectangle 9"/>
          <p:cNvSpPr>
            <a:spLocks noGrp="1" noChangeArrowheads="1"/>
          </p:cNvSpPr>
          <p:nvPr>
            <p:ph type="ftr" sz="quarter" idx="3"/>
          </p:nvPr>
        </p:nvSpPr>
        <p:spPr bwMode="auto">
          <a:xfrm>
            <a:off x="3048001" y="6613530"/>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899629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846" algn="ctr" rtl="0" eaLnBrk="0" fontAlgn="base" hangingPunct="0">
        <a:spcBef>
          <a:spcPct val="0"/>
        </a:spcBef>
        <a:spcAft>
          <a:spcPct val="0"/>
        </a:spcAft>
        <a:defRPr sz="2100" b="1">
          <a:solidFill>
            <a:schemeClr val="accent2"/>
          </a:solidFill>
          <a:latin typeface="Times New Roman" pitchFamily="-108" charset="0"/>
        </a:defRPr>
      </a:lvl6pPr>
      <a:lvl7pPr marL="913693" algn="ctr" rtl="0" eaLnBrk="0" fontAlgn="base" hangingPunct="0">
        <a:spcBef>
          <a:spcPct val="0"/>
        </a:spcBef>
        <a:spcAft>
          <a:spcPct val="0"/>
        </a:spcAft>
        <a:defRPr sz="2100" b="1">
          <a:solidFill>
            <a:schemeClr val="accent2"/>
          </a:solidFill>
          <a:latin typeface="Times New Roman" pitchFamily="-108" charset="0"/>
        </a:defRPr>
      </a:lvl7pPr>
      <a:lvl8pPr marL="1370540" algn="ctr" rtl="0" eaLnBrk="0" fontAlgn="base" hangingPunct="0">
        <a:spcBef>
          <a:spcPct val="0"/>
        </a:spcBef>
        <a:spcAft>
          <a:spcPct val="0"/>
        </a:spcAft>
        <a:defRPr sz="2100" b="1">
          <a:solidFill>
            <a:schemeClr val="accent2"/>
          </a:solidFill>
          <a:latin typeface="Times New Roman" pitchFamily="-108" charset="0"/>
        </a:defRPr>
      </a:lvl8pPr>
      <a:lvl9pPr marL="182738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635" indent="-34263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754" indent="-25697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2320" indent="-230009"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714" indent="-22683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70281"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712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972"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4081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766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846" rtl="0" eaLnBrk="1" latinLnBrk="0" hangingPunct="1">
        <a:defRPr sz="1800" kern="1200">
          <a:solidFill>
            <a:schemeClr val="tx1"/>
          </a:solidFill>
          <a:latin typeface="+mn-lt"/>
          <a:ea typeface="+mn-ea"/>
          <a:cs typeface="+mn-cs"/>
        </a:defRPr>
      </a:lvl1pPr>
      <a:lvl2pPr marL="456846" algn="l" defTabSz="456846" rtl="0" eaLnBrk="1" latinLnBrk="0" hangingPunct="1">
        <a:defRPr sz="1800" kern="1200">
          <a:solidFill>
            <a:schemeClr val="tx1"/>
          </a:solidFill>
          <a:latin typeface="+mn-lt"/>
          <a:ea typeface="+mn-ea"/>
          <a:cs typeface="+mn-cs"/>
        </a:defRPr>
      </a:lvl2pPr>
      <a:lvl3pPr marL="913693" algn="l" defTabSz="456846" rtl="0" eaLnBrk="1" latinLnBrk="0" hangingPunct="1">
        <a:defRPr sz="1800" kern="1200">
          <a:solidFill>
            <a:schemeClr val="tx1"/>
          </a:solidFill>
          <a:latin typeface="+mn-lt"/>
          <a:ea typeface="+mn-ea"/>
          <a:cs typeface="+mn-cs"/>
        </a:defRPr>
      </a:lvl3pPr>
      <a:lvl4pPr marL="1370540" algn="l" defTabSz="456846" rtl="0" eaLnBrk="1" latinLnBrk="0" hangingPunct="1">
        <a:defRPr sz="1800" kern="1200">
          <a:solidFill>
            <a:schemeClr val="tx1"/>
          </a:solidFill>
          <a:latin typeface="+mn-lt"/>
          <a:ea typeface="+mn-ea"/>
          <a:cs typeface="+mn-cs"/>
        </a:defRPr>
      </a:lvl4pPr>
      <a:lvl5pPr marL="1827384" algn="l" defTabSz="456846" rtl="0" eaLnBrk="1" latinLnBrk="0" hangingPunct="1">
        <a:defRPr sz="1800" kern="1200">
          <a:solidFill>
            <a:schemeClr val="tx1"/>
          </a:solidFill>
          <a:latin typeface="+mn-lt"/>
          <a:ea typeface="+mn-ea"/>
          <a:cs typeface="+mn-cs"/>
        </a:defRPr>
      </a:lvl5pPr>
      <a:lvl6pPr marL="2284230" algn="l" defTabSz="456846" rtl="0" eaLnBrk="1" latinLnBrk="0" hangingPunct="1">
        <a:defRPr sz="1800" kern="1200">
          <a:solidFill>
            <a:schemeClr val="tx1"/>
          </a:solidFill>
          <a:latin typeface="+mn-lt"/>
          <a:ea typeface="+mn-ea"/>
          <a:cs typeface="+mn-cs"/>
        </a:defRPr>
      </a:lvl6pPr>
      <a:lvl7pPr marL="2741077" algn="l" defTabSz="456846" rtl="0" eaLnBrk="1" latinLnBrk="0" hangingPunct="1">
        <a:defRPr sz="1800" kern="1200">
          <a:solidFill>
            <a:schemeClr val="tx1"/>
          </a:solidFill>
          <a:latin typeface="+mn-lt"/>
          <a:ea typeface="+mn-ea"/>
          <a:cs typeface="+mn-cs"/>
        </a:defRPr>
      </a:lvl7pPr>
      <a:lvl8pPr marL="3197922" algn="l" defTabSz="456846" rtl="0" eaLnBrk="1" latinLnBrk="0" hangingPunct="1">
        <a:defRPr sz="1800" kern="1200">
          <a:solidFill>
            <a:schemeClr val="tx1"/>
          </a:solidFill>
          <a:latin typeface="+mn-lt"/>
          <a:ea typeface="+mn-ea"/>
          <a:cs typeface="+mn-cs"/>
        </a:defRPr>
      </a:lvl8pPr>
      <a:lvl9pPr marL="3654769" algn="l" defTabSz="4568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429" y="1065300"/>
            <a:ext cx="9109546" cy="4408488"/>
          </a:xfrm>
        </p:spPr>
        <p:txBody>
          <a:bodyPr/>
          <a:lstStyle/>
          <a:p>
            <a:pPr marL="0" indent="0">
              <a:buNone/>
            </a:pPr>
            <a:r>
              <a:rPr lang="en-US" sz="1400" b="1" dirty="0"/>
              <a:t>Background: </a:t>
            </a:r>
            <a:r>
              <a:rPr lang="en-US" sz="1400" dirty="0"/>
              <a:t>In all but the wettest regions, plant growth responds to pulses of water availability during and after rainfall, but the magnitude and timescales of responses are poorly understood. There is a conflict between literature suggesting responses on timescales of multiple days in experimental settings and timescales of just hours in other analyses.</a:t>
            </a:r>
          </a:p>
          <a:p>
            <a:pPr marL="0" indent="0">
              <a:buNone/>
            </a:pPr>
            <a:endParaRPr lang="en-US" sz="1400" dirty="0"/>
          </a:p>
          <a:p>
            <a:pPr marL="0" indent="0">
              <a:buNone/>
            </a:pPr>
            <a:r>
              <a:rPr lang="en-US" sz="1400" b="1" dirty="0"/>
              <a:t>Analysis: </a:t>
            </a:r>
            <a:r>
              <a:rPr lang="en-US" sz="1400" dirty="0"/>
              <a:t>Vegetation water content and soil moisture data from SMAP were used to identify pulses of water availability and analyze the vegetation response.</a:t>
            </a:r>
          </a:p>
          <a:p>
            <a:pPr marL="0" indent="0">
              <a:buNone/>
            </a:pPr>
            <a:endParaRPr lang="en-US" sz="1400" dirty="0"/>
          </a:p>
          <a:p>
            <a:pPr marL="0" indent="0">
              <a:buNone/>
            </a:pPr>
            <a:r>
              <a:rPr lang="en-US" sz="1400" b="1" dirty="0">
                <a:solidFill>
                  <a:schemeClr val="accent2"/>
                </a:solidFill>
                <a:latin typeface="Arial" panose="020B0604020202020204" pitchFamily="34" charset="0"/>
                <a:cs typeface="Arial" panose="020B0604020202020204" pitchFamily="34" charset="0"/>
              </a:rPr>
              <a:t>Results: </a:t>
            </a:r>
            <a:r>
              <a:rPr lang="en-US" sz="1400" dirty="0">
                <a:solidFill>
                  <a:schemeClr val="accent2"/>
                </a:solidFill>
                <a:latin typeface="Arial" panose="020B0604020202020204" pitchFamily="34" charset="0"/>
                <a:cs typeface="Arial" panose="020B0604020202020204" pitchFamily="34" charset="0"/>
              </a:rPr>
              <a:t>Across drylands, the increased water uptake and growth after rainfall lasts for several days (Fig. 1), particularly if antecedent soil moisture is relatively dry and soil moisture pulses are small (Fig 2).</a:t>
            </a:r>
          </a:p>
          <a:p>
            <a:endParaRPr lang="en-US" sz="1400" dirty="0">
              <a:solidFill>
                <a:schemeClr val="accent2"/>
              </a:solidFill>
              <a:latin typeface="Arial" panose="020B0604020202020204" pitchFamily="34" charset="0"/>
              <a:cs typeface="Arial" panose="020B0604020202020204" pitchFamily="34" charset="0"/>
            </a:endParaRPr>
          </a:p>
          <a:p>
            <a:pPr marL="0" indent="0">
              <a:buNone/>
            </a:pPr>
            <a:r>
              <a:rPr lang="en-US" sz="1400" b="1" dirty="0">
                <a:solidFill>
                  <a:schemeClr val="accent2"/>
                </a:solidFill>
                <a:latin typeface="Arial" panose="020B0604020202020204" pitchFamily="34" charset="0"/>
                <a:cs typeface="Arial" panose="020B0604020202020204" pitchFamily="34" charset="0"/>
              </a:rPr>
              <a:t>Significance: </a:t>
            </a:r>
            <a:r>
              <a:rPr lang="en-US" sz="1400" dirty="0">
                <a:solidFill>
                  <a:schemeClr val="accent2"/>
                </a:solidFill>
                <a:latin typeface="Arial" panose="020B0604020202020204" pitchFamily="34" charset="0"/>
                <a:cs typeface="Arial" panose="020B0604020202020204" pitchFamily="34" charset="0"/>
              </a:rPr>
              <a:t>This work demonstrates that the dryland response to precipitation pulses varies with the characteristics of individual rainfall pulses, not just monthly rainfall totals. This suggests rainfall intermittency needs to be characterized for understanding vegetation responses to climate change.</a:t>
            </a:r>
            <a:endParaRPr lang="en-US" sz="1000" dirty="0">
              <a:solidFill>
                <a:schemeClr val="accent2"/>
              </a:solidFill>
              <a:latin typeface="Arial" panose="020B0604020202020204" pitchFamily="34" charset="0"/>
              <a:cs typeface="Arial" panose="020B0604020202020204" pitchFamily="34" charset="0"/>
            </a:endParaRPr>
          </a:p>
          <a:p>
            <a:pPr marL="0" indent="0">
              <a:buNone/>
            </a:pPr>
            <a:endParaRPr lang="en-US" sz="1400" dirty="0"/>
          </a:p>
        </p:txBody>
      </p:sp>
      <p:sp>
        <p:nvSpPr>
          <p:cNvPr id="4" name="Title 1"/>
          <p:cNvSpPr>
            <a:spLocks noGrp="1"/>
          </p:cNvSpPr>
          <p:nvPr>
            <p:ph type="title"/>
          </p:nvPr>
        </p:nvSpPr>
        <p:spPr>
          <a:xfrm>
            <a:off x="942392" y="225651"/>
            <a:ext cx="8285583" cy="571500"/>
          </a:xfrm>
        </p:spPr>
        <p:txBody>
          <a:bodyPr/>
          <a:lstStyle/>
          <a:p>
            <a:r>
              <a:rPr lang="en-US" sz="2400" dirty="0"/>
              <a:t>Patterns of plant rehydration and growth following pulses of soil moisture availability</a:t>
            </a:r>
            <a:br>
              <a:rPr lang="en-US" sz="2400" dirty="0"/>
            </a:br>
            <a:r>
              <a:rPr lang="en-US" sz="1400" b="0" dirty="0">
                <a:solidFill>
                  <a:srgbClr val="000000"/>
                </a:solidFill>
              </a:rPr>
              <a:t> Feldman et al 2021. </a:t>
            </a:r>
            <a:r>
              <a:rPr lang="en-US" sz="1400" b="0" i="1" dirty="0" err="1">
                <a:solidFill>
                  <a:srgbClr val="000000"/>
                </a:solidFill>
              </a:rPr>
              <a:t>Biogeosciences</a:t>
            </a:r>
            <a:r>
              <a:rPr lang="en-US" sz="1400" b="0" i="1" dirty="0">
                <a:solidFill>
                  <a:srgbClr val="000000"/>
                </a:solidFill>
              </a:rPr>
              <a:t> 18:831-847. </a:t>
            </a:r>
            <a:r>
              <a:rPr lang="en-US" sz="1400" b="0" dirty="0">
                <a:solidFill>
                  <a:srgbClr val="000000"/>
                </a:solidFill>
              </a:rPr>
              <a:t>https://</a:t>
            </a:r>
            <a:r>
              <a:rPr lang="en-US" sz="1400" b="0" dirty="0">
                <a:solidFill>
                  <a:schemeClr val="tx1"/>
                </a:solidFill>
              </a:rPr>
              <a:t>doi.org/10.5194/bg-18-831-2021</a:t>
            </a:r>
          </a:p>
        </p:txBody>
      </p:sp>
      <p:pic>
        <p:nvPicPr>
          <p:cNvPr id="12" name="Picture 11">
            <a:extLst>
              <a:ext uri="{FF2B5EF4-FFF2-40B4-BE49-F238E27FC236}">
                <a16:creationId xmlns:a16="http://schemas.microsoft.com/office/drawing/2014/main" id="{5C7C71E1-E748-4C10-BF7E-12C7C9AA6C54}"/>
              </a:ext>
            </a:extLst>
          </p:cNvPr>
          <p:cNvPicPr>
            <a:picLocks noChangeAspect="1"/>
          </p:cNvPicPr>
          <p:nvPr/>
        </p:nvPicPr>
        <p:blipFill rotWithShape="1">
          <a:blip r:embed="rId3"/>
          <a:srcRect l="36622" t="74801" r="31486" b="2386"/>
          <a:stretch/>
        </p:blipFill>
        <p:spPr>
          <a:xfrm>
            <a:off x="0" y="4339477"/>
            <a:ext cx="4827107" cy="1834300"/>
          </a:xfrm>
          <a:prstGeom prst="rect">
            <a:avLst/>
          </a:prstGeom>
        </p:spPr>
      </p:pic>
      <p:pic>
        <p:nvPicPr>
          <p:cNvPr id="14" name="Picture 13">
            <a:extLst>
              <a:ext uri="{FF2B5EF4-FFF2-40B4-BE49-F238E27FC236}">
                <a16:creationId xmlns:a16="http://schemas.microsoft.com/office/drawing/2014/main" id="{0B80B3E2-DEAB-4A0A-B72E-C685290EAC1D}"/>
              </a:ext>
            </a:extLst>
          </p:cNvPr>
          <p:cNvPicPr>
            <a:picLocks noChangeAspect="1"/>
          </p:cNvPicPr>
          <p:nvPr/>
        </p:nvPicPr>
        <p:blipFill rotWithShape="1">
          <a:blip r:embed="rId4"/>
          <a:srcRect l="35000" t="74599" r="32027"/>
          <a:stretch/>
        </p:blipFill>
        <p:spPr>
          <a:xfrm>
            <a:off x="4636889" y="4478508"/>
            <a:ext cx="4482014" cy="1834300"/>
          </a:xfrm>
          <a:prstGeom prst="rect">
            <a:avLst/>
          </a:prstGeom>
        </p:spPr>
      </p:pic>
      <p:sp>
        <p:nvSpPr>
          <p:cNvPr id="16" name="TextBox 15">
            <a:extLst>
              <a:ext uri="{FF2B5EF4-FFF2-40B4-BE49-F238E27FC236}">
                <a16:creationId xmlns:a16="http://schemas.microsoft.com/office/drawing/2014/main" id="{256F497F-86B0-493E-9B40-F77F0D3BF22E}"/>
              </a:ext>
            </a:extLst>
          </p:cNvPr>
          <p:cNvSpPr txBox="1"/>
          <p:nvPr/>
        </p:nvSpPr>
        <p:spPr>
          <a:xfrm>
            <a:off x="367344" y="6334780"/>
            <a:ext cx="4436417" cy="523220"/>
          </a:xfrm>
          <a:prstGeom prst="rect">
            <a:avLst/>
          </a:prstGeom>
          <a:noFill/>
        </p:spPr>
        <p:txBody>
          <a:bodyPr wrap="square">
            <a:spAutoFit/>
          </a:bodyPr>
          <a:lstStyle/>
          <a:p>
            <a:r>
              <a:rPr lang="en-US" sz="1400" dirty="0"/>
              <a:t>Fig 1: Map of average time interval (</a:t>
            </a:r>
            <a:r>
              <a:rPr lang="en-US" sz="1400" dirty="0" err="1"/>
              <a:t>t</a:t>
            </a:r>
            <a:r>
              <a:rPr lang="en-US" sz="1400" baseline="-25000" dirty="0" err="1"/>
              <a:t>p</a:t>
            </a:r>
            <a:r>
              <a:rPr lang="en-US" sz="1400" dirty="0"/>
              <a:t>) between soil moisture pulse and peak of vegetation pulse</a:t>
            </a:r>
          </a:p>
        </p:txBody>
      </p:sp>
      <p:sp>
        <p:nvSpPr>
          <p:cNvPr id="17" name="TextBox 16">
            <a:extLst>
              <a:ext uri="{FF2B5EF4-FFF2-40B4-BE49-F238E27FC236}">
                <a16:creationId xmlns:a16="http://schemas.microsoft.com/office/drawing/2014/main" id="{21E9B3E8-B307-4D51-9DEE-E9DA1D13D393}"/>
              </a:ext>
            </a:extLst>
          </p:cNvPr>
          <p:cNvSpPr txBox="1"/>
          <p:nvPr/>
        </p:nvSpPr>
        <p:spPr>
          <a:xfrm>
            <a:off x="4636889" y="6173777"/>
            <a:ext cx="4436417" cy="738664"/>
          </a:xfrm>
          <a:prstGeom prst="rect">
            <a:avLst/>
          </a:prstGeom>
          <a:noFill/>
        </p:spPr>
        <p:txBody>
          <a:bodyPr wrap="square">
            <a:spAutoFit/>
          </a:bodyPr>
          <a:lstStyle/>
          <a:p>
            <a:r>
              <a:rPr lang="en-US" sz="1400" dirty="0"/>
              <a:t>Fig 2: Distribution of mean antecedent soil moisture (left) and soil moisture pulse size (right) for different magnitudes of vegetation water content time-to-peak characteristics.</a:t>
            </a:r>
          </a:p>
        </p:txBody>
      </p:sp>
    </p:spTree>
    <p:extLst>
      <p:ext uri="{BB962C8B-B14F-4D97-AF65-F5344CB8AC3E}">
        <p14:creationId xmlns:p14="http://schemas.microsoft.com/office/powerpoint/2010/main" val="358870102"/>
      </p:ext>
    </p:extLst>
  </p:cSld>
  <p:clrMapOvr>
    <a:masterClrMapping/>
  </p:clrMapOvr>
</p:sld>
</file>

<file path=ppt/theme/theme1.xml><?xml version="1.0" encoding="utf-8"?>
<a:theme xmlns:a="http://schemas.openxmlformats.org/drawingml/2006/main" name="7_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9160</TotalTime>
  <Words>326</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7_GPMC Nov 2001</vt:lpstr>
      <vt:lpstr>Patterns of plant rehydration and growth following pulses of soil moisture availability  Feldman et al 2021. Biogeosciences 18:831-847. https://doi.org/10.5194/bg-18-831-2021</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Mataya, Christine [USA]</dc:creator>
  <cp:lastModifiedBy>Alexandra Konings</cp:lastModifiedBy>
  <cp:revision>143</cp:revision>
  <dcterms:created xsi:type="dcterms:W3CDTF">2017-01-20T18:13:42Z</dcterms:created>
  <dcterms:modified xsi:type="dcterms:W3CDTF">2021-02-27T19:50:10Z</dcterms:modified>
</cp:coreProperties>
</file>