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8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Konings" initials="AK" lastIdx="1" clrIdx="0">
    <p:extLst>
      <p:ext uri="{19B8F6BF-5375-455C-9EA6-DF929625EA0E}">
        <p15:presenceInfo xmlns:p15="http://schemas.microsoft.com/office/powerpoint/2012/main" userId="S::konings@stanford.edu::d74fd001-6a93-4249-8cfb-72e730166ad5" providerId="AD"/>
      </p:ext>
    </p:extLst>
  </p:cmAuthor>
  <p:cmAuthor id="2" name="Alexandra Konings" initials="AK [2]" lastIdx="1" clrIdx="1">
    <p:extLst>
      <p:ext uri="{19B8F6BF-5375-455C-9EA6-DF929625EA0E}">
        <p15:presenceInfo xmlns:p15="http://schemas.microsoft.com/office/powerpoint/2012/main" userId="Alexandra Konings" providerId="None"/>
      </p:ext>
    </p:extLst>
  </p:cmAuthor>
  <p:cmAuthor id="3" name="Alexandra Konings" initials="AK [3]" lastIdx="1" clrIdx="2">
    <p:extLst>
      <p:ext uri="{19B8F6BF-5375-455C-9EA6-DF929625EA0E}">
        <p15:presenceInfo xmlns:p15="http://schemas.microsoft.com/office/powerpoint/2012/main" userId="S-1-5-21-2000478354-1844237615-1801674531-4790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78776" autoAdjust="0"/>
  </p:normalViewPr>
  <p:slideViewPr>
    <p:cSldViewPr snapToGrid="0">
      <p:cViewPr varScale="1">
        <p:scale>
          <a:sx n="103" d="100"/>
          <a:sy n="103" d="100"/>
        </p:scale>
        <p:origin x="17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67578-4174-4CA6-801D-79515A60A0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911B5-DBAA-4829-A5E8-22A37C5DD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7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Full citation: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Li, X., J-P. Wigneron, F. Frappart, L. Fan. P. Ciais, R. Fensholt, D. Entekhabi, A.G. Konings, M. Brandt, A. Al-Yaari, X. Liu, and M. Wang (2021). Global-scale assessment and inter-comparison of recently developed/reprocessed microwave satellite vegetation optical depth products. Remote Sensing of Environment, 253:112208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smtClean="0">
                <a:solidFill>
                  <a:srgbClr val="000000"/>
                </a:solidFill>
              </a:rPr>
              <a:t>https://doi.org/10.1016/j.rse.2020.112208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AGK was supported by NASA Terrestrial Ecology award 80NSSC18K0715 through the New Investigator Program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911B5-DBAA-4829-A5E8-22A37C5DD8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1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46" indent="0" algn="ctr">
              <a:buNone/>
              <a:defRPr/>
            </a:lvl2pPr>
            <a:lvl3pPr marL="913693" indent="0" algn="ctr">
              <a:buNone/>
              <a:defRPr/>
            </a:lvl3pPr>
            <a:lvl4pPr marL="1370540" indent="0" algn="ctr">
              <a:buNone/>
              <a:defRPr/>
            </a:lvl4pPr>
            <a:lvl5pPr marL="1827384" indent="0" algn="ctr">
              <a:buNone/>
              <a:defRPr/>
            </a:lvl5pPr>
            <a:lvl6pPr marL="2284230" indent="0" algn="ctr">
              <a:buNone/>
              <a:defRPr/>
            </a:lvl6pPr>
            <a:lvl7pPr marL="2741077" indent="0" algn="ctr">
              <a:buNone/>
              <a:defRPr/>
            </a:lvl7pPr>
            <a:lvl8pPr marL="3197922" indent="0" algn="ctr">
              <a:buNone/>
              <a:defRPr/>
            </a:lvl8pPr>
            <a:lvl9pPr marL="36547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869AB-AAB5-8945-9B48-0324A8B3E70D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5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FC5C-7B89-4E41-9A30-8CDEBE46D53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0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327039"/>
            <a:ext cx="2044700" cy="5529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27039"/>
            <a:ext cx="5983288" cy="5529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322FF-251F-2F4E-87F4-E6764F6327F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70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1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48001" y="6629405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115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613530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856871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304800"/>
            <a:ext cx="6096000" cy="57150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FCC9-E66A-1145-B904-CAB326CB98F7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3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46" indent="0">
              <a:buNone/>
              <a:defRPr sz="1800"/>
            </a:lvl2pPr>
            <a:lvl3pPr marL="913693" indent="0">
              <a:buNone/>
              <a:defRPr sz="1600"/>
            </a:lvl3pPr>
            <a:lvl4pPr marL="1370540" indent="0">
              <a:buNone/>
              <a:defRPr sz="1400"/>
            </a:lvl4pPr>
            <a:lvl5pPr marL="1827384" indent="0">
              <a:buNone/>
              <a:defRPr sz="1400"/>
            </a:lvl5pPr>
            <a:lvl6pPr marL="2284230" indent="0">
              <a:buNone/>
              <a:defRPr sz="1400"/>
            </a:lvl6pPr>
            <a:lvl7pPr marL="2741077" indent="0">
              <a:buNone/>
              <a:defRPr sz="1400"/>
            </a:lvl7pPr>
            <a:lvl8pPr marL="3197922" indent="0">
              <a:buNone/>
              <a:defRPr sz="1400"/>
            </a:lvl8pPr>
            <a:lvl9pPr marL="365476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24194-454F-374F-8232-686D2FA2EA4D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1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13200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447800"/>
            <a:ext cx="4014788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BE65-7947-134D-B34C-E018BC2D4907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9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3" indent="0">
              <a:buNone/>
              <a:defRPr sz="1800" b="1"/>
            </a:lvl3pPr>
            <a:lvl4pPr marL="1370540" indent="0">
              <a:buNone/>
              <a:defRPr sz="1600" b="1"/>
            </a:lvl4pPr>
            <a:lvl5pPr marL="1827384" indent="0">
              <a:buNone/>
              <a:defRPr sz="1600" b="1"/>
            </a:lvl5pPr>
            <a:lvl6pPr marL="2284230" indent="0">
              <a:buNone/>
              <a:defRPr sz="1600" b="1"/>
            </a:lvl6pPr>
            <a:lvl7pPr marL="2741077" indent="0">
              <a:buNone/>
              <a:defRPr sz="1600" b="1"/>
            </a:lvl7pPr>
            <a:lvl8pPr marL="3197922" indent="0">
              <a:buNone/>
              <a:defRPr sz="1600" b="1"/>
            </a:lvl8pPr>
            <a:lvl9pPr marL="36547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3" indent="0">
              <a:buNone/>
              <a:defRPr sz="1800" b="1"/>
            </a:lvl3pPr>
            <a:lvl4pPr marL="1370540" indent="0">
              <a:buNone/>
              <a:defRPr sz="1600" b="1"/>
            </a:lvl4pPr>
            <a:lvl5pPr marL="1827384" indent="0">
              <a:buNone/>
              <a:defRPr sz="1600" b="1"/>
            </a:lvl5pPr>
            <a:lvl6pPr marL="2284230" indent="0">
              <a:buNone/>
              <a:defRPr sz="1600" b="1"/>
            </a:lvl6pPr>
            <a:lvl7pPr marL="2741077" indent="0">
              <a:buNone/>
              <a:defRPr sz="1600" b="1"/>
            </a:lvl7pPr>
            <a:lvl8pPr marL="3197922" indent="0">
              <a:buNone/>
              <a:defRPr sz="1600" b="1"/>
            </a:lvl8pPr>
            <a:lvl9pPr marL="36547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8463-808A-6843-ACFF-BF9D4445594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9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2655C-23D9-6943-B41E-570597392F16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1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74FA-F0E1-F945-B657-B2CFFF6A641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7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6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3" indent="0">
              <a:buNone/>
              <a:defRPr sz="1000"/>
            </a:lvl3pPr>
            <a:lvl4pPr marL="1370540" indent="0">
              <a:buNone/>
              <a:defRPr sz="900"/>
            </a:lvl4pPr>
            <a:lvl5pPr marL="1827384" indent="0">
              <a:buNone/>
              <a:defRPr sz="900"/>
            </a:lvl5pPr>
            <a:lvl6pPr marL="2284230" indent="0">
              <a:buNone/>
              <a:defRPr sz="900"/>
            </a:lvl6pPr>
            <a:lvl7pPr marL="2741077" indent="0">
              <a:buNone/>
              <a:defRPr sz="900"/>
            </a:lvl7pPr>
            <a:lvl8pPr marL="3197922" indent="0">
              <a:buNone/>
              <a:defRPr sz="900"/>
            </a:lvl8pPr>
            <a:lvl9pPr marL="36547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EE266-AF95-E340-B8F5-FA07BA3B7DF0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3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6" indent="0">
              <a:buNone/>
              <a:defRPr sz="2800"/>
            </a:lvl2pPr>
            <a:lvl3pPr marL="913693" indent="0">
              <a:buNone/>
              <a:defRPr sz="2400"/>
            </a:lvl3pPr>
            <a:lvl4pPr marL="1370540" indent="0">
              <a:buNone/>
              <a:defRPr sz="2000"/>
            </a:lvl4pPr>
            <a:lvl5pPr marL="1827384" indent="0">
              <a:buNone/>
              <a:defRPr sz="2000"/>
            </a:lvl5pPr>
            <a:lvl6pPr marL="2284230" indent="0">
              <a:buNone/>
              <a:defRPr sz="2000"/>
            </a:lvl6pPr>
            <a:lvl7pPr marL="2741077" indent="0">
              <a:buNone/>
              <a:defRPr sz="2000"/>
            </a:lvl7pPr>
            <a:lvl8pPr marL="3197922" indent="0">
              <a:buNone/>
              <a:defRPr sz="2000"/>
            </a:lvl8pPr>
            <a:lvl9pPr marL="365476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3" indent="0">
              <a:buNone/>
              <a:defRPr sz="1000"/>
            </a:lvl3pPr>
            <a:lvl4pPr marL="1370540" indent="0">
              <a:buNone/>
              <a:defRPr sz="900"/>
            </a:lvl4pPr>
            <a:lvl5pPr marL="1827384" indent="0">
              <a:buNone/>
              <a:defRPr sz="900"/>
            </a:lvl5pPr>
            <a:lvl6pPr marL="2284230" indent="0">
              <a:buNone/>
              <a:defRPr sz="900"/>
            </a:lvl6pPr>
            <a:lvl7pPr marL="2741077" indent="0">
              <a:buNone/>
              <a:defRPr sz="900"/>
            </a:lvl7pPr>
            <a:lvl8pPr marL="3197922" indent="0">
              <a:buNone/>
              <a:defRPr sz="900"/>
            </a:lvl8pPr>
            <a:lvl9pPr marL="36547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F6BFB-6513-DE46-9E73-439096B0E8F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2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4" y="95263"/>
            <a:ext cx="10033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5"/>
          <p:cNvSpPr>
            <a:spLocks noChangeShapeType="1"/>
          </p:cNvSpPr>
          <p:nvPr/>
        </p:nvSpPr>
        <p:spPr bwMode="auto">
          <a:xfrm>
            <a:off x="65099" y="1062038"/>
            <a:ext cx="9020175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6" tIns="45685" rIns="91366" bIns="45685" anchor="ctr"/>
          <a:lstStyle/>
          <a:p>
            <a:pPr defTabSz="913693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1" y="327025"/>
            <a:ext cx="6096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180388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97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1663" y="6653226"/>
            <a:ext cx="200501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ea typeface="+mn-ea"/>
                <a:cs typeface="+mn-cs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97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613530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62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5pPr>
      <a:lvl6pPr marL="456846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6pPr>
      <a:lvl7pPr marL="913693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7pPr>
      <a:lvl8pPr marL="1370540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8pPr>
      <a:lvl9pPr marL="1827384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9pPr>
    </p:titleStyle>
    <p:bodyStyle>
      <a:lvl1pPr marL="342635" indent="-342635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accent2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21754" indent="-25697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accent2"/>
          </a:solidFill>
          <a:latin typeface="+mn-lt"/>
          <a:ea typeface="ＭＳ Ｐゴシック" pitchFamily="-108" charset="-128"/>
        </a:defRPr>
      </a:lvl2pPr>
      <a:lvl3pPr marL="1072320" indent="-230009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accent2"/>
          </a:solidFill>
          <a:latin typeface="+mn-lt"/>
          <a:ea typeface="ＭＳ Ｐゴシック" pitchFamily="-108" charset="-128"/>
        </a:defRPr>
      </a:lvl3pPr>
      <a:lvl4pPr marL="1419714" indent="-22683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4pPr>
      <a:lvl5pPr marL="1770281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5pPr>
      <a:lvl6pPr marL="222712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6pPr>
      <a:lvl7pPr marL="2683972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7pPr>
      <a:lvl8pPr marL="314081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8pPr>
      <a:lvl9pPr marL="359766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6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3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4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84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3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77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22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69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59" y="1150494"/>
            <a:ext cx="9025571" cy="4408488"/>
          </a:xfrm>
        </p:spPr>
        <p:txBody>
          <a:bodyPr/>
          <a:lstStyle/>
          <a:p>
            <a:pPr marL="0" indent="0">
              <a:buNone/>
            </a:pPr>
            <a:r>
              <a:rPr lang="en-US" sz="1400" b="1"/>
              <a:t>Background:</a:t>
            </a:r>
          </a:p>
          <a:p>
            <a:pPr marL="0" indent="0">
              <a:buNone/>
            </a:pPr>
            <a:r>
              <a:rPr lang="en-US" sz="1400"/>
              <a:t>Vegetation optical depth (VOD) derived from microwave radiometry, is sensitive to biomass and water stress and therefore has a range of ecological applications. In recent years, a large number of VOD datasets have been derived from different satellites and using different retrieval approaches. </a:t>
            </a:r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r>
              <a:rPr lang="en-US" sz="1400" b="1"/>
              <a:t>Analysis:</a:t>
            </a:r>
          </a:p>
          <a:p>
            <a:pPr marL="0" indent="0">
              <a:buNone/>
            </a:pPr>
            <a:r>
              <a:rPr lang="en-US" sz="1400"/>
              <a:t>Nine datasets of VOD derived from NASA SMAP, ESA SMOS, and NASA/JAXA AMSR-E were systematically compared against each other and against other vegetation proxies, such as NDVI, biomass, and canopy height. </a:t>
            </a:r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r>
              <a:rPr lang="en-US" sz="1400" b="1"/>
              <a:t>Results:</a:t>
            </a:r>
          </a:p>
          <a:p>
            <a:pPr marL="0" indent="0">
              <a:buNone/>
            </a:pPr>
            <a:r>
              <a:rPr lang="en-US" sz="1400"/>
              <a:t>VOD derived from L-band observations better matches spatial variations in biomass, but VOD from X-band best matches greenness changes (Fig. 1)</a:t>
            </a:r>
          </a:p>
          <a:p>
            <a:endParaRPr lang="en-US" sz="1400"/>
          </a:p>
          <a:p>
            <a:pPr marL="0" indent="0">
              <a:buNone/>
            </a:pPr>
            <a:endParaRPr lang="en-US" sz="140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4483" y="233950"/>
            <a:ext cx="8863822" cy="571500"/>
          </a:xfrm>
        </p:spPr>
        <p:txBody>
          <a:bodyPr/>
          <a:lstStyle/>
          <a:p>
            <a:r>
              <a:rPr lang="en-US" sz="1900" dirty="0"/>
              <a:t>Global-scale assessment and inter-comparison of recently developed reprocessed microwave satellite vegetation optical depth products</a:t>
            </a:r>
            <a:r>
              <a:rPr lang="en-US" sz="2000" dirty="0"/>
              <a:t>	</a:t>
            </a:r>
            <a:br>
              <a:rPr lang="en-US" sz="2000" dirty="0"/>
            </a:br>
            <a:r>
              <a:rPr lang="en-US" sz="1400" b="0" dirty="0">
                <a:solidFill>
                  <a:srgbClr val="000000"/>
                </a:solidFill>
              </a:rPr>
              <a:t>Li et al 2021. </a:t>
            </a:r>
            <a:r>
              <a:rPr lang="en-US" sz="1400" b="0" i="1" dirty="0">
                <a:solidFill>
                  <a:srgbClr val="000000"/>
                </a:solidFill>
              </a:rPr>
              <a:t>Remote Sensing of Environment </a:t>
            </a:r>
            <a:r>
              <a:rPr lang="en-US" sz="1400" b="0" dirty="0">
                <a:solidFill>
                  <a:srgbClr val="000000"/>
                </a:solidFill>
              </a:rPr>
              <a:t>253:112208. https://doi.org/10.1016/j.rse.2020.112208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491" y="5731437"/>
            <a:ext cx="3855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 1: For each pixel and observational frequency </a:t>
            </a:r>
          </a:p>
          <a:p>
            <a:r>
              <a:rPr lang="en-US" sz="1400" dirty="0"/>
              <a:t>(X-band, C-band and L-band), maps showing which dataset is most correlated with MODIS NDVI.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260" t="33909" r="21460" b="16944"/>
          <a:stretch/>
        </p:blipFill>
        <p:spPr>
          <a:xfrm>
            <a:off x="3885797" y="4025918"/>
            <a:ext cx="5258202" cy="28320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159" y="3841521"/>
            <a:ext cx="36981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Significance:</a:t>
            </a:r>
          </a:p>
          <a:p>
            <a:pPr lvl="0">
              <a:defRPr/>
            </a:pPr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detailed intercomparison facilitates the choice of dataset for a given VOD application, as well as priority setting for future algorithm development</a:t>
            </a:r>
            <a:endParaRPr lang="en-US" altLang="en-US" sz="1400" i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109568"/>
      </p:ext>
    </p:extLst>
  </p:cSld>
  <p:clrMapOvr>
    <a:masterClrMapping/>
  </p:clrMapOvr>
</p:sld>
</file>

<file path=ppt/theme/theme1.xml><?xml version="1.0" encoding="utf-8"?>
<a:theme xmlns:a="http://schemas.openxmlformats.org/drawingml/2006/main" name="7_GPMC Nov 2001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484E0"/>
      </a:hlink>
      <a:folHlink>
        <a:srgbClr val="B2B2B2"/>
      </a:folHlink>
    </a:clrScheme>
    <a:fontScheme name="GPMC Nov 200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GPMC Nov 20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MC Nov 20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9160</TotalTime>
  <Words>292</Words>
  <Application>Microsoft Office PowerPoint</Application>
  <PresentationFormat>On-screen Show (4:3)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Times New Roman</vt:lpstr>
      <vt:lpstr>7_GPMC Nov 2001</vt:lpstr>
      <vt:lpstr>Global-scale assessment and inter-comparison of recently developed reprocessed microwave satellite vegetation optical depth products  Li et al 2021. Remote Sensing of Environment 253:112208. https://doi.org/10.1016/j.rse.2020.112208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Mataya, Christine [USA]</dc:creator>
  <cp:lastModifiedBy>Alexandra Konings</cp:lastModifiedBy>
  <cp:revision>142</cp:revision>
  <dcterms:created xsi:type="dcterms:W3CDTF">2017-01-20T18:13:42Z</dcterms:created>
  <dcterms:modified xsi:type="dcterms:W3CDTF">2021-02-22T02:38:47Z</dcterms:modified>
</cp:coreProperties>
</file>