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4" r:id="rId2"/>
    <p:sldId id="265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86421" autoAdjust="0"/>
  </p:normalViewPr>
  <p:slideViewPr>
    <p:cSldViewPr>
      <p:cViewPr varScale="1">
        <p:scale>
          <a:sx n="111" d="100"/>
          <a:sy n="111" d="100"/>
        </p:scale>
        <p:origin x="17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1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C394DAF-D41D-4170-A942-5EC726C12CCE}" type="datetimeFigureOut">
              <a:rPr lang="en-US" smtClean="0"/>
              <a:t>11/7/2020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129A5CA-096F-418F-9FEB-D0E4975ED5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contains</a:t>
            </a:r>
            <a:r>
              <a:rPr lang="en-US" baseline="0" dirty="0" smtClean="0"/>
              <a:t> a sample of the contents of an MSR Slide that we suggest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A5CA-096F-418F-9FEB-D0E4975ED51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46" indent="0" algn="ctr">
              <a:buNone/>
              <a:defRPr/>
            </a:lvl2pPr>
            <a:lvl3pPr marL="913693" indent="0" algn="ctr">
              <a:buNone/>
              <a:defRPr/>
            </a:lvl3pPr>
            <a:lvl4pPr marL="1370540" indent="0" algn="ctr">
              <a:buNone/>
              <a:defRPr/>
            </a:lvl4pPr>
            <a:lvl5pPr marL="1827384" indent="0" algn="ctr">
              <a:buNone/>
              <a:defRPr/>
            </a:lvl5pPr>
            <a:lvl6pPr marL="2284230" indent="0" algn="ctr">
              <a:buNone/>
              <a:defRPr/>
            </a:lvl6pPr>
            <a:lvl7pPr marL="2741077" indent="0" algn="ctr">
              <a:buNone/>
              <a:defRPr/>
            </a:lvl7pPr>
            <a:lvl8pPr marL="3197922" indent="0" algn="ctr">
              <a:buNone/>
              <a:defRPr/>
            </a:lvl8pPr>
            <a:lvl9pPr marL="365476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69AB-AAB5-8945-9B48-0324A8B3E70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9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FC5C-7B89-4E41-9A30-8CDEBE46D53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7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35"/>
            <a:ext cx="2044700" cy="5529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27035"/>
            <a:ext cx="5983288" cy="5529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22FF-251F-2F4E-87F4-E6764F6327F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4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1"/>
            <a:ext cx="38100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1" y="662940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5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817621"/>
      </p:ext>
    </p:extLst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6096000" cy="5715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CC9-E66A-1145-B904-CAB326CB98F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9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6" indent="0">
              <a:buNone/>
              <a:defRPr sz="1800"/>
            </a:lvl2pPr>
            <a:lvl3pPr marL="913693" indent="0">
              <a:buNone/>
              <a:defRPr sz="1600"/>
            </a:lvl3pPr>
            <a:lvl4pPr marL="1370540" indent="0">
              <a:buNone/>
              <a:defRPr sz="1400"/>
            </a:lvl4pPr>
            <a:lvl5pPr marL="1827384" indent="0">
              <a:buNone/>
              <a:defRPr sz="1400"/>
            </a:lvl5pPr>
            <a:lvl6pPr marL="2284230" indent="0">
              <a:buNone/>
              <a:defRPr sz="1400"/>
            </a:lvl6pPr>
            <a:lvl7pPr marL="2741077" indent="0">
              <a:buNone/>
              <a:defRPr sz="1400"/>
            </a:lvl7pPr>
            <a:lvl8pPr marL="3197922" indent="0">
              <a:buNone/>
              <a:defRPr sz="1400"/>
            </a:lvl8pPr>
            <a:lvl9pPr marL="365476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4194-454F-374F-8232-686D2FA2EA4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4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BE65-7947-134D-B34C-E018BC2D490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7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463-808A-6843-ACFF-BF9D4445594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55C-23D9-6943-B41E-570597392F16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3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74FA-F0E1-F945-B657-B2CFFF6A641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5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E266-AF95-E340-B8F5-FA07BA3B7DF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6" indent="0">
              <a:buNone/>
              <a:defRPr sz="2800"/>
            </a:lvl2pPr>
            <a:lvl3pPr marL="913693" indent="0">
              <a:buNone/>
              <a:defRPr sz="2400"/>
            </a:lvl3pPr>
            <a:lvl4pPr marL="1370540" indent="0">
              <a:buNone/>
              <a:defRPr sz="2000"/>
            </a:lvl4pPr>
            <a:lvl5pPr marL="1827384" indent="0">
              <a:buNone/>
              <a:defRPr sz="2000"/>
            </a:lvl5pPr>
            <a:lvl6pPr marL="2284230" indent="0">
              <a:buNone/>
              <a:defRPr sz="2000"/>
            </a:lvl6pPr>
            <a:lvl7pPr marL="2741077" indent="0">
              <a:buNone/>
              <a:defRPr sz="2000"/>
            </a:lvl7pPr>
            <a:lvl8pPr marL="3197922" indent="0">
              <a:buNone/>
              <a:defRPr sz="2000"/>
            </a:lvl8pPr>
            <a:lvl9pPr marL="3654769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BFB-6513-DE46-9E73-439096B0E8F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6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4" y="95260"/>
            <a:ext cx="10033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098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1366" tIns="45685" rIns="91366" bIns="45685" anchor="ctr"/>
          <a:lstStyle/>
          <a:p>
            <a:pPr defTabSz="913693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1" y="327025"/>
            <a:ext cx="609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180388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22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56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6846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3693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054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7384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635" indent="-34263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1754" indent="-25697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2320" indent="-230009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19714" indent="-22683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70281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712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3972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4081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59766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93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4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84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3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77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22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69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8268855" cy="6397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 River Heat Influx Triggers Arctic Sea Ice Decline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76201" y="1148745"/>
            <a:ext cx="4188359" cy="57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dirty="0" smtClean="0">
                <a:solidFill>
                  <a:srgbClr val="0000FF"/>
                </a:solidFill>
                <a:latin typeface="Arial"/>
                <a:cs typeface="Arial"/>
              </a:rPr>
              <a:t>Science </a:t>
            </a:r>
            <a:r>
              <a:rPr lang="en-US" sz="1400" b="1" dirty="0" smtClean="0">
                <a:solidFill>
                  <a:srgbClr val="0000FF"/>
                </a:solidFill>
                <a:latin typeface="Arial"/>
                <a:cs typeface="Arial"/>
              </a:rPr>
              <a:t>Question:</a:t>
            </a:r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Rivers deliver relatively 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warm freshwater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the Arctic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Ocean, 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affecting the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upper ocean heat 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budget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&amp; 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potentially enhancing sea ice decline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. However, the amount &amp; impact of riverine heat on sea ice dynamics &amp; ocean-Atm. energy exchange has been uncertain, until now.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endParaRPr lang="en-US" sz="1400" dirty="0">
              <a:solidFill>
                <a:srgbClr val="0000FF"/>
              </a:solidFill>
            </a:endParaRPr>
          </a:p>
          <a:p>
            <a:pPr eaLnBrk="1" hangingPunct="1">
              <a:spcBef>
                <a:spcPts val="600"/>
              </a:spcBef>
            </a:pPr>
            <a:r>
              <a:rPr lang="en-US" sz="1400" b="1" dirty="0" smtClean="0">
                <a:solidFill>
                  <a:srgbClr val="0000FF"/>
                </a:solidFill>
                <a:latin typeface="Arial"/>
                <a:cs typeface="Arial"/>
              </a:rPr>
              <a:t>Analysis:</a:t>
            </a:r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State-of-the-art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 numerical modeling of coupled land-ocean-sea ice processes over the pan-Arctic. Quantification of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riverine heat inputs &amp; impacts over the six major Arctic shelf regions from 1980-2015. Validation of model land freeze-thaw (FT) &amp; ocean sea ice concentration (SIC) dynamics using satellite microwave retrievals (SMMR, SSM/I, SSMIS). </a:t>
            </a:r>
            <a:endParaRPr lang="en-US" sz="14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1400" b="1" dirty="0" smtClean="0">
                <a:solidFill>
                  <a:srgbClr val="0000FF"/>
                </a:solidFill>
                <a:latin typeface="Arial"/>
                <a:cs typeface="Arial"/>
              </a:rPr>
              <a:t>Results:</a:t>
            </a:r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A positive trend in river heat inputs contributed up to 10% of the regional sea ice reduction over the Arctic shelves from 1980-2015 (</a:t>
            </a:r>
            <a:r>
              <a:rPr lang="en-US" sz="1400" b="1" dirty="0" smtClean="0">
                <a:solidFill>
                  <a:srgbClr val="0000FF"/>
                </a:solidFill>
              </a:rPr>
              <a:t>A</a:t>
            </a:r>
            <a:r>
              <a:rPr lang="en-US" sz="1400" dirty="0" smtClean="0">
                <a:solidFill>
                  <a:srgbClr val="0000FF"/>
                </a:solidFill>
              </a:rPr>
              <a:t>, </a:t>
            </a:r>
            <a:r>
              <a:rPr lang="en-US" sz="1400" b="1" dirty="0" smtClean="0">
                <a:solidFill>
                  <a:srgbClr val="0000FF"/>
                </a:solidFill>
              </a:rPr>
              <a:t>B</a:t>
            </a:r>
            <a:r>
              <a:rPr lang="en-US" sz="1400" dirty="0" smtClean="0">
                <a:solidFill>
                  <a:srgbClr val="0000FF"/>
                </a:solidFill>
              </a:rPr>
              <a:t>). </a:t>
            </a:r>
            <a:r>
              <a:rPr lang="en-US" sz="1400" dirty="0" smtClean="0">
                <a:solidFill>
                  <a:srgbClr val="0000FF"/>
                </a:solidFill>
              </a:rPr>
              <a:t>Increasing river heat inputs are promoting earlier seasonal breakup &amp; delayed autumn sea ice formation.</a:t>
            </a:r>
          </a:p>
          <a:p>
            <a:pPr eaLnBrk="1" hangingPunct="1">
              <a:spcBef>
                <a:spcPts val="600"/>
              </a:spcBef>
            </a:pPr>
            <a:r>
              <a:rPr lang="en-US" sz="1400" b="1" dirty="0" smtClean="0">
                <a:solidFill>
                  <a:srgbClr val="0000FF"/>
                </a:solidFill>
                <a:latin typeface="Arial"/>
                <a:cs typeface="Arial"/>
              </a:rPr>
              <a:t>Significance: </a:t>
            </a:r>
            <a:r>
              <a:rPr lang="en-US" sz="1400" dirty="0" smtClean="0">
                <a:solidFill>
                  <a:srgbClr val="0000FF"/>
                </a:solidFill>
              </a:rPr>
              <a:t>A positive </a:t>
            </a:r>
            <a:r>
              <a:rPr lang="en-US" sz="1400" dirty="0">
                <a:solidFill>
                  <a:srgbClr val="0000FF"/>
                </a:solidFill>
              </a:rPr>
              <a:t>river </a:t>
            </a:r>
            <a:r>
              <a:rPr lang="en-US" sz="1400" dirty="0" smtClean="0">
                <a:solidFill>
                  <a:srgbClr val="0000FF"/>
                </a:solidFill>
              </a:rPr>
              <a:t>heat-sea ice </a:t>
            </a:r>
            <a:r>
              <a:rPr lang="en-US" sz="1400" dirty="0">
                <a:solidFill>
                  <a:srgbClr val="0000FF"/>
                </a:solidFill>
              </a:rPr>
              <a:t>feedback nearly doubles the river </a:t>
            </a:r>
            <a:r>
              <a:rPr lang="en-US" sz="1400" dirty="0" smtClean="0">
                <a:solidFill>
                  <a:srgbClr val="0000FF"/>
                </a:solidFill>
              </a:rPr>
              <a:t>heat effect, where </a:t>
            </a:r>
            <a:r>
              <a:rPr lang="en-US" sz="1400" dirty="0">
                <a:solidFill>
                  <a:srgbClr val="0000FF"/>
                </a:solidFill>
              </a:rPr>
              <a:t>increasing ice-free </a:t>
            </a:r>
            <a:r>
              <a:rPr lang="en-US" sz="1400" dirty="0" smtClean="0">
                <a:solidFill>
                  <a:srgbClr val="0000FF"/>
                </a:solidFill>
              </a:rPr>
              <a:t>area is promoting a </a:t>
            </a:r>
            <a:r>
              <a:rPr lang="en-US" sz="1400" dirty="0">
                <a:solidFill>
                  <a:srgbClr val="0000FF"/>
                </a:solidFill>
              </a:rPr>
              <a:t>warmer </a:t>
            </a:r>
            <a:r>
              <a:rPr lang="en-US" sz="1400" dirty="0" smtClean="0">
                <a:solidFill>
                  <a:srgbClr val="0000FF"/>
                </a:solidFill>
              </a:rPr>
              <a:t>Arctic Ocean </a:t>
            </a:r>
            <a:r>
              <a:rPr lang="en-US" sz="1400" dirty="0">
                <a:solidFill>
                  <a:srgbClr val="0000FF"/>
                </a:solidFill>
              </a:rPr>
              <a:t>in summer, </a:t>
            </a:r>
            <a:r>
              <a:rPr lang="en-US" sz="1400" dirty="0" smtClean="0">
                <a:solidFill>
                  <a:srgbClr val="0000FF"/>
                </a:solidFill>
              </a:rPr>
              <a:t>reinforcing atmospheric warming (</a:t>
            </a:r>
            <a:r>
              <a:rPr lang="en-US" sz="1400" b="1" dirty="0" smtClean="0">
                <a:solidFill>
                  <a:srgbClr val="0000FF"/>
                </a:solidFill>
              </a:rPr>
              <a:t>C</a:t>
            </a:r>
            <a:r>
              <a:rPr lang="en-US" sz="1400" dirty="0" smtClean="0">
                <a:solidFill>
                  <a:srgbClr val="0000FF"/>
                </a:solidFill>
              </a:rPr>
              <a:t>). </a:t>
            </a:r>
            <a:endParaRPr lang="en-US" sz="14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4891316" y="5688449"/>
            <a:ext cx="421573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1400" dirty="0" smtClean="0">
                <a:latin typeface="Arial"/>
                <a:cs typeface="Arial"/>
              </a:rPr>
              <a:t>(</a:t>
            </a:r>
            <a:r>
              <a:rPr lang="en-US" sz="1400" b="1" dirty="0" smtClean="0">
                <a:latin typeface="Arial"/>
                <a:cs typeface="Arial"/>
              </a:rPr>
              <a:t>A</a:t>
            </a:r>
            <a:r>
              <a:rPr lang="en-US" sz="1400" dirty="0" smtClean="0">
                <a:latin typeface="Arial"/>
                <a:cs typeface="Arial"/>
              </a:rPr>
              <a:t>) Increasing trend in river heat inputs to the Arctic Ocean, with (</a:t>
            </a:r>
            <a:r>
              <a:rPr lang="en-US" sz="1400" b="1" dirty="0" smtClean="0">
                <a:latin typeface="Arial"/>
                <a:cs typeface="Arial"/>
              </a:rPr>
              <a:t>B</a:t>
            </a:r>
            <a:r>
              <a:rPr lang="en-US" sz="1400" dirty="0" smtClean="0">
                <a:latin typeface="Arial"/>
                <a:cs typeface="Arial"/>
              </a:rPr>
              <a:t>) associated annual reduction (%) in mean sea ice thickness over the Arctic shelves; (</a:t>
            </a:r>
            <a:r>
              <a:rPr lang="en-US" sz="1400" b="1" dirty="0" smtClean="0">
                <a:latin typeface="Arial"/>
                <a:cs typeface="Arial"/>
              </a:rPr>
              <a:t>C</a:t>
            </a:r>
            <a:r>
              <a:rPr lang="en-US" sz="1400" dirty="0" smtClean="0">
                <a:latin typeface="Arial"/>
                <a:cs typeface="Arial"/>
              </a:rPr>
              <a:t>) Schematic of river heat-driven positive ocean-ice-atmosphere warming feedback. </a:t>
            </a:r>
            <a:endParaRPr lang="en-US" sz="14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4" t="2030" b="48529"/>
          <a:stretch/>
        </p:blipFill>
        <p:spPr bwMode="auto">
          <a:xfrm>
            <a:off x="6857999" y="1143000"/>
            <a:ext cx="2205831" cy="2289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32" r="59636" b="37645"/>
          <a:stretch/>
        </p:blipFill>
        <p:spPr bwMode="auto">
          <a:xfrm>
            <a:off x="4320073" y="1484931"/>
            <a:ext cx="2482413" cy="179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1219199" y="461485"/>
            <a:ext cx="7239001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sz="16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Park, Watanabe, Kim, </a:t>
            </a:r>
            <a:r>
              <a:rPr lang="en-US" sz="1600" b="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Polyakov</a:t>
            </a:r>
            <a:r>
              <a:rPr lang="en-US" sz="16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Oshima</a:t>
            </a:r>
            <a:r>
              <a:rPr lang="en-US" sz="16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Zhang, Kimball, Yang, 2020. </a:t>
            </a:r>
            <a:r>
              <a:rPr lang="en-US" sz="1600" b="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Science Advances</a:t>
            </a:r>
            <a:r>
              <a:rPr lang="en-US" sz="16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DOI:10.1126/sciadv.abc4699</a:t>
            </a:r>
            <a:endParaRPr lang="en-US" sz="16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657600"/>
            <a:ext cx="366863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78126" y="2876836"/>
            <a:ext cx="275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994841" y="3607094"/>
            <a:ext cx="275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477000" y="1597223"/>
            <a:ext cx="27509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3728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57200" y="1752600"/>
            <a:ext cx="80010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  <a:latin typeface="Arial"/>
                <a:cs typeface="Arial"/>
              </a:rPr>
              <a:t>Citation:</a:t>
            </a:r>
          </a:p>
          <a:p>
            <a:pPr eaLnBrk="1" hangingPunct="1">
              <a:spcAft>
                <a:spcPts val="600"/>
              </a:spcAft>
            </a:pP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Park, H., E. Watanabe, Y. Kim, I. </a:t>
            </a:r>
            <a:r>
              <a:rPr lang="en-US" sz="1400" dirty="0" err="1">
                <a:solidFill>
                  <a:srgbClr val="0000FF"/>
                </a:solidFill>
                <a:latin typeface="Arial"/>
                <a:cs typeface="Arial"/>
              </a:rPr>
              <a:t>Polyakov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, K. </a:t>
            </a:r>
            <a:r>
              <a:rPr lang="en-US" sz="1400" dirty="0" err="1">
                <a:solidFill>
                  <a:srgbClr val="0000FF"/>
                </a:solidFill>
                <a:latin typeface="Arial"/>
                <a:cs typeface="Arial"/>
              </a:rPr>
              <a:t>Oshima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, X. Zhang, J.S. Kimball, and D. Yang, 2020. Increasing riverine heat flux triggers Arctic sea-ice decline and oceanic and atmospheric warming. </a:t>
            </a:r>
            <a:r>
              <a:rPr lang="en-US" sz="1400" i="1" dirty="0">
                <a:solidFill>
                  <a:srgbClr val="0000FF"/>
                </a:solidFill>
                <a:latin typeface="Arial"/>
                <a:cs typeface="Arial"/>
              </a:rPr>
              <a:t>Science Advances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, 6,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45, 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DOI:10.1126/sciadv.abc4699.</a:t>
            </a:r>
          </a:p>
          <a:p>
            <a:pPr eaLnBrk="1" hangingPunct="1">
              <a:spcAft>
                <a:spcPts val="600"/>
              </a:spcAft>
            </a:pPr>
            <a:endParaRPr lang="en-US" sz="1400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  <a:latin typeface="Arial"/>
                <a:cs typeface="Arial"/>
              </a:rPr>
              <a:t>Award Information:</a:t>
            </a:r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This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research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was partially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supported by the NASA Terrestrial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Ecology, </a:t>
            </a:r>
            <a:r>
              <a:rPr lang="en-US" sz="1400" dirty="0" err="1" smtClean="0">
                <a:solidFill>
                  <a:srgbClr val="0000FF"/>
                </a:solidFill>
                <a:latin typeface="Arial"/>
                <a:cs typeface="Arial"/>
              </a:rPr>
              <a:t>MEaSUREs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 and Water Quality Programs under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NASA Award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numbers: NNX15AT74A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80NSSC18K0980, 80NSSC19K0649. </a:t>
            </a:r>
            <a:endParaRPr lang="en-US" sz="14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This research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also supported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the NASA Terrestrial Ecology Arctic-Boreal Vulnerability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Experiment.</a:t>
            </a:r>
            <a:endParaRPr lang="en-US" sz="14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600"/>
              </a:spcAft>
            </a:pPr>
            <a:endParaRPr lang="en-US" sz="1400" dirty="0" smtClean="0">
              <a:solidFill>
                <a:srgbClr val="0000FF"/>
              </a:solidFill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742925"/>
            <a:ext cx="1676400" cy="61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291095"/>
      </p:ext>
    </p:extLst>
  </p:cSld>
  <p:clrMapOvr>
    <a:masterClrMapping/>
  </p:clrMapOvr>
</p:sld>
</file>

<file path=ppt/theme/theme1.xml><?xml version="1.0" encoding="utf-8"?>
<a:theme xmlns:a="http://schemas.openxmlformats.org/drawingml/2006/main" name="GPMC Nov 20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484E0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9814</TotalTime>
  <Words>388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GPMC Nov 2001</vt:lpstr>
      <vt:lpstr>Increasing River Heat Influx Triggers Arctic Sea Ice Decline</vt:lpstr>
      <vt:lpstr>Notes</vt:lpstr>
    </vt:vector>
  </TitlesOfParts>
  <Company>Booz Allen Hamilton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Yoseph, Elizabeth [USA]</dc:creator>
  <cp:lastModifiedBy>Kimball, John</cp:lastModifiedBy>
  <cp:revision>73</cp:revision>
  <cp:lastPrinted>2016-12-19T15:06:13Z</cp:lastPrinted>
  <dcterms:created xsi:type="dcterms:W3CDTF">2014-07-25T19:02:24Z</dcterms:created>
  <dcterms:modified xsi:type="dcterms:W3CDTF">2020-11-08T17:27:30Z</dcterms:modified>
</cp:coreProperties>
</file>