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
  </p:notesMasterIdLst>
  <p:handoutMasterIdLst>
    <p:handoutMasterId r:id="rId5"/>
  </p:handoutMasterIdLst>
  <p:sldIdLst>
    <p:sldId id="536" r:id="rId2"/>
    <p:sldId id="537"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6" charset="-128"/>
        <a:cs typeface="+mn-cs"/>
      </a:defRPr>
    </a:lvl5pPr>
    <a:lvl6pPr marL="2286000" algn="l" defTabSz="914400" rtl="0" eaLnBrk="1" latinLnBrk="0" hangingPunct="1">
      <a:defRPr sz="2400" kern="1200">
        <a:solidFill>
          <a:schemeClr val="tx1"/>
        </a:solidFill>
        <a:latin typeface="Arial" charset="0"/>
        <a:ea typeface="ＭＳ Ｐゴシック" pitchFamily="-106" charset="-128"/>
        <a:cs typeface="+mn-cs"/>
      </a:defRPr>
    </a:lvl6pPr>
    <a:lvl7pPr marL="2743200" algn="l" defTabSz="914400" rtl="0" eaLnBrk="1" latinLnBrk="0" hangingPunct="1">
      <a:defRPr sz="2400" kern="1200">
        <a:solidFill>
          <a:schemeClr val="tx1"/>
        </a:solidFill>
        <a:latin typeface="Arial" charset="0"/>
        <a:ea typeface="ＭＳ Ｐゴシック" pitchFamily="-106" charset="-128"/>
        <a:cs typeface="+mn-cs"/>
      </a:defRPr>
    </a:lvl7pPr>
    <a:lvl8pPr marL="3200400" algn="l" defTabSz="914400" rtl="0" eaLnBrk="1" latinLnBrk="0" hangingPunct="1">
      <a:defRPr sz="2400" kern="1200">
        <a:solidFill>
          <a:schemeClr val="tx1"/>
        </a:solidFill>
        <a:latin typeface="Arial" charset="0"/>
        <a:ea typeface="ＭＳ Ｐゴシック" pitchFamily="-106" charset="-128"/>
        <a:cs typeface="+mn-cs"/>
      </a:defRPr>
    </a:lvl8pPr>
    <a:lvl9pPr marL="3657600" algn="l" defTabSz="914400" rtl="0" eaLnBrk="1" latinLnBrk="0" hangingPunct="1">
      <a:defRPr sz="2400"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3399"/>
    <a:srgbClr val="0000FF"/>
    <a:srgbClr val="FF0552"/>
    <a:srgbClr val="FF125D"/>
    <a:srgbClr val="C0B37A"/>
    <a:srgbClr val="0066FF"/>
    <a:srgbClr val="F0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2"/>
    <p:restoredTop sz="87826"/>
  </p:normalViewPr>
  <p:slideViewPr>
    <p:cSldViewPr>
      <p:cViewPr varScale="1">
        <p:scale>
          <a:sx n="104" d="100"/>
          <a:sy n="104" d="100"/>
        </p:scale>
        <p:origin x="209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706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706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E46C475-8A35-415A-9CA4-2A19E95FA6E7}" type="slidenum">
              <a:rPr lang="en-US"/>
              <a:pPr>
                <a:defRPr/>
              </a:pPr>
              <a:t>‹#›</a:t>
            </a:fld>
            <a:endParaRPr lang="en-US"/>
          </a:p>
        </p:txBody>
      </p:sp>
    </p:spTree>
    <p:extLst>
      <p:ext uri="{BB962C8B-B14F-4D97-AF65-F5344CB8AC3E}">
        <p14:creationId xmlns:p14="http://schemas.microsoft.com/office/powerpoint/2010/main" val="647557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6" charset="0"/>
                <a:cs typeface="ＭＳ Ｐゴシック" pitchFamily="-106"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6" charset="0"/>
                <a:cs typeface="ＭＳ Ｐゴシック" pitchFamily="-106"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6A13BC90-0074-43EE-BB9C-DD96ADFE8CE6}" type="slidenum">
              <a:rPr lang="en-US"/>
              <a:pPr>
                <a:defRPr/>
              </a:pPr>
              <a:t>‹#›</a:t>
            </a:fld>
            <a:endParaRPr lang="en-US"/>
          </a:p>
        </p:txBody>
      </p:sp>
    </p:spTree>
    <p:extLst>
      <p:ext uri="{BB962C8B-B14F-4D97-AF65-F5344CB8AC3E}">
        <p14:creationId xmlns:p14="http://schemas.microsoft.com/office/powerpoint/2010/main" val="2022465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742950" indent="-28575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11430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6002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2057400" indent="-228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1</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1</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You may add comments here to clarify the work</a:t>
            </a:r>
            <a:r>
              <a:rPr lang="en-US" altLang="en-US" baseline="0" dirty="0">
                <a:latin typeface="Times" pitchFamily="-106" charset="0"/>
                <a:ea typeface="ＭＳ Ｐゴシック" pitchFamily="-106" charset="-128"/>
              </a:rPr>
              <a:t> or the results.</a:t>
            </a:r>
            <a:endParaRPr lang="en-US" altLang="en-US" dirty="0">
              <a:latin typeface="Times" pitchFamily="-106" charset="0"/>
              <a:ea typeface="ＭＳ Ｐゴシック" pitchFamily="-106" charset="-128"/>
            </a:endParaRPr>
          </a:p>
        </p:txBody>
      </p:sp>
    </p:spTree>
    <p:extLst>
      <p:ext uri="{BB962C8B-B14F-4D97-AF65-F5344CB8AC3E}">
        <p14:creationId xmlns:p14="http://schemas.microsoft.com/office/powerpoint/2010/main" val="322454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885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2787650" y="3175"/>
            <a:ext cx="6140450" cy="60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963613" y="1290638"/>
            <a:ext cx="7845425" cy="497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0" name="Rectangle 6">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endParaRPr lang="en-US" altLang="en-US"/>
          </a:p>
        </p:txBody>
      </p:sp>
      <p:sp>
        <p:nvSpPr>
          <p:cNvPr id="1031" name="Rectangle 7"/>
          <p:cNvSpPr>
            <a:spLocks noChangeArrowheads="1"/>
          </p:cNvSpPr>
          <p:nvPr/>
        </p:nvSpPr>
        <p:spPr bwMode="auto">
          <a:xfrm>
            <a:off x="-627063" y="6259513"/>
            <a:ext cx="1905001"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pPr algn="r"/>
            <a:endParaRPr lang="en-US" altLang="en-US" sz="1400"/>
          </a:p>
        </p:txBody>
      </p:sp>
      <p:sp>
        <p:nvSpPr>
          <p:cNvPr id="8" name="Line 2"/>
          <p:cNvSpPr>
            <a:spLocks noChangeShapeType="1"/>
          </p:cNvSpPr>
          <p:nvPr userDrawn="1"/>
        </p:nvSpPr>
        <p:spPr bwMode="auto">
          <a:xfrm>
            <a:off x="65088" y="914400"/>
            <a:ext cx="9018587"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78" r:id="rId1"/>
  </p:sldLayoutIdLst>
  <p:transition>
    <p:wipe dir="d"/>
  </p:transition>
  <p:txStyles>
    <p:titleStyle>
      <a:lvl1pPr algn="r" rtl="0" eaLnBrk="0" fontAlgn="base" hangingPunct="0">
        <a:lnSpc>
          <a:spcPct val="85000"/>
        </a:lnSpc>
        <a:spcBef>
          <a:spcPct val="0"/>
        </a:spcBef>
        <a:spcAft>
          <a:spcPct val="0"/>
        </a:spcAft>
        <a:defRPr sz="3000" b="1">
          <a:solidFill>
            <a:schemeClr val="bg1"/>
          </a:solidFill>
          <a:latin typeface="+mj-lt"/>
          <a:ea typeface="ＭＳ Ｐゴシック" pitchFamily="-65" charset="-128"/>
          <a:cs typeface="ＭＳ Ｐゴシック" pitchFamily="-65" charset="-128"/>
        </a:defRPr>
      </a:lvl1pPr>
      <a:lvl2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2pPr>
      <a:lvl3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3pPr>
      <a:lvl4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4pPr>
      <a:lvl5pPr algn="r" rtl="0" eaLnBrk="0" fontAlgn="base" hangingPunct="0">
        <a:lnSpc>
          <a:spcPct val="85000"/>
        </a:lnSpc>
        <a:spcBef>
          <a:spcPct val="0"/>
        </a:spcBef>
        <a:spcAft>
          <a:spcPct val="0"/>
        </a:spcAft>
        <a:defRPr sz="3000" b="1">
          <a:solidFill>
            <a:schemeClr val="bg1"/>
          </a:solidFill>
          <a:latin typeface="Arial" pitchFamily="-65" charset="0"/>
          <a:ea typeface="ＭＳ Ｐゴシック" pitchFamily="-65" charset="-128"/>
          <a:cs typeface="ＭＳ Ｐゴシック" pitchFamily="-65" charset="-128"/>
        </a:defRPr>
      </a:lvl5pPr>
      <a:lvl6pPr marL="457200" algn="r" rtl="0" fontAlgn="base">
        <a:lnSpc>
          <a:spcPct val="85000"/>
        </a:lnSpc>
        <a:spcBef>
          <a:spcPct val="0"/>
        </a:spcBef>
        <a:spcAft>
          <a:spcPct val="0"/>
        </a:spcAft>
        <a:defRPr sz="3000" b="1">
          <a:solidFill>
            <a:schemeClr val="bg1"/>
          </a:solidFill>
          <a:latin typeface="Arial" pitchFamily="-65" charset="0"/>
        </a:defRPr>
      </a:lvl6pPr>
      <a:lvl7pPr marL="914400" algn="r" rtl="0" fontAlgn="base">
        <a:lnSpc>
          <a:spcPct val="85000"/>
        </a:lnSpc>
        <a:spcBef>
          <a:spcPct val="0"/>
        </a:spcBef>
        <a:spcAft>
          <a:spcPct val="0"/>
        </a:spcAft>
        <a:defRPr sz="3000" b="1">
          <a:solidFill>
            <a:schemeClr val="bg1"/>
          </a:solidFill>
          <a:latin typeface="Arial" pitchFamily="-65" charset="0"/>
        </a:defRPr>
      </a:lvl7pPr>
      <a:lvl8pPr marL="1371600" algn="r" rtl="0" fontAlgn="base">
        <a:lnSpc>
          <a:spcPct val="85000"/>
        </a:lnSpc>
        <a:spcBef>
          <a:spcPct val="0"/>
        </a:spcBef>
        <a:spcAft>
          <a:spcPct val="0"/>
        </a:spcAft>
        <a:defRPr sz="3000" b="1">
          <a:solidFill>
            <a:schemeClr val="bg1"/>
          </a:solidFill>
          <a:latin typeface="Arial" pitchFamily="-65" charset="0"/>
        </a:defRPr>
      </a:lvl8pPr>
      <a:lvl9pPr marL="1828800" algn="r" rtl="0" fontAlgn="base">
        <a:lnSpc>
          <a:spcPct val="85000"/>
        </a:lnSpc>
        <a:spcBef>
          <a:spcPct val="0"/>
        </a:spcBef>
        <a:spcAft>
          <a:spcPct val="0"/>
        </a:spcAft>
        <a:defRPr sz="3000" b="1">
          <a:solidFill>
            <a:schemeClr val="bg1"/>
          </a:solidFill>
          <a:latin typeface="Arial" pitchFamily="-65" charset="0"/>
        </a:defRPr>
      </a:lvl9pPr>
    </p:titleStyle>
    <p:bodyStyle>
      <a:lvl1pPr marL="282575" indent="-282575" algn="l" rtl="0" eaLnBrk="0" fontAlgn="base" hangingPunct="0">
        <a:lnSpc>
          <a:spcPct val="85000"/>
        </a:lnSpc>
        <a:spcBef>
          <a:spcPct val="20000"/>
        </a:spcBef>
        <a:spcAft>
          <a:spcPct val="0"/>
        </a:spcAft>
        <a:buClr>
          <a:schemeClr val="bg1"/>
        </a:buClr>
        <a:buFont typeface="Wingdings" pitchFamily="-106" charset="2"/>
        <a:defRPr sz="20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itchFamily="-106" charset="0"/>
        <a:buChar char="•"/>
        <a:defRPr sz="2000">
          <a:solidFill>
            <a:schemeClr val="tx1"/>
          </a:solidFill>
          <a:latin typeface="+mn-lt"/>
          <a:ea typeface="ＭＳ Ｐゴシック" pitchFamily="-65"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pitchFamily="-65"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doi.org/10.1029/2019JD032029" TargetMode="External"/><Relationship Id="rId5" Type="http://schemas.openxmlformats.org/officeDocument/2006/relationships/image" Target="../media/image1.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openxmlformats.org/officeDocument/2006/relationships/hyperlink" Target="https://earthdata.nasa.gov/" TargetMode="External"/><Relationship Id="rId3" Type="http://schemas.openxmlformats.org/officeDocument/2006/relationships/oleObject" Target="../embeddings/oleObject2.bin"/><Relationship Id="rId7" Type="http://schemas.openxmlformats.org/officeDocument/2006/relationships/hyperlink" Target="https://fluxnet.org/"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hyperlink" Target="https://cmsflux.jpl.nasa.gov/" TargetMode="External"/><Relationship Id="rId5" Type="http://schemas.openxmlformats.org/officeDocument/2006/relationships/hyperlink" Target="http://journals.ametsoc.org/doi/abs/10.1175/MWR-D-17-0047.1"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2895600" y="228600"/>
            <a:ext cx="6440910" cy="822353"/>
          </a:xfrm>
        </p:spPr>
        <p:txBody>
          <a:bodyPr/>
          <a:lstStyle/>
          <a:p>
            <a:pPr algn="l"/>
            <a:r>
              <a:rPr lang="en-US" sz="1600" dirty="0">
                <a:solidFill>
                  <a:schemeClr val="tx1"/>
                </a:solidFill>
              </a:rPr>
              <a:t>Contrasting regional carbon cycle responses to seasonal climate anomalies across the east-west divide of temperate North America</a:t>
            </a:r>
            <a:br>
              <a:rPr lang="en-US" altLang="en-US" sz="1800" dirty="0">
                <a:solidFill>
                  <a:schemeClr val="tx1"/>
                </a:solidFill>
                <a:ea typeface="ＭＳ Ｐゴシック" pitchFamily="-106" charset="-128"/>
              </a:rPr>
            </a:br>
            <a:r>
              <a:rPr lang="en-US" sz="1300" b="0" i="1" dirty="0">
                <a:solidFill>
                  <a:schemeClr val="tx1"/>
                </a:solidFill>
              </a:rPr>
              <a:t>Byrne, B. et al. (2020), Glob. </a:t>
            </a:r>
            <a:r>
              <a:rPr lang="en-US" sz="1300" b="0" i="1" dirty="0" err="1">
                <a:solidFill>
                  <a:schemeClr val="tx1"/>
                </a:solidFill>
              </a:rPr>
              <a:t>Biogeochem</a:t>
            </a:r>
            <a:r>
              <a:rPr lang="en-US" sz="1300" b="0" i="1" dirty="0">
                <a:solidFill>
                  <a:schemeClr val="tx1"/>
                </a:solidFill>
              </a:rPr>
              <a:t>. Cycles, DOI:10.1029/2020GB006598</a:t>
            </a:r>
            <a:br>
              <a:rPr lang="en-US" sz="1400" b="0" i="1" dirty="0">
                <a:solidFill>
                  <a:schemeClr val="tx1"/>
                </a:solidFill>
              </a:rPr>
            </a:br>
            <a:br>
              <a:rPr lang="en-US" sz="1400" b="0" i="1" dirty="0">
                <a:solidFill>
                  <a:schemeClr val="tx1"/>
                </a:solidFill>
              </a:rPr>
            </a:br>
            <a:endParaRPr lang="en-US" sz="1400" b="0" i="1" dirty="0">
              <a:solidFill>
                <a:schemeClr val="tx1"/>
              </a:solidFill>
              <a:latin typeface="Helvetica" charset="0"/>
              <a:ea typeface="Helvetica" charset="0"/>
              <a:cs typeface="Helvetica" charset="0"/>
            </a:endParaRPr>
          </a:p>
        </p:txBody>
      </p:sp>
      <p:graphicFrame>
        <p:nvGraphicFramePr>
          <p:cNvPr id="9" name="Object 20"/>
          <p:cNvGraphicFramePr>
            <a:graphicFrameLocks noChangeAspect="1"/>
          </p:cNvGraphicFramePr>
          <p:nvPr>
            <p:extLst>
              <p:ext uri="{D42A27DB-BD31-4B8C-83A1-F6EECF244321}">
                <p14:modId xmlns:p14="http://schemas.microsoft.com/office/powerpoint/2010/main" val="4280993396"/>
              </p:ext>
            </p:extLst>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1193" name="Photo Editor Photo" r:id="rId4" imgW="1523810" imgH="1380952" progId="">
                  <p:embed/>
                </p:oleObj>
              </mc:Choice>
              <mc:Fallback>
                <p:oleObj name="Photo Editor Photo" r:id="rId4" imgW="1523810" imgH="13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10" name="Rectangle 3"/>
          <p:cNvSpPr>
            <a:spLocks noChangeArrowheads="1"/>
          </p:cNvSpPr>
          <p:nvPr/>
        </p:nvSpPr>
        <p:spPr bwMode="auto">
          <a:xfrm>
            <a:off x="685800" y="227914"/>
            <a:ext cx="2362200" cy="461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3" name="TextBox 2">
            <a:extLst>
              <a:ext uri="{FF2B5EF4-FFF2-40B4-BE49-F238E27FC236}">
                <a16:creationId xmlns:a16="http://schemas.microsoft.com/office/drawing/2014/main" id="{15656464-CF62-2640-ACA5-A3D409BD28BB}"/>
              </a:ext>
            </a:extLst>
          </p:cNvPr>
          <p:cNvSpPr txBox="1"/>
          <p:nvPr/>
        </p:nvSpPr>
        <p:spPr>
          <a:xfrm>
            <a:off x="4126223" y="914400"/>
            <a:ext cx="5017777" cy="6017032"/>
          </a:xfrm>
          <a:prstGeom prst="rect">
            <a:avLst/>
          </a:prstGeom>
          <a:noFill/>
        </p:spPr>
        <p:txBody>
          <a:bodyPr wrap="square" rtlCol="0">
            <a:spAutoFit/>
          </a:bodyPr>
          <a:lstStyle/>
          <a:p>
            <a:r>
              <a:rPr lang="en-US" sz="1100" b="1" dirty="0"/>
              <a:t>Science Question: </a:t>
            </a:r>
            <a:r>
              <a:rPr lang="en-US" sz="1100" dirty="0"/>
              <a:t>Temperate North America is characterized by an east-west gradient in water availability and mean temperature, where ecosystems in the west are more moisture limited, and the east has lower annual mean temperature. These differences in climate are expected to lead to differences in the response of these ecosystems to climate variability. In this study, we employ state-of-the-science flux products to address two questions: (1) Can we identify east-west differences in interannual variability (IAV) from top-down constraints on gross primary productivity (GPP) and net ecosystem exchange (NEE)? And (2) what drives IAV differences in GPP and NEE between the east and west?</a:t>
            </a:r>
          </a:p>
          <a:p>
            <a:endParaRPr lang="en-US" sz="1100" dirty="0"/>
          </a:p>
          <a:p>
            <a:r>
              <a:rPr lang="en-US" sz="1100" b="1" dirty="0"/>
              <a:t>Data and Results: </a:t>
            </a:r>
            <a:r>
              <a:rPr lang="en-US" sz="1100" dirty="0"/>
              <a:t>We used the NEE constraints from Byrne et al. (2020, </a:t>
            </a:r>
            <a:r>
              <a:rPr lang="en-US" sz="1100" dirty="0">
                <a:hlinkClick r:id="rId6">
                  <a:extLst>
                    <a:ext uri="{A12FA001-AC4F-418D-AE19-62706E023703}">
                      <ahyp:hlinkClr xmlns:ahyp="http://schemas.microsoft.com/office/drawing/2018/hyperlinkcolor" val="tx"/>
                    </a:ext>
                  </a:extLst>
                </a:hlinkClick>
              </a:rPr>
              <a:t>https://doi.org/10.1029/2019JD032029</a:t>
            </a:r>
            <a:r>
              <a:rPr lang="en-US" sz="1100" dirty="0"/>
              <a:t>), which provides top-down NEE estimates over 2010-2015 by assimilating space- and surface-based CO</a:t>
            </a:r>
            <a:r>
              <a:rPr lang="en-US" sz="1100" baseline="-25000" dirty="0"/>
              <a:t>2</a:t>
            </a:r>
            <a:r>
              <a:rPr lang="en-US" sz="1100" dirty="0"/>
              <a:t> measurements. We employ GPP estimates from </a:t>
            </a:r>
            <a:r>
              <a:rPr lang="en-US" sz="1100" dirty="0" err="1"/>
              <a:t>FluxSat</a:t>
            </a:r>
            <a:r>
              <a:rPr lang="en-US" sz="1100" dirty="0"/>
              <a:t>, which are derived from MODIS observations and calibrated against FLUXNET and SIF measurements. We find that (1) The GPP and NEE datasets show agreement in IAV over the two domains, with the west characterized by an amplification in productivity between years (e.g., some year are more productive throughout the growing season) and the east characterized by seasonal compensation between the spring and summer (e.g., years with increased spring productivity have reduced summer productivity). (2) We find that IAV in the west is closely associated with moisture, with cooler-wetter years being more productive. In the east, we find that variability is most closely associated with temperature, with warmer years having more productive springs and less productive falls.</a:t>
            </a:r>
          </a:p>
          <a:p>
            <a:endParaRPr lang="en-US" sz="1100" b="1" dirty="0">
              <a:solidFill>
                <a:srgbClr val="FF0000"/>
              </a:solidFill>
            </a:endParaRPr>
          </a:p>
          <a:p>
            <a:r>
              <a:rPr lang="en-US" sz="1100" b="1" dirty="0"/>
              <a:t>Significance: </a:t>
            </a:r>
            <a:r>
              <a:rPr lang="en-US" sz="1100" dirty="0"/>
              <a:t>This study demonstrates that atmospheric CO</a:t>
            </a:r>
            <a:r>
              <a:rPr lang="en-US" sz="1100" baseline="-25000" dirty="0"/>
              <a:t>2</a:t>
            </a:r>
            <a:r>
              <a:rPr lang="en-US" sz="1100" dirty="0"/>
              <a:t> measurements can inform IAV in NEE over sub-continental regions within North America. It also provides a better mechanistic understanding of carbon dynamics over these regions, linking CO</a:t>
            </a:r>
            <a:r>
              <a:rPr lang="en-US" sz="1100" baseline="-25000" dirty="0"/>
              <a:t>2</a:t>
            </a:r>
            <a:r>
              <a:rPr lang="en-US" sz="1100" dirty="0"/>
              <a:t> data assimilation research to the terrestrial ecology community. Three important insights into the carbon cycle of North America are (1) amplification of uptake with cooler-wetter conditions in the west, (2) seasonal compensation in the east associated with temperature, and (3) comparatively large growing season IAV in NEE in the west relative to the east due to the dominance of amplification relative to compensation in IAV.</a:t>
            </a:r>
          </a:p>
        </p:txBody>
      </p:sp>
      <p:pic>
        <p:nvPicPr>
          <p:cNvPr id="7" name="Content Placeholder 3">
            <a:extLst>
              <a:ext uri="{FF2B5EF4-FFF2-40B4-BE49-F238E27FC236}">
                <a16:creationId xmlns:a16="http://schemas.microsoft.com/office/drawing/2014/main" id="{7A75F2C3-73FB-FF44-B716-8112219DC2AE}"/>
              </a:ext>
            </a:extLst>
          </p:cNvPr>
          <p:cNvPicPr>
            <a:picLocks noChangeAspect="1"/>
          </p:cNvPicPr>
          <p:nvPr/>
        </p:nvPicPr>
        <p:blipFill rotWithShape="1">
          <a:blip r:embed="rId7"/>
          <a:srcRect l="1433"/>
          <a:stretch/>
        </p:blipFill>
        <p:spPr>
          <a:xfrm>
            <a:off x="0" y="2286000"/>
            <a:ext cx="4186299" cy="4044898"/>
          </a:xfrm>
          <a:prstGeom prst="rect">
            <a:avLst/>
          </a:prstGeom>
          <a:ln w="15875">
            <a:noFill/>
          </a:ln>
        </p:spPr>
      </p:pic>
      <p:pic>
        <p:nvPicPr>
          <p:cNvPr id="8" name="Picture 7">
            <a:extLst>
              <a:ext uri="{FF2B5EF4-FFF2-40B4-BE49-F238E27FC236}">
                <a16:creationId xmlns:a16="http://schemas.microsoft.com/office/drawing/2014/main" id="{69957EE3-532A-9B4A-9FBF-136F33403F9D}"/>
              </a:ext>
            </a:extLst>
          </p:cNvPr>
          <p:cNvPicPr>
            <a:picLocks noChangeAspect="1"/>
          </p:cNvPicPr>
          <p:nvPr/>
        </p:nvPicPr>
        <p:blipFill rotWithShape="1">
          <a:blip r:embed="rId8"/>
          <a:srcRect l="6166" t="795" r="52145" b="72796"/>
          <a:stretch/>
        </p:blipFill>
        <p:spPr>
          <a:xfrm>
            <a:off x="1189656" y="1107724"/>
            <a:ext cx="2050854" cy="1130627"/>
          </a:xfrm>
          <a:prstGeom prst="rect">
            <a:avLst/>
          </a:prstGeom>
          <a:ln w="6350">
            <a:solidFill>
              <a:schemeClr val="tx1"/>
            </a:solidFill>
          </a:ln>
        </p:spPr>
      </p:pic>
      <p:sp>
        <p:nvSpPr>
          <p:cNvPr id="2" name="Rectangle 1">
            <a:extLst>
              <a:ext uri="{FF2B5EF4-FFF2-40B4-BE49-F238E27FC236}">
                <a16:creationId xmlns:a16="http://schemas.microsoft.com/office/drawing/2014/main" id="{2A57F01C-D4BE-254F-99A5-5B3E148CE4AC}"/>
              </a:ext>
            </a:extLst>
          </p:cNvPr>
          <p:cNvSpPr/>
          <p:nvPr/>
        </p:nvSpPr>
        <p:spPr bwMode="auto">
          <a:xfrm>
            <a:off x="2752" y="2297899"/>
            <a:ext cx="762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a:extLst>
              <a:ext uri="{FF2B5EF4-FFF2-40B4-BE49-F238E27FC236}">
                <a16:creationId xmlns:a16="http://schemas.microsoft.com/office/drawing/2014/main" id="{6F07F0FE-0338-0344-B3B5-06B77D174431}"/>
              </a:ext>
            </a:extLst>
          </p:cNvPr>
          <p:cNvSpPr/>
          <p:nvPr/>
        </p:nvSpPr>
        <p:spPr bwMode="auto">
          <a:xfrm>
            <a:off x="2752" y="4348599"/>
            <a:ext cx="76200" cy="152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 name="TextBox 3">
            <a:extLst>
              <a:ext uri="{FF2B5EF4-FFF2-40B4-BE49-F238E27FC236}">
                <a16:creationId xmlns:a16="http://schemas.microsoft.com/office/drawing/2014/main" id="{42AC1479-589C-5948-BE49-86F421ECDAFB}"/>
              </a:ext>
            </a:extLst>
          </p:cNvPr>
          <p:cNvSpPr txBox="1"/>
          <p:nvPr/>
        </p:nvSpPr>
        <p:spPr>
          <a:xfrm>
            <a:off x="817438" y="990600"/>
            <a:ext cx="372218" cy="276999"/>
          </a:xfrm>
          <a:prstGeom prst="rect">
            <a:avLst/>
          </a:prstGeom>
          <a:noFill/>
        </p:spPr>
        <p:txBody>
          <a:bodyPr wrap="none" rtlCol="0">
            <a:spAutoFit/>
          </a:bodyPr>
          <a:lstStyle/>
          <a:p>
            <a:r>
              <a:rPr lang="en-US" sz="1200" dirty="0"/>
              <a:t>(a)</a:t>
            </a:r>
          </a:p>
        </p:txBody>
      </p:sp>
      <p:sp>
        <p:nvSpPr>
          <p:cNvPr id="13" name="TextBox 12">
            <a:extLst>
              <a:ext uri="{FF2B5EF4-FFF2-40B4-BE49-F238E27FC236}">
                <a16:creationId xmlns:a16="http://schemas.microsoft.com/office/drawing/2014/main" id="{763B5B6C-716E-4F4A-956F-9A36B8DB845E}"/>
              </a:ext>
            </a:extLst>
          </p:cNvPr>
          <p:cNvSpPr txBox="1"/>
          <p:nvPr/>
        </p:nvSpPr>
        <p:spPr>
          <a:xfrm>
            <a:off x="-68274" y="2057400"/>
            <a:ext cx="372218" cy="276999"/>
          </a:xfrm>
          <a:prstGeom prst="rect">
            <a:avLst/>
          </a:prstGeom>
          <a:noFill/>
        </p:spPr>
        <p:txBody>
          <a:bodyPr wrap="none" rtlCol="0">
            <a:spAutoFit/>
          </a:bodyPr>
          <a:lstStyle/>
          <a:p>
            <a:r>
              <a:rPr lang="en-US" sz="1200" dirty="0"/>
              <a:t>(b)</a:t>
            </a:r>
          </a:p>
        </p:txBody>
      </p:sp>
      <p:sp>
        <p:nvSpPr>
          <p:cNvPr id="14" name="TextBox 13">
            <a:extLst>
              <a:ext uri="{FF2B5EF4-FFF2-40B4-BE49-F238E27FC236}">
                <a16:creationId xmlns:a16="http://schemas.microsoft.com/office/drawing/2014/main" id="{6A0A0997-F30B-1143-A447-99506B968EA6}"/>
              </a:ext>
            </a:extLst>
          </p:cNvPr>
          <p:cNvSpPr txBox="1"/>
          <p:nvPr/>
        </p:nvSpPr>
        <p:spPr>
          <a:xfrm>
            <a:off x="-33709" y="4100151"/>
            <a:ext cx="364202" cy="276999"/>
          </a:xfrm>
          <a:prstGeom prst="rect">
            <a:avLst/>
          </a:prstGeom>
          <a:noFill/>
        </p:spPr>
        <p:txBody>
          <a:bodyPr wrap="none" rtlCol="0">
            <a:spAutoFit/>
          </a:bodyPr>
          <a:lstStyle/>
          <a:p>
            <a:r>
              <a:rPr lang="en-US" sz="1200" dirty="0"/>
              <a:t>(c)</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0"/>
          <p:cNvGraphicFramePr>
            <a:graphicFrameLocks noChangeAspect="1"/>
          </p:cNvGraphicFramePr>
          <p:nvPr/>
        </p:nvGraphicFramePr>
        <p:xfrm>
          <a:off x="80901" y="124619"/>
          <a:ext cx="735013" cy="666750"/>
        </p:xfrm>
        <a:graphic>
          <a:graphicData uri="http://schemas.openxmlformats.org/presentationml/2006/ole">
            <mc:AlternateContent xmlns:mc="http://schemas.openxmlformats.org/markup-compatibility/2006">
              <mc:Choice xmlns:v="urn:schemas-microsoft-com:vml" Requires="v">
                <p:oleObj spid="_x0000_s2178" name="Photo Editor Photo" r:id="rId3" imgW="1523810" imgH="1380952" progId="">
                  <p:embed/>
                </p:oleObj>
              </mc:Choice>
              <mc:Fallback>
                <p:oleObj name="Photo Editor Photo" r:id="rId3" imgW="1523810" imgH="138095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01" y="124619"/>
                        <a:ext cx="735013" cy="66675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3"/>
          <p:cNvSpPr>
            <a:spLocks noChangeArrowheads="1"/>
          </p:cNvSpPr>
          <p:nvPr/>
        </p:nvSpPr>
        <p:spPr bwMode="auto">
          <a:xfrm>
            <a:off x="762000" y="221396"/>
            <a:ext cx="23241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4" tIns="45712" rIns="91424" bIns="45712">
            <a:spAutoFit/>
          </a:bodyPr>
          <a:lstStyle>
            <a:lvl1pPr eaLnBrk="0" hangingPunct="0">
              <a:defRPr sz="1300">
                <a:solidFill>
                  <a:schemeClr val="tx1"/>
                </a:solidFill>
                <a:latin typeface="Times New Roman" pitchFamily="18" charset="0"/>
                <a:ea typeface="MS PGothic" pitchFamily="34" charset="-128"/>
              </a:defRPr>
            </a:lvl1pPr>
            <a:lvl2pPr marL="742950" indent="-285750" eaLnBrk="0" hangingPunct="0">
              <a:defRPr sz="1300">
                <a:solidFill>
                  <a:schemeClr val="tx1"/>
                </a:solidFill>
                <a:latin typeface="Times New Roman" pitchFamily="18" charset="0"/>
                <a:ea typeface="MS PGothic" pitchFamily="34" charset="-128"/>
              </a:defRPr>
            </a:lvl2pPr>
            <a:lvl3pPr marL="1143000" indent="-228600" eaLnBrk="0" hangingPunct="0">
              <a:defRPr sz="1300">
                <a:solidFill>
                  <a:schemeClr val="tx1"/>
                </a:solidFill>
                <a:latin typeface="Times New Roman" pitchFamily="18" charset="0"/>
                <a:ea typeface="MS PGothic" pitchFamily="34" charset="-128"/>
              </a:defRPr>
            </a:lvl3pPr>
            <a:lvl4pPr marL="1600200" indent="-228600" eaLnBrk="0" hangingPunct="0">
              <a:defRPr sz="1300">
                <a:solidFill>
                  <a:schemeClr val="tx1"/>
                </a:solidFill>
                <a:latin typeface="Times New Roman" pitchFamily="18" charset="0"/>
                <a:ea typeface="MS PGothic" pitchFamily="34" charset="-128"/>
              </a:defRPr>
            </a:lvl4pPr>
            <a:lvl5pPr marL="2057400" indent="-228600" eaLnBrk="0" hangingPunct="0">
              <a:defRPr sz="13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3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3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3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300">
                <a:solidFill>
                  <a:schemeClr val="tx1"/>
                </a:solidFill>
                <a:latin typeface="Times New Roman" pitchFamily="18" charset="0"/>
                <a:ea typeface="MS PGothic" pitchFamily="34" charset="-128"/>
              </a:defRPr>
            </a:lvl9pPr>
          </a:lstStyle>
          <a:p>
            <a:pPr>
              <a:defRPr/>
            </a:pPr>
            <a:r>
              <a:rPr lang="en-US" altLang="en-US" sz="800" dirty="0">
                <a:solidFill>
                  <a:schemeClr val="accent2"/>
                </a:solidFill>
                <a:latin typeface="Helvetica" pitchFamily="1" charset="0"/>
              </a:rPr>
              <a:t>National Aeronautics and Space Administration</a:t>
            </a:r>
          </a:p>
          <a:p>
            <a:pPr>
              <a:defRPr/>
            </a:pPr>
            <a:r>
              <a:rPr lang="en-US" altLang="en-US" sz="800" b="1" dirty="0">
                <a:solidFill>
                  <a:schemeClr val="accent2"/>
                </a:solidFill>
                <a:latin typeface="Helvetica" pitchFamily="1" charset="0"/>
              </a:rPr>
              <a:t>Jet Propulsion Laboratory</a:t>
            </a:r>
          </a:p>
          <a:p>
            <a:pPr>
              <a:defRPr/>
            </a:pPr>
            <a:r>
              <a:rPr lang="en-US" altLang="en-US" sz="800" b="1" dirty="0">
                <a:solidFill>
                  <a:schemeClr val="accent2"/>
                </a:solidFill>
                <a:latin typeface="Helvetica" pitchFamily="1" charset="0"/>
              </a:rPr>
              <a:t>California Institute of Technology</a:t>
            </a:r>
            <a:endParaRPr lang="en-US" altLang="en-US" sz="800" b="1" dirty="0">
              <a:latin typeface="Helvetica" pitchFamily="1" charset="0"/>
            </a:endParaRPr>
          </a:p>
        </p:txBody>
      </p:sp>
      <p:sp>
        <p:nvSpPr>
          <p:cNvPr id="5" name="TextBox 4"/>
          <p:cNvSpPr txBox="1"/>
          <p:nvPr/>
        </p:nvSpPr>
        <p:spPr>
          <a:xfrm>
            <a:off x="152400" y="990600"/>
            <a:ext cx="8839200" cy="5509200"/>
          </a:xfrm>
          <a:prstGeom prst="rect">
            <a:avLst/>
          </a:prstGeom>
          <a:noFill/>
        </p:spPr>
        <p:txBody>
          <a:bodyPr wrap="square" rtlCol="0">
            <a:spAutoFit/>
          </a:bodyPr>
          <a:lstStyle/>
          <a:p>
            <a:r>
              <a:rPr lang="en-US" sz="1100" b="1" dirty="0">
                <a:latin typeface="Arial"/>
                <a:cs typeface="Arial"/>
              </a:rPr>
              <a:t>Contact:</a:t>
            </a:r>
            <a:r>
              <a:rPr lang="en-US" sz="1100" dirty="0">
                <a:latin typeface="Arial Unicode MS"/>
                <a:cs typeface="Arial Unicode MS"/>
              </a:rPr>
              <a:t> </a:t>
            </a:r>
          </a:p>
          <a:p>
            <a:r>
              <a:rPr lang="en-US" sz="1100" dirty="0">
                <a:latin typeface="Arial Unicode MS"/>
                <a:cs typeface="Arial Unicode MS"/>
              </a:rPr>
              <a:t>Brendan Byrne, 233-200, Jet Propulsion Laboratory, Pasadena, CA 91109</a:t>
            </a:r>
          </a:p>
          <a:p>
            <a:endParaRPr lang="en-US" sz="1100" dirty="0">
              <a:latin typeface="Arial Unicode MS"/>
              <a:cs typeface="Arial Unicode MS"/>
            </a:endParaRPr>
          </a:p>
          <a:p>
            <a:r>
              <a:rPr lang="en-US" sz="1100" dirty="0" err="1">
                <a:latin typeface="Arial Unicode MS"/>
                <a:cs typeface="Arial Unicode MS"/>
              </a:rPr>
              <a:t>brendan.k.byrne@jpl.nasa.gov</a:t>
            </a:r>
            <a:endParaRPr lang="en-US" sz="1100" dirty="0">
              <a:latin typeface="Arial Unicode MS"/>
              <a:cs typeface="Arial Unicode MS"/>
            </a:endParaRPr>
          </a:p>
          <a:p>
            <a:endParaRPr lang="en-US" sz="1100" dirty="0">
              <a:latin typeface="Arial Unicode MS"/>
              <a:cs typeface="Arial Unicode MS"/>
            </a:endParaRPr>
          </a:p>
          <a:p>
            <a:r>
              <a:rPr lang="en-US" sz="1100" b="1" dirty="0">
                <a:latin typeface="Arial"/>
                <a:cs typeface="Arial"/>
              </a:rPr>
              <a:t>Citation:</a:t>
            </a:r>
            <a:r>
              <a:rPr lang="en-US" sz="1100" dirty="0">
                <a:latin typeface="Arial"/>
                <a:cs typeface="Arial"/>
              </a:rPr>
              <a:t>  </a:t>
            </a:r>
            <a:endParaRPr lang="en-US" sz="1100" dirty="0">
              <a:solidFill>
                <a:srgbClr val="000000"/>
              </a:solidFill>
              <a:hlinkClick r:id="rId5"/>
            </a:endParaRPr>
          </a:p>
          <a:p>
            <a:r>
              <a:rPr lang="en-US" sz="1100" dirty="0">
                <a:latin typeface="+mn-lt"/>
              </a:rPr>
              <a:t>Contrasting regional carbon cycle responses to seasonal climate anomalies across the east-west divide of temperate North America, Byrne, B., Liu, J., Bloom, A. A., Bowman, K. W., Butterfield, Z., Joiner, J., Keenan, T. F., Keppel-Aleks, G., </a:t>
            </a:r>
            <a:r>
              <a:rPr lang="en-US" sz="1100" dirty="0" err="1">
                <a:latin typeface="+mn-lt"/>
              </a:rPr>
              <a:t>Parazoo</a:t>
            </a:r>
            <a:r>
              <a:rPr lang="en-US" sz="1100" dirty="0">
                <a:latin typeface="+mn-lt"/>
              </a:rPr>
              <a:t>, N. C., Yin, Y. </a:t>
            </a:r>
            <a:r>
              <a:rPr lang="en-US" sz="1100" i="1" dirty="0">
                <a:latin typeface="+mn-lt"/>
              </a:rPr>
              <a:t>Glob. </a:t>
            </a:r>
            <a:r>
              <a:rPr lang="en-US" sz="1100" i="1" dirty="0" err="1">
                <a:latin typeface="+mn-lt"/>
              </a:rPr>
              <a:t>Biogeochem</a:t>
            </a:r>
            <a:r>
              <a:rPr lang="en-US" sz="1100" i="1" dirty="0">
                <a:latin typeface="+mn-lt"/>
              </a:rPr>
              <a:t>. Cycles, 2020, accepted</a:t>
            </a:r>
            <a:endParaRPr lang="en-US" sz="1100" dirty="0">
              <a:latin typeface="+mn-lt"/>
            </a:endParaRPr>
          </a:p>
          <a:p>
            <a:endParaRPr lang="en-US" sz="1100" dirty="0">
              <a:latin typeface="Arial Unicode MS"/>
              <a:cs typeface="Arial Unicode MS"/>
            </a:endParaRPr>
          </a:p>
          <a:p>
            <a:r>
              <a:rPr lang="en-US" sz="1100" b="1" dirty="0">
                <a:latin typeface="Arial"/>
                <a:cs typeface="Arial"/>
              </a:rPr>
              <a:t>Data Sources:</a:t>
            </a:r>
            <a:r>
              <a:rPr lang="en-US" sz="1100" dirty="0">
                <a:latin typeface="Arial"/>
                <a:cs typeface="Arial"/>
              </a:rPr>
              <a:t>  </a:t>
            </a:r>
          </a:p>
          <a:p>
            <a:r>
              <a:rPr lang="en-US" sz="1100" dirty="0"/>
              <a:t>Posterior NEE fluxes from Byrne et al. (2020) were downloaded from </a:t>
            </a:r>
            <a:r>
              <a:rPr lang="en-US" sz="1100" dirty="0">
                <a:hlinkClick r:id="rId6"/>
              </a:rPr>
              <a:t>https://cmsflux.jpl.nasa.gov/</a:t>
            </a:r>
            <a:r>
              <a:rPr lang="en-US" sz="1100" dirty="0"/>
              <a:t>. </a:t>
            </a:r>
            <a:r>
              <a:rPr lang="en-US" sz="1100" dirty="0" err="1"/>
              <a:t>CarbonTracker</a:t>
            </a:r>
            <a:r>
              <a:rPr lang="en-US" sz="1100" dirty="0"/>
              <a:t> CT2017 results provided by NOAA ESRL, Boulder, Colorado, USA from the website at http://</a:t>
            </a:r>
            <a:r>
              <a:rPr lang="en-US" sz="1100" dirty="0" err="1"/>
              <a:t>carbontracker.noaa.gov</a:t>
            </a:r>
            <a:r>
              <a:rPr lang="en-US" sz="1100" dirty="0"/>
              <a:t>. </a:t>
            </a:r>
            <a:r>
              <a:rPr lang="en-US" sz="1100" dirty="0" err="1"/>
              <a:t>CarbonTracker</a:t>
            </a:r>
            <a:r>
              <a:rPr lang="en-US" sz="1100" dirty="0"/>
              <a:t> Lagrange NEE fluxes were downloaded from https://</a:t>
            </a:r>
            <a:r>
              <a:rPr lang="en-US" sz="1100" dirty="0" err="1"/>
              <a:t>doi.org</a:t>
            </a:r>
            <a:r>
              <a:rPr lang="en-US" sz="1100" dirty="0"/>
              <a:t>/10.15138/3dw1-5c37. CAMS NEE fluxes were obtained from https://</a:t>
            </a:r>
            <a:r>
              <a:rPr lang="en-US" sz="1100" dirty="0" err="1"/>
              <a:t>atmosphere.copernicus.eu</a:t>
            </a:r>
            <a:r>
              <a:rPr lang="en-US" sz="1100" dirty="0"/>
              <a:t>/. FLUXNET2015 data were obtained from </a:t>
            </a:r>
            <a:r>
              <a:rPr lang="en-US" sz="1100" dirty="0">
                <a:hlinkClick r:id="rId7"/>
              </a:rPr>
              <a:t>https://fluxnet.org</a:t>
            </a:r>
            <a:r>
              <a:rPr lang="en-US" sz="1100" dirty="0"/>
              <a:t>. We downloaded MODIS/Terra Monthly Vegetation Indices Global 1x1 degree V005 (MODVI) dataset from </a:t>
            </a:r>
            <a:r>
              <a:rPr lang="en-US" sz="1100" dirty="0" err="1"/>
              <a:t>Earthdata</a:t>
            </a:r>
            <a:r>
              <a:rPr lang="en-US" sz="1100" dirty="0"/>
              <a:t> (</a:t>
            </a:r>
            <a:r>
              <a:rPr lang="en-US" sz="1100" dirty="0">
                <a:hlinkClick r:id="rId8"/>
              </a:rPr>
              <a:t>https://earthdata.nasa.gov</a:t>
            </a:r>
            <a:r>
              <a:rPr lang="en-US" sz="1100" dirty="0"/>
              <a:t>). MERRA-2 products were downloaded from MDISC [https://</a:t>
            </a:r>
            <a:r>
              <a:rPr lang="en-US" sz="1100" dirty="0" err="1"/>
              <a:t>gmao.gsfc.nasa.gov</a:t>
            </a:r>
            <a:r>
              <a:rPr lang="en-US" sz="1100" dirty="0"/>
              <a:t>/reanalysis/MERRA-2/], managed by the NASA Goddard Earth Sciences (GES) Data and Information Services Center (DISC). ESA CCI soil moisture data was downloaded from https://</a:t>
            </a:r>
            <a:r>
              <a:rPr lang="en-US" sz="1100" dirty="0" err="1"/>
              <a:t>www.esa-soilmoisture-cci.org</a:t>
            </a:r>
            <a:r>
              <a:rPr lang="en-US" sz="1100" dirty="0"/>
              <a:t>/. </a:t>
            </a:r>
            <a:endParaRPr lang="en-US" sz="1000" dirty="0"/>
          </a:p>
          <a:p>
            <a:endParaRPr lang="en-US" sz="1100" dirty="0">
              <a:latin typeface="Arial Unicode MS"/>
              <a:cs typeface="Arial Unicode MS"/>
            </a:endParaRPr>
          </a:p>
          <a:p>
            <a:r>
              <a:rPr lang="en-US" sz="1100" b="1" dirty="0">
                <a:latin typeface="Arial"/>
                <a:cs typeface="Arial"/>
              </a:rPr>
              <a:t>Technical Description of Figure:</a:t>
            </a:r>
          </a:p>
          <a:p>
            <a:r>
              <a:rPr lang="en-US" sz="1100" dirty="0"/>
              <a:t>Seasonal cycles of GPP (2001–2017) and NEE (2010-2015) over eastern and western North America. (a) The spatial extent of western (orange) and eastern (yellow) regions of North America. (b) Seasonal cycles of (</a:t>
            </a:r>
            <a:r>
              <a:rPr lang="en-US" sz="1100" dirty="0" err="1"/>
              <a:t>i</a:t>
            </a:r>
            <a:r>
              <a:rPr lang="en-US" sz="1100" dirty="0"/>
              <a:t>-ii) GPP and (iii-iv) NEE over western North America. (c) Seasonal cycles of (</a:t>
            </a:r>
            <a:r>
              <a:rPr lang="en-US" sz="1100" dirty="0" err="1"/>
              <a:t>i</a:t>
            </a:r>
            <a:r>
              <a:rPr lang="en-US" sz="1100" dirty="0"/>
              <a:t>-ii) GPP and (iii-iv) NEE over eastern North America. Colors indicate the Apr-Sep ∆T ((</a:t>
            </a:r>
            <a:r>
              <a:rPr lang="en-US" sz="1100" dirty="0" err="1"/>
              <a:t>i</a:t>
            </a:r>
            <a:r>
              <a:rPr lang="en-US" sz="1100" dirty="0"/>
              <a:t>) and (iii)) or Apr-Sep ∆M ((ii) and (iv)).</a:t>
            </a:r>
            <a:endParaRPr lang="en-US" sz="1100" baseline="30000" dirty="0"/>
          </a:p>
          <a:p>
            <a:endParaRPr lang="en-US" sz="1100" b="1" dirty="0">
              <a:latin typeface="+mn-lt"/>
              <a:cs typeface="Arial Unicode MS"/>
            </a:endParaRPr>
          </a:p>
          <a:p>
            <a:r>
              <a:rPr lang="en-US" sz="1100" b="1" dirty="0">
                <a:latin typeface="Arial"/>
                <a:cs typeface="Arial"/>
              </a:rPr>
              <a:t>Scientific significance, societal relevance, and relationships to future missions: </a:t>
            </a:r>
          </a:p>
          <a:p>
            <a:r>
              <a:rPr lang="en-US" sz="1100" dirty="0"/>
              <a:t>This study demonstrates that atmospheric CO</a:t>
            </a:r>
            <a:r>
              <a:rPr lang="en-US" sz="1100" baseline="-25000" dirty="0"/>
              <a:t>2</a:t>
            </a:r>
            <a:r>
              <a:rPr lang="en-US" sz="1100" dirty="0"/>
              <a:t> measurements can inform IAV in NEE over sub-continental regions. This is an important step for the CO</a:t>
            </a:r>
            <a:r>
              <a:rPr lang="en-US" sz="1100" baseline="-25000" dirty="0"/>
              <a:t>2</a:t>
            </a:r>
            <a:r>
              <a:rPr lang="en-US" sz="1100" dirty="0"/>
              <a:t> flux inversion community as it shows that we can examine IAV on sub-continental scales, and that increasing observational coverage from future XCO</a:t>
            </a:r>
            <a:r>
              <a:rPr lang="en-US" sz="1100" baseline="-25000" dirty="0"/>
              <a:t>2</a:t>
            </a:r>
            <a:r>
              <a:rPr lang="en-US" sz="1100" dirty="0"/>
              <a:t> observing missions will help refine these types of analysis. It also demonstrates that CO</a:t>
            </a:r>
            <a:r>
              <a:rPr lang="en-US" sz="1100" baseline="-25000" dirty="0"/>
              <a:t>2</a:t>
            </a:r>
            <a:r>
              <a:rPr lang="en-US" sz="1100" dirty="0"/>
              <a:t> flux inversions can inform our mechanistic understanding of carbon cycle dynamics on these scales. Such insights are critical for understanding the sensitivity ecosystems to climate change, and will be critical for predicting the response of these ecosystems to climate change and predict future carbon uptake by these ecosystems.</a:t>
            </a:r>
            <a:endParaRPr lang="en-US" sz="1100" dirty="0">
              <a:solidFill>
                <a:srgbClr val="FF0000"/>
              </a:solidFill>
              <a:latin typeface="Arial"/>
              <a:cs typeface="Arial"/>
            </a:endParaRPr>
          </a:p>
        </p:txBody>
      </p:sp>
    </p:spTree>
    <p:extLst>
      <p:ext uri="{BB962C8B-B14F-4D97-AF65-F5344CB8AC3E}">
        <p14:creationId xmlns:p14="http://schemas.microsoft.com/office/powerpoint/2010/main" val="16047004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1_Blank">
  <a:themeElements>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8706</TotalTime>
  <Words>1015</Words>
  <Application>Microsoft Macintosh PowerPoint</Application>
  <PresentationFormat>On-screen Show (4:3)</PresentationFormat>
  <Paragraphs>34</Paragraphs>
  <Slides>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 Unicode MS</vt:lpstr>
      <vt:lpstr>Arial</vt:lpstr>
      <vt:lpstr>Helvetica</vt:lpstr>
      <vt:lpstr>Times</vt:lpstr>
      <vt:lpstr>Wingdings</vt:lpstr>
      <vt:lpstr>1_Blank</vt:lpstr>
      <vt:lpstr>Photo Editor Photo</vt:lpstr>
      <vt:lpstr>Contrasting regional carbon cycle responses to seasonal climate anomalies across the east-west divide of temperate North America Byrne, B. et al. (2020), Glob. Biogeochem. Cycles, DOI:10.1029/2020GB006598  </vt:lpstr>
      <vt:lpstr>PowerPoint Presentation</vt:lpstr>
    </vt:vector>
  </TitlesOfParts>
  <Company>NASA HQ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HQ</dc:creator>
  <cp:lastModifiedBy>Microsoft Office User</cp:lastModifiedBy>
  <cp:revision>372</cp:revision>
  <cp:lastPrinted>2007-09-25T19:58:52Z</cp:lastPrinted>
  <dcterms:created xsi:type="dcterms:W3CDTF">2008-11-10T22:26:59Z</dcterms:created>
  <dcterms:modified xsi:type="dcterms:W3CDTF">2020-10-20T20:10:09Z</dcterms:modified>
</cp:coreProperties>
</file>