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64" r:id="rId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4" autoAdjust="0"/>
    <p:restoredTop sz="93817" autoAdjust="0"/>
  </p:normalViewPr>
  <p:slideViewPr>
    <p:cSldViewPr>
      <p:cViewPr>
        <p:scale>
          <a:sx n="58" d="100"/>
          <a:sy n="58" d="100"/>
        </p:scale>
        <p:origin x="1392" y="244"/>
      </p:cViewPr>
      <p:guideLst>
        <p:guide orient="horz" pos="2160"/>
        <p:guide pos="2880"/>
      </p:guideLst>
    </p:cSldViewPr>
  </p:slideViewPr>
  <p:outlineViewPr>
    <p:cViewPr>
      <p:scale>
        <a:sx n="33" d="100"/>
        <a:sy n="33" d="100"/>
      </p:scale>
      <p:origin x="0" y="-12180"/>
    </p:cViewPr>
  </p:outlineViewPr>
  <p:notesTextViewPr>
    <p:cViewPr>
      <p:scale>
        <a:sx n="1" d="1"/>
        <a:sy n="1" d="1"/>
      </p:scale>
      <p:origin x="0" y="-284"/>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6C394DAF-D41D-4170-A942-5EC726C12CCE}" type="datetimeFigureOut">
              <a:rPr lang="en-US" smtClean="0"/>
              <a:t>10/30/2020</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E129A5CA-096F-418F-9FEB-D0E4975ED517}" type="slidenum">
              <a:rPr lang="en-US" smtClean="0"/>
              <a:t>‹#›</a:t>
            </a:fld>
            <a:endParaRPr lang="en-US" dirty="0"/>
          </a:p>
        </p:txBody>
      </p:sp>
    </p:spTree>
    <p:extLst>
      <p:ext uri="{BB962C8B-B14F-4D97-AF65-F5344CB8AC3E}">
        <p14:creationId xmlns:p14="http://schemas.microsoft.com/office/powerpoint/2010/main" val="2729178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Aft>
                <a:spcPts val="600"/>
              </a:spcAft>
            </a:pPr>
            <a:r>
              <a:rPr lang="en-US" sz="1200" b="1" dirty="0">
                <a:solidFill>
                  <a:srgbClr val="0000FF"/>
                </a:solidFill>
                <a:latin typeface="Arial"/>
                <a:cs typeface="Arial"/>
              </a:rPr>
              <a:t>Citation: </a:t>
            </a:r>
            <a:r>
              <a:rPr lang="en-US" sz="1200" b="0" i="0" u="none" strike="noStrike" kern="1200" dirty="0">
                <a:solidFill>
                  <a:schemeClr val="tx1"/>
                </a:solidFill>
                <a:effectLst/>
                <a:latin typeface="+mn-lt"/>
                <a:ea typeface="+mn-ea"/>
                <a:cs typeface="+mn-cs"/>
              </a:rPr>
              <a:t>Disney, M., Burt, A., Wilkes, P., </a:t>
            </a:r>
            <a:r>
              <a:rPr lang="en-US" sz="1200" b="0" i="0" u="none" strike="noStrike" kern="1200" dirty="0" err="1">
                <a:solidFill>
                  <a:schemeClr val="tx1"/>
                </a:solidFill>
                <a:effectLst/>
                <a:latin typeface="+mn-lt"/>
                <a:ea typeface="+mn-ea"/>
                <a:cs typeface="+mn-cs"/>
              </a:rPr>
              <a:t>Armston</a:t>
            </a:r>
            <a:r>
              <a:rPr lang="en-US" sz="1200" b="0" i="0" u="none" strike="noStrike" kern="1200" dirty="0">
                <a:solidFill>
                  <a:schemeClr val="tx1"/>
                </a:solidFill>
                <a:effectLst/>
                <a:latin typeface="+mn-lt"/>
                <a:ea typeface="+mn-ea"/>
                <a:cs typeface="+mn-cs"/>
              </a:rPr>
              <a:t>, J., and Duncanson, L.  New 3D measurements of large redwood trees for biomass and structure. </a:t>
            </a:r>
            <a:r>
              <a:rPr lang="en-US" sz="1200" b="0" i="1" u="none" strike="noStrike" kern="1200" dirty="0">
                <a:solidFill>
                  <a:schemeClr val="tx1"/>
                </a:solidFill>
                <a:effectLst/>
                <a:latin typeface="+mn-lt"/>
                <a:ea typeface="+mn-ea"/>
                <a:cs typeface="+mn-cs"/>
              </a:rPr>
              <a:t>Sci Rep</a:t>
            </a:r>
            <a:r>
              <a:rPr lang="en-US" sz="1200" b="0" i="0" u="none" strike="noStrike"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10, </a:t>
            </a:r>
            <a:r>
              <a:rPr lang="en-US" sz="1200" b="0" i="0" u="none" strike="noStrike" kern="1200" dirty="0">
                <a:solidFill>
                  <a:schemeClr val="tx1"/>
                </a:solidFill>
                <a:effectLst/>
                <a:latin typeface="+mn-lt"/>
                <a:ea typeface="+mn-ea"/>
                <a:cs typeface="+mn-cs"/>
              </a:rPr>
              <a:t>16721 (2020). https://</a:t>
            </a:r>
            <a:r>
              <a:rPr lang="en-US" sz="1200" b="0" i="0" u="none" strike="noStrike" kern="1200" dirty="0" err="1">
                <a:solidFill>
                  <a:schemeClr val="tx1"/>
                </a:solidFill>
                <a:effectLst/>
                <a:latin typeface="+mn-lt"/>
                <a:ea typeface="+mn-ea"/>
                <a:cs typeface="+mn-cs"/>
              </a:rPr>
              <a:t>doi.org</a:t>
            </a:r>
            <a:r>
              <a:rPr lang="en-US" sz="1200" b="0" i="0" u="none" strike="noStrike" kern="1200" dirty="0">
                <a:solidFill>
                  <a:schemeClr val="tx1"/>
                </a:solidFill>
                <a:effectLst/>
                <a:latin typeface="+mn-lt"/>
                <a:ea typeface="+mn-ea"/>
                <a:cs typeface="+mn-cs"/>
              </a:rPr>
              <a:t>/10.1038/s41598-020-73733-6</a:t>
            </a:r>
          </a:p>
          <a:p>
            <a:pPr eaLnBrk="1" hangingPunct="1">
              <a:spcAft>
                <a:spcPts val="600"/>
              </a:spcAft>
            </a:pPr>
            <a:endParaRPr lang="en-US" sz="1200" dirty="0">
              <a:solidFill>
                <a:srgbClr val="0000FF"/>
              </a:solidFill>
              <a:latin typeface="Arial"/>
              <a:cs typeface="Arial"/>
            </a:endParaRPr>
          </a:p>
          <a:p>
            <a:pPr eaLnBrk="1" hangingPunct="1">
              <a:spcAft>
                <a:spcPts val="600"/>
              </a:spcAft>
            </a:pPr>
            <a:r>
              <a:rPr lang="en-US" sz="1200" b="1" dirty="0">
                <a:solidFill>
                  <a:srgbClr val="0000FF"/>
                </a:solidFill>
                <a:latin typeface="Arial"/>
                <a:cs typeface="Arial"/>
              </a:rPr>
              <a:t>Award Information:</a:t>
            </a:r>
          </a:p>
          <a:p>
            <a:pPr eaLnBrk="1" hangingPunct="1">
              <a:spcAft>
                <a:spcPts val="600"/>
              </a:spcAft>
            </a:pPr>
            <a:r>
              <a:rPr lang="en-US" sz="1200" dirty="0">
                <a:solidFill>
                  <a:srgbClr val="0000FF"/>
                </a:solidFill>
                <a:latin typeface="Arial"/>
                <a:cs typeface="Arial"/>
              </a:rPr>
              <a:t>This research was supported by the NASA Carbon Monitoring System (</a:t>
            </a:r>
            <a:r>
              <a:rPr lang="en-US" sz="1200" dirty="0">
                <a:solidFill>
                  <a:schemeClr val="accent2"/>
                </a:solidFill>
              </a:rPr>
              <a:t>NNH15ZDA001N-CMS</a:t>
            </a:r>
            <a:r>
              <a:rPr lang="en-US" sz="1200" dirty="0">
                <a:solidFill>
                  <a:srgbClr val="0000FF"/>
                </a:solidFill>
              </a:rPr>
              <a:t>, PI </a:t>
            </a:r>
            <a:r>
              <a:rPr lang="en-US" sz="1200" dirty="0" err="1">
                <a:solidFill>
                  <a:srgbClr val="0000FF"/>
                </a:solidFill>
              </a:rPr>
              <a:t>Fatoyinbo</a:t>
            </a:r>
            <a:r>
              <a:rPr lang="en-US" sz="1200" dirty="0">
                <a:solidFill>
                  <a:srgbClr val="0000FF"/>
                </a:solidFill>
              </a:rPr>
              <a:t>).</a:t>
            </a:r>
            <a:endParaRPr lang="en-US" sz="1200" dirty="0">
              <a:solidFill>
                <a:srgbClr val="0000FF"/>
              </a:solidFill>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E129A5CA-096F-418F-9FEB-D0E4975ED517}" type="slidenum">
              <a:rPr lang="en-US" smtClean="0"/>
              <a:t>1</a:t>
            </a:fld>
            <a:endParaRPr lang="en-US" dirty="0"/>
          </a:p>
        </p:txBody>
      </p:sp>
    </p:spTree>
    <p:extLst>
      <p:ext uri="{BB962C8B-B14F-4D97-AF65-F5344CB8AC3E}">
        <p14:creationId xmlns:p14="http://schemas.microsoft.com/office/powerpoint/2010/main" val="141768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3"/>
            <a:ext cx="6400800" cy="1752600"/>
          </a:xfrm>
        </p:spPr>
        <p:txBody>
          <a:bodyPr/>
          <a:lstStyle>
            <a:lvl1pPr marL="0" indent="0" algn="ctr">
              <a:buNone/>
              <a:defRPr/>
            </a:lvl1pPr>
            <a:lvl2pPr marL="456846" indent="0" algn="ctr">
              <a:buNone/>
              <a:defRPr/>
            </a:lvl2pPr>
            <a:lvl3pPr marL="913693" indent="0" algn="ctr">
              <a:buNone/>
              <a:defRPr/>
            </a:lvl3pPr>
            <a:lvl4pPr marL="1370540" indent="0" algn="ctr">
              <a:buNone/>
              <a:defRPr/>
            </a:lvl4pPr>
            <a:lvl5pPr marL="1827384" indent="0" algn="ctr">
              <a:buNone/>
              <a:defRPr/>
            </a:lvl5pPr>
            <a:lvl6pPr marL="2284230" indent="0" algn="ctr">
              <a:buNone/>
              <a:defRPr/>
            </a:lvl6pPr>
            <a:lvl7pPr marL="2741077" indent="0" algn="ctr">
              <a:buNone/>
              <a:defRPr/>
            </a:lvl7pPr>
            <a:lvl8pPr marL="3197922" indent="0" algn="ctr">
              <a:buNone/>
              <a:defRPr/>
            </a:lvl8pPr>
            <a:lvl9pPr marL="3654769" indent="0" algn="ctr">
              <a:buNone/>
              <a:defRPr/>
            </a:lvl9pPr>
          </a:lstStyle>
          <a:p>
            <a:r>
              <a:rPr lang="en-US"/>
              <a:t>Click to edit Master subtitle style</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86C869AB-AAB5-8945-9B48-0324A8B3E70D}"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1404299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252BFC5C-7B89-4E41-9A30-8CDEBE46D535}"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560572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327035"/>
            <a:ext cx="2044700" cy="55292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27035"/>
            <a:ext cx="5983288" cy="55292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B8D322FF-251F-2F4E-87F4-E6764F6327F1}"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2891442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533400"/>
          </a:xfrm>
        </p:spPr>
        <p:txBody>
          <a:bodyPr/>
          <a:lstStyle/>
          <a:p>
            <a:r>
              <a:rPr lang="en-US"/>
              <a:t>Click to edit Master title style</a:t>
            </a:r>
          </a:p>
        </p:txBody>
      </p:sp>
      <p:sp>
        <p:nvSpPr>
          <p:cNvPr id="3" name="Text Placeholder 2"/>
          <p:cNvSpPr>
            <a:spLocks noGrp="1"/>
          </p:cNvSpPr>
          <p:nvPr>
            <p:ph type="body" sz="half" idx="1"/>
          </p:nvPr>
        </p:nvSpPr>
        <p:spPr>
          <a:xfrm>
            <a:off x="685800" y="1066800"/>
            <a:ext cx="3810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066801"/>
            <a:ext cx="3810000" cy="255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771900"/>
            <a:ext cx="3810000" cy="255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
          <p:cNvSpPr>
            <a:spLocks noGrp="1" noChangeArrowheads="1"/>
          </p:cNvSpPr>
          <p:nvPr>
            <p:ph type="ftr" sz="quarter" idx="10"/>
          </p:nvPr>
        </p:nvSpPr>
        <p:spPr bwMode="auto">
          <a:xfrm>
            <a:off x="3048001" y="6629401"/>
            <a:ext cx="3048000" cy="244475"/>
          </a:xfrm>
          <a:prstGeom prst="rect">
            <a:avLst/>
          </a:prstGeom>
          <a:noFill/>
          <a:ln w="9525">
            <a:noFill/>
            <a:miter lim="800000"/>
            <a:headEnd/>
            <a:tailEnd/>
          </a:ln>
          <a:effectLst/>
        </p:spPr>
        <p:txBody>
          <a:bodyPr vert="horz" wrap="square" lIns="96906" tIns="48453" rIns="96906" bIns="48453" numCol="1" anchor="t" anchorCtr="0" compatLnSpc="1">
            <a:prstTxWarp prst="textNoShape">
              <a:avLst/>
            </a:prstTxWarp>
          </a:bodyPr>
          <a:lstStyle>
            <a:lvl1pPr algn="ctr" eaLnBrk="0" hangingPunct="0">
              <a:defRPr sz="1000">
                <a:solidFill>
                  <a:schemeClr val="accent2"/>
                </a:solidFill>
                <a:latin typeface="Arial" pitchFamily="34" charset="0"/>
                <a:cs typeface="Arial" pitchFamily="34" charset="0"/>
              </a:defRPr>
            </a:lvl1pPr>
          </a:lstStyle>
          <a:p>
            <a:pPr defTabSz="913693" fontAlgn="base">
              <a:spcBef>
                <a:spcPct val="0"/>
              </a:spcBef>
              <a:spcAft>
                <a:spcPct val="0"/>
              </a:spcAft>
              <a:defRPr/>
            </a:pPr>
            <a:fld id="{4309757C-B6B2-A944-A0A6-CF83EB4356E7}" type="slidenum">
              <a:rPr lang="en-US" smtClean="0">
                <a:solidFill>
                  <a:srgbClr val="3333CC"/>
                </a:solidFill>
                <a:ea typeface="ＭＳ Ｐゴシック" charset="0"/>
              </a:rPr>
              <a:pPr defTabSz="913693" fontAlgn="base">
                <a:spcBef>
                  <a:spcPct val="0"/>
                </a:spcBef>
                <a:spcAft>
                  <a:spcPct val="0"/>
                </a:spcAft>
                <a:defRPr/>
              </a:pPr>
              <a:t>‹#›</a:t>
            </a:fld>
            <a:endParaRPr lang="en-US" dirty="0">
              <a:solidFill>
                <a:srgbClr val="3333CC"/>
              </a:solidFill>
              <a:ea typeface="ＭＳ Ｐゴシック" charset="0"/>
            </a:endParaRPr>
          </a:p>
        </p:txBody>
      </p:sp>
    </p:spTree>
    <p:extLst>
      <p:ext uri="{BB962C8B-B14F-4D97-AF65-F5344CB8AC3E}">
        <p14:creationId xmlns:p14="http://schemas.microsoft.com/office/powerpoint/2010/main" val="1667055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Rectangle 9"/>
          <p:cNvSpPr>
            <a:spLocks noGrp="1" noChangeArrowheads="1"/>
          </p:cNvSpPr>
          <p:nvPr>
            <p:ph type="ftr" sz="quarter" idx="3"/>
          </p:nvPr>
        </p:nvSpPr>
        <p:spPr bwMode="auto">
          <a:xfrm>
            <a:off x="3048001" y="6613526"/>
            <a:ext cx="3048000" cy="244475"/>
          </a:xfrm>
          <a:prstGeom prst="rect">
            <a:avLst/>
          </a:prstGeom>
          <a:noFill/>
          <a:ln w="9525">
            <a:noFill/>
            <a:miter lim="800000"/>
            <a:headEnd/>
            <a:tailEnd/>
          </a:ln>
          <a:effectLst/>
        </p:spPr>
        <p:txBody>
          <a:bodyPr vert="horz" wrap="square" lIns="96906" tIns="48453" rIns="96906" bIns="48453" numCol="1" anchor="t" anchorCtr="0" compatLnSpc="1">
            <a:prstTxWarp prst="textNoShape">
              <a:avLst/>
            </a:prstTxWarp>
          </a:bodyPr>
          <a:lstStyle>
            <a:lvl1pPr algn="ctr" eaLnBrk="0" hangingPunct="0">
              <a:defRPr sz="1000">
                <a:solidFill>
                  <a:schemeClr val="accent2"/>
                </a:solidFill>
                <a:latin typeface="Arial" pitchFamily="34" charset="0"/>
                <a:cs typeface="Arial" pitchFamily="34" charset="0"/>
              </a:defRPr>
            </a:lvl1pPr>
          </a:lstStyle>
          <a:p>
            <a:pPr defTabSz="913693" fontAlgn="base">
              <a:spcBef>
                <a:spcPct val="0"/>
              </a:spcBef>
              <a:spcAft>
                <a:spcPct val="0"/>
              </a:spcAft>
              <a:defRPr/>
            </a:pPr>
            <a:fld id="{4309757C-B6B2-A944-A0A6-CF83EB4356E7}" type="slidenum">
              <a:rPr lang="en-US" smtClean="0">
                <a:solidFill>
                  <a:srgbClr val="3333CC"/>
                </a:solidFill>
                <a:ea typeface="ＭＳ Ｐゴシック" charset="0"/>
              </a:rPr>
              <a:pPr defTabSz="913693" fontAlgn="base">
                <a:spcBef>
                  <a:spcPct val="0"/>
                </a:spcBef>
                <a:spcAft>
                  <a:spcPct val="0"/>
                </a:spcAft>
                <a:defRPr/>
              </a:pPr>
              <a:t>‹#›</a:t>
            </a:fld>
            <a:endParaRPr lang="en-US" dirty="0">
              <a:solidFill>
                <a:srgbClr val="3333CC"/>
              </a:solidFill>
              <a:ea typeface="ＭＳ Ｐゴシック" charset="0"/>
            </a:endParaRPr>
          </a:p>
        </p:txBody>
      </p:sp>
    </p:spTree>
    <p:extLst>
      <p:ext uri="{BB962C8B-B14F-4D97-AF65-F5344CB8AC3E}">
        <p14:creationId xmlns:p14="http://schemas.microsoft.com/office/powerpoint/2010/main" val="4163817621"/>
      </p:ext>
    </p:extLst>
  </p:cSld>
  <p:clrMapOvr>
    <a:masterClrMapping/>
  </p:clrMapOvr>
  <p:transition spd="med"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1" y="304800"/>
            <a:ext cx="6096000" cy="571500"/>
          </a:xfrm>
        </p:spPr>
        <p:txBody>
          <a:bodyPr/>
          <a:lstStyle>
            <a:lvl1pPr>
              <a:defRPr sz="28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9"/>
          <p:cNvSpPr>
            <a:spLocks noGrp="1" noChangeArrowheads="1"/>
          </p:cNvSpPr>
          <p:nvPr>
            <p:ph type="ftr" sz="quarter" idx="11"/>
          </p:nvPr>
        </p:nvSpPr>
        <p:spPr>
          <a:ln/>
        </p:spPr>
        <p:txBody>
          <a:bodyPr/>
          <a:lstStyle>
            <a:lvl1pPr>
              <a:defRPr/>
            </a:lvl1pPr>
          </a:lstStyle>
          <a:p>
            <a:pPr>
              <a:defRPr/>
            </a:pPr>
            <a:fld id="{23A3FCC9-E66A-1145-B904-CAB326CB98F7}"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2976292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3"/>
            <a:ext cx="7772400" cy="1500187"/>
          </a:xfrm>
        </p:spPr>
        <p:txBody>
          <a:bodyPr anchor="b"/>
          <a:lstStyle>
            <a:lvl1pPr marL="0" indent="0">
              <a:buNone/>
              <a:defRPr sz="2000"/>
            </a:lvl1pPr>
            <a:lvl2pPr marL="456846" indent="0">
              <a:buNone/>
              <a:defRPr sz="1800"/>
            </a:lvl2pPr>
            <a:lvl3pPr marL="913693" indent="0">
              <a:buNone/>
              <a:defRPr sz="1600"/>
            </a:lvl3pPr>
            <a:lvl4pPr marL="1370540" indent="0">
              <a:buNone/>
              <a:defRPr sz="1400"/>
            </a:lvl4pPr>
            <a:lvl5pPr marL="1827384" indent="0">
              <a:buNone/>
              <a:defRPr sz="1400"/>
            </a:lvl5pPr>
            <a:lvl6pPr marL="2284230" indent="0">
              <a:buNone/>
              <a:defRPr sz="1400"/>
            </a:lvl6pPr>
            <a:lvl7pPr marL="2741077" indent="0">
              <a:buNone/>
              <a:defRPr sz="1400"/>
            </a:lvl7pPr>
            <a:lvl8pPr marL="3197922" indent="0">
              <a:buNone/>
              <a:defRPr sz="1400"/>
            </a:lvl8pPr>
            <a:lvl9pPr marL="3654769"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5EB24194-454F-374F-8232-686D2FA2EA4D}"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3697243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447800"/>
            <a:ext cx="4013200" cy="4408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99000" y="1447800"/>
            <a:ext cx="4014788" cy="4408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fld id="{821ABE65-7947-134D-B34C-E018BC2D4907}"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3460574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846" indent="0">
              <a:buNone/>
              <a:defRPr sz="2000" b="1"/>
            </a:lvl2pPr>
            <a:lvl3pPr marL="913693" indent="0">
              <a:buNone/>
              <a:defRPr sz="1800" b="1"/>
            </a:lvl3pPr>
            <a:lvl4pPr marL="1370540" indent="0">
              <a:buNone/>
              <a:defRPr sz="1600" b="1"/>
            </a:lvl4pPr>
            <a:lvl5pPr marL="1827384" indent="0">
              <a:buNone/>
              <a:defRPr sz="1600" b="1"/>
            </a:lvl5pPr>
            <a:lvl6pPr marL="2284230" indent="0">
              <a:buNone/>
              <a:defRPr sz="1600" b="1"/>
            </a:lvl6pPr>
            <a:lvl7pPr marL="2741077" indent="0">
              <a:buNone/>
              <a:defRPr sz="1600" b="1"/>
            </a:lvl7pPr>
            <a:lvl8pPr marL="3197922" indent="0">
              <a:buNone/>
              <a:defRPr sz="1600" b="1"/>
            </a:lvl8pPr>
            <a:lvl9pPr marL="365476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846" indent="0">
              <a:buNone/>
              <a:defRPr sz="2000" b="1"/>
            </a:lvl2pPr>
            <a:lvl3pPr marL="913693" indent="0">
              <a:buNone/>
              <a:defRPr sz="1800" b="1"/>
            </a:lvl3pPr>
            <a:lvl4pPr marL="1370540" indent="0">
              <a:buNone/>
              <a:defRPr sz="1600" b="1"/>
            </a:lvl4pPr>
            <a:lvl5pPr marL="1827384" indent="0">
              <a:buNone/>
              <a:defRPr sz="1600" b="1"/>
            </a:lvl5pPr>
            <a:lvl6pPr marL="2284230" indent="0">
              <a:buNone/>
              <a:defRPr sz="1600" b="1"/>
            </a:lvl6pPr>
            <a:lvl7pPr marL="2741077" indent="0">
              <a:buNone/>
              <a:defRPr sz="1600" b="1"/>
            </a:lvl7pPr>
            <a:lvl8pPr marL="3197922" indent="0">
              <a:buNone/>
              <a:defRPr sz="1600" b="1"/>
            </a:lvl8pPr>
            <a:lvl9pPr marL="365476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9"/>
          <p:cNvSpPr>
            <a:spLocks noGrp="1" noChangeArrowheads="1"/>
          </p:cNvSpPr>
          <p:nvPr>
            <p:ph type="ftr" sz="quarter" idx="11"/>
          </p:nvPr>
        </p:nvSpPr>
        <p:spPr>
          <a:ln/>
        </p:spPr>
        <p:txBody>
          <a:bodyPr/>
          <a:lstStyle>
            <a:lvl1pPr>
              <a:defRPr/>
            </a:lvl1pPr>
          </a:lstStyle>
          <a:p>
            <a:pPr>
              <a:defRPr/>
            </a:pPr>
            <a:fld id="{C1718463-808A-6843-ACFF-BF9D44455941}"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929398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fld id="{2022655C-23D9-6943-B41E-570597392F16}"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952739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fld id="{982D74FA-F0E1-F945-B657-B2CFFF6A6411}"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2598754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6"/>
            <a:ext cx="3008313" cy="4691063"/>
          </a:xfrm>
        </p:spPr>
        <p:txBody>
          <a:bodyPr/>
          <a:lstStyle>
            <a:lvl1pPr marL="0" indent="0">
              <a:buNone/>
              <a:defRPr sz="1400"/>
            </a:lvl1pPr>
            <a:lvl2pPr marL="456846" indent="0">
              <a:buNone/>
              <a:defRPr sz="1200"/>
            </a:lvl2pPr>
            <a:lvl3pPr marL="913693" indent="0">
              <a:buNone/>
              <a:defRPr sz="1000"/>
            </a:lvl3pPr>
            <a:lvl4pPr marL="1370540" indent="0">
              <a:buNone/>
              <a:defRPr sz="900"/>
            </a:lvl4pPr>
            <a:lvl5pPr marL="1827384" indent="0">
              <a:buNone/>
              <a:defRPr sz="900"/>
            </a:lvl5pPr>
            <a:lvl6pPr marL="2284230" indent="0">
              <a:buNone/>
              <a:defRPr sz="900"/>
            </a:lvl6pPr>
            <a:lvl7pPr marL="2741077" indent="0">
              <a:buNone/>
              <a:defRPr sz="900"/>
            </a:lvl7pPr>
            <a:lvl8pPr marL="3197922" indent="0">
              <a:buNone/>
              <a:defRPr sz="900"/>
            </a:lvl8pPr>
            <a:lvl9pPr marL="3654769"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fld id="{1B0EE266-AF95-E340-B8F5-FA07BA3B7DF0}"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138142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3" indent="0">
              <a:buNone/>
              <a:defRPr sz="2400"/>
            </a:lvl3pPr>
            <a:lvl4pPr marL="1370540" indent="0">
              <a:buNone/>
              <a:defRPr sz="2000"/>
            </a:lvl4pPr>
            <a:lvl5pPr marL="1827384" indent="0">
              <a:buNone/>
              <a:defRPr sz="2000"/>
            </a:lvl5pPr>
            <a:lvl6pPr marL="2284230" indent="0">
              <a:buNone/>
              <a:defRPr sz="2000"/>
            </a:lvl6pPr>
            <a:lvl7pPr marL="2741077" indent="0">
              <a:buNone/>
              <a:defRPr sz="2000"/>
            </a:lvl7pPr>
            <a:lvl8pPr marL="3197922" indent="0">
              <a:buNone/>
              <a:defRPr sz="2000"/>
            </a:lvl8pPr>
            <a:lvl9pPr marL="3654769"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3" indent="0">
              <a:buNone/>
              <a:defRPr sz="1000"/>
            </a:lvl3pPr>
            <a:lvl4pPr marL="1370540" indent="0">
              <a:buNone/>
              <a:defRPr sz="900"/>
            </a:lvl4pPr>
            <a:lvl5pPr marL="1827384" indent="0">
              <a:buNone/>
              <a:defRPr sz="900"/>
            </a:lvl5pPr>
            <a:lvl6pPr marL="2284230" indent="0">
              <a:buNone/>
              <a:defRPr sz="900"/>
            </a:lvl6pPr>
            <a:lvl7pPr marL="2741077" indent="0">
              <a:buNone/>
              <a:defRPr sz="900"/>
            </a:lvl7pPr>
            <a:lvl8pPr marL="3197922" indent="0">
              <a:buNone/>
              <a:defRPr sz="900"/>
            </a:lvl8pPr>
            <a:lvl9pPr marL="3654769"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fld id="{A22F6BFB-6513-DE46-9E73-439096B0E8F5}"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701663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4"/>
          <p:cNvPicPr>
            <a:picLocks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80964" y="95260"/>
            <a:ext cx="1003300" cy="842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1027" name="Line 5"/>
          <p:cNvSpPr>
            <a:spLocks noChangeShapeType="1"/>
          </p:cNvSpPr>
          <p:nvPr/>
        </p:nvSpPr>
        <p:spPr bwMode="auto">
          <a:xfrm>
            <a:off x="65098" y="1062038"/>
            <a:ext cx="9020175" cy="0"/>
          </a:xfrm>
          <a:prstGeom prst="line">
            <a:avLst/>
          </a:prstGeom>
          <a:noFill/>
          <a:ln w="38100" cmpd="dbl">
            <a:solidFill>
              <a:schemeClr val="accent2"/>
            </a:solidFill>
            <a:round/>
            <a:headEnd/>
            <a:tailEnd/>
          </a:ln>
          <a:extLst>
            <a:ext uri="{909E8E84-426E-40dd-AFC4-6F175D3DCCD1}">
              <a14:hiddenFill xmlns:a14="http://schemas.microsoft.com/office/drawing/2010/main" xmlns="">
                <a:noFill/>
              </a14:hiddenFill>
            </a:ext>
          </a:extLst>
        </p:spPr>
        <p:txBody>
          <a:bodyPr wrap="none" lIns="91366" tIns="45685" rIns="91366" bIns="45685" anchor="ctr"/>
          <a:lstStyle/>
          <a:p>
            <a:pPr defTabSz="913693" fontAlgn="base">
              <a:spcBef>
                <a:spcPct val="0"/>
              </a:spcBef>
              <a:spcAft>
                <a:spcPct val="0"/>
              </a:spcAft>
            </a:pPr>
            <a:endParaRPr lang="en-US" sz="1200" dirty="0">
              <a:solidFill>
                <a:srgbClr val="000000"/>
              </a:solidFill>
              <a:ea typeface="ＭＳ Ｐゴシック" charset="0"/>
            </a:endParaRPr>
          </a:p>
        </p:txBody>
      </p:sp>
      <p:sp>
        <p:nvSpPr>
          <p:cNvPr id="1028" name="Rectangle 6"/>
          <p:cNvSpPr>
            <a:spLocks noGrp="1" noChangeArrowheads="1"/>
          </p:cNvSpPr>
          <p:nvPr>
            <p:ph type="title"/>
          </p:nvPr>
        </p:nvSpPr>
        <p:spPr bwMode="auto">
          <a:xfrm>
            <a:off x="1524001" y="327025"/>
            <a:ext cx="60960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6906" tIns="48453" rIns="96906" bIns="48453" numCol="1" anchor="ctr" anchorCtr="0" compatLnSpc="1">
            <a:prstTxWarp prst="textNoShape">
              <a:avLst/>
            </a:prstTxWarp>
          </a:bodyPr>
          <a:lstStyle/>
          <a:p>
            <a:pPr lvl="0"/>
            <a:r>
              <a:rPr lang="en-US"/>
              <a:t>Click to edit Master title style</a:t>
            </a:r>
          </a:p>
        </p:txBody>
      </p:sp>
      <p:sp>
        <p:nvSpPr>
          <p:cNvPr id="1029" name="Rectangle 7"/>
          <p:cNvSpPr>
            <a:spLocks noGrp="1" noChangeArrowheads="1"/>
          </p:cNvSpPr>
          <p:nvPr>
            <p:ph type="body" idx="1"/>
          </p:nvPr>
        </p:nvSpPr>
        <p:spPr bwMode="auto">
          <a:xfrm>
            <a:off x="533400" y="1447800"/>
            <a:ext cx="8180388" cy="4408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6906" tIns="48453" rIns="96906" bIns="4845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9784" name="Rectangle 8"/>
          <p:cNvSpPr>
            <a:spLocks noGrp="1" noChangeArrowheads="1"/>
          </p:cNvSpPr>
          <p:nvPr>
            <p:ph type="dt" sz="half" idx="2"/>
          </p:nvPr>
        </p:nvSpPr>
        <p:spPr bwMode="auto">
          <a:xfrm>
            <a:off x="6951663" y="6653222"/>
            <a:ext cx="2005012" cy="204787"/>
          </a:xfrm>
          <a:prstGeom prst="rect">
            <a:avLst/>
          </a:prstGeom>
          <a:noFill/>
          <a:ln w="9525">
            <a:noFill/>
            <a:miter lim="800000"/>
            <a:headEnd/>
            <a:tailEnd/>
          </a:ln>
          <a:effectLst/>
        </p:spPr>
        <p:txBody>
          <a:bodyPr vert="horz" wrap="square" lIns="96906" tIns="48453" rIns="96906" bIns="48453" numCol="1" anchor="t" anchorCtr="0" compatLnSpc="1">
            <a:prstTxWarp prst="textNoShape">
              <a:avLst/>
            </a:prstTxWarp>
          </a:bodyPr>
          <a:lstStyle>
            <a:lvl1pPr algn="r" eaLnBrk="0" hangingPunct="0">
              <a:defRPr sz="1000">
                <a:ea typeface="+mn-ea"/>
                <a:cs typeface="+mn-cs"/>
              </a:defRPr>
            </a:lvl1pPr>
          </a:lstStyle>
          <a:p>
            <a:pPr defTabSz="913693" fontAlgn="base">
              <a:spcBef>
                <a:spcPct val="0"/>
              </a:spcBef>
              <a:spcAft>
                <a:spcPct val="0"/>
              </a:spcAft>
              <a:defRPr/>
            </a:pPr>
            <a:endParaRPr lang="en-US" dirty="0">
              <a:solidFill>
                <a:srgbClr val="000000"/>
              </a:solidFill>
            </a:endParaRPr>
          </a:p>
        </p:txBody>
      </p:sp>
      <p:sp>
        <p:nvSpPr>
          <p:cNvPr id="459785" name="Rectangle 9"/>
          <p:cNvSpPr>
            <a:spLocks noGrp="1" noChangeArrowheads="1"/>
          </p:cNvSpPr>
          <p:nvPr>
            <p:ph type="ftr" sz="quarter" idx="3"/>
          </p:nvPr>
        </p:nvSpPr>
        <p:spPr bwMode="auto">
          <a:xfrm>
            <a:off x="3048001" y="6613526"/>
            <a:ext cx="3048000" cy="244475"/>
          </a:xfrm>
          <a:prstGeom prst="rect">
            <a:avLst/>
          </a:prstGeom>
          <a:noFill/>
          <a:ln w="9525">
            <a:noFill/>
            <a:miter lim="800000"/>
            <a:headEnd/>
            <a:tailEnd/>
          </a:ln>
          <a:effectLst/>
        </p:spPr>
        <p:txBody>
          <a:bodyPr vert="horz" wrap="square" lIns="96906" tIns="48453" rIns="96906" bIns="48453" numCol="1" anchor="t" anchorCtr="0" compatLnSpc="1">
            <a:prstTxWarp prst="textNoShape">
              <a:avLst/>
            </a:prstTxWarp>
          </a:bodyPr>
          <a:lstStyle>
            <a:lvl1pPr algn="ctr" eaLnBrk="0" hangingPunct="0">
              <a:defRPr sz="1000">
                <a:solidFill>
                  <a:schemeClr val="accent2"/>
                </a:solidFill>
                <a:latin typeface="Arial" pitchFamily="34" charset="0"/>
                <a:cs typeface="Arial" pitchFamily="34" charset="0"/>
              </a:defRPr>
            </a:lvl1pPr>
          </a:lstStyle>
          <a:p>
            <a:pPr defTabSz="913693" fontAlgn="base">
              <a:spcBef>
                <a:spcPct val="0"/>
              </a:spcBef>
              <a:spcAft>
                <a:spcPct val="0"/>
              </a:spcAft>
              <a:defRPr/>
            </a:pPr>
            <a:fld id="{4309757C-B6B2-A944-A0A6-CF83EB4356E7}" type="slidenum">
              <a:rPr lang="en-US" smtClean="0">
                <a:solidFill>
                  <a:srgbClr val="3333CC"/>
                </a:solidFill>
                <a:ea typeface="ＭＳ Ｐゴシック" charset="0"/>
              </a:rPr>
              <a:pPr defTabSz="913693" fontAlgn="base">
                <a:spcBef>
                  <a:spcPct val="0"/>
                </a:spcBef>
                <a:spcAft>
                  <a:spcPct val="0"/>
                </a:spcAft>
                <a:defRPr/>
              </a:pPr>
              <a:t>‹#›</a:t>
            </a:fld>
            <a:endParaRPr lang="en-US" dirty="0">
              <a:solidFill>
                <a:srgbClr val="3333CC"/>
              </a:solidFill>
              <a:ea typeface="ＭＳ Ｐゴシック" charset="0"/>
            </a:endParaRPr>
          </a:p>
        </p:txBody>
      </p:sp>
    </p:spTree>
    <p:extLst>
      <p:ext uri="{BB962C8B-B14F-4D97-AF65-F5344CB8AC3E}">
        <p14:creationId xmlns:p14="http://schemas.microsoft.com/office/powerpoint/2010/main" val="42845623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rtl="0" eaLnBrk="0" fontAlgn="base" hangingPunct="0">
        <a:spcBef>
          <a:spcPct val="0"/>
        </a:spcBef>
        <a:spcAft>
          <a:spcPct val="0"/>
        </a:spcAft>
        <a:defRPr sz="2100" b="1">
          <a:solidFill>
            <a:schemeClr val="accent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5pPr>
      <a:lvl6pPr marL="456846" algn="ctr" rtl="0" eaLnBrk="0" fontAlgn="base" hangingPunct="0">
        <a:spcBef>
          <a:spcPct val="0"/>
        </a:spcBef>
        <a:spcAft>
          <a:spcPct val="0"/>
        </a:spcAft>
        <a:defRPr sz="2100" b="1">
          <a:solidFill>
            <a:schemeClr val="accent2"/>
          </a:solidFill>
          <a:latin typeface="Times New Roman" pitchFamily="-108" charset="0"/>
        </a:defRPr>
      </a:lvl6pPr>
      <a:lvl7pPr marL="913693" algn="ctr" rtl="0" eaLnBrk="0" fontAlgn="base" hangingPunct="0">
        <a:spcBef>
          <a:spcPct val="0"/>
        </a:spcBef>
        <a:spcAft>
          <a:spcPct val="0"/>
        </a:spcAft>
        <a:defRPr sz="2100" b="1">
          <a:solidFill>
            <a:schemeClr val="accent2"/>
          </a:solidFill>
          <a:latin typeface="Times New Roman" pitchFamily="-108" charset="0"/>
        </a:defRPr>
      </a:lvl7pPr>
      <a:lvl8pPr marL="1370540" algn="ctr" rtl="0" eaLnBrk="0" fontAlgn="base" hangingPunct="0">
        <a:spcBef>
          <a:spcPct val="0"/>
        </a:spcBef>
        <a:spcAft>
          <a:spcPct val="0"/>
        </a:spcAft>
        <a:defRPr sz="2100" b="1">
          <a:solidFill>
            <a:schemeClr val="accent2"/>
          </a:solidFill>
          <a:latin typeface="Times New Roman" pitchFamily="-108" charset="0"/>
        </a:defRPr>
      </a:lvl8pPr>
      <a:lvl9pPr marL="1827384" algn="ctr" rtl="0" eaLnBrk="0" fontAlgn="base" hangingPunct="0">
        <a:spcBef>
          <a:spcPct val="0"/>
        </a:spcBef>
        <a:spcAft>
          <a:spcPct val="0"/>
        </a:spcAft>
        <a:defRPr sz="2100" b="1">
          <a:solidFill>
            <a:schemeClr val="accent2"/>
          </a:solidFill>
          <a:latin typeface="Times New Roman" pitchFamily="-108" charset="0"/>
        </a:defRPr>
      </a:lvl9pPr>
    </p:titleStyle>
    <p:bodyStyle>
      <a:lvl1pPr marL="342635" indent="-342635" algn="l" rtl="0" eaLnBrk="0" fontAlgn="base" hangingPunct="0">
        <a:spcBef>
          <a:spcPct val="20000"/>
        </a:spcBef>
        <a:spcAft>
          <a:spcPct val="0"/>
        </a:spcAft>
        <a:buSzPct val="100000"/>
        <a:buChar char="•"/>
        <a:defRPr sz="3200">
          <a:solidFill>
            <a:schemeClr val="accent2"/>
          </a:solidFill>
          <a:latin typeface="+mn-lt"/>
          <a:ea typeface="ＭＳ Ｐゴシック" pitchFamily="-108" charset="-128"/>
          <a:cs typeface="ＭＳ Ｐゴシック" pitchFamily="-108" charset="-128"/>
        </a:defRPr>
      </a:lvl1pPr>
      <a:lvl2pPr marL="721754" indent="-256976" algn="l" rtl="0" eaLnBrk="0" fontAlgn="base" hangingPunct="0">
        <a:spcBef>
          <a:spcPct val="20000"/>
        </a:spcBef>
        <a:spcAft>
          <a:spcPct val="0"/>
        </a:spcAft>
        <a:buSzPct val="100000"/>
        <a:buChar char="–"/>
        <a:defRPr sz="2800">
          <a:solidFill>
            <a:schemeClr val="accent2"/>
          </a:solidFill>
          <a:latin typeface="+mn-lt"/>
          <a:ea typeface="ＭＳ Ｐゴシック" pitchFamily="-108" charset="-128"/>
        </a:defRPr>
      </a:lvl2pPr>
      <a:lvl3pPr marL="1072320" indent="-230009" algn="l" rtl="0" eaLnBrk="0" fontAlgn="base" hangingPunct="0">
        <a:spcBef>
          <a:spcPct val="20000"/>
        </a:spcBef>
        <a:spcAft>
          <a:spcPct val="0"/>
        </a:spcAft>
        <a:buSzPct val="100000"/>
        <a:buChar char="•"/>
        <a:defRPr sz="2400">
          <a:solidFill>
            <a:schemeClr val="accent2"/>
          </a:solidFill>
          <a:latin typeface="+mn-lt"/>
          <a:ea typeface="ＭＳ Ｐゴシック" pitchFamily="-108" charset="-128"/>
        </a:defRPr>
      </a:lvl3pPr>
      <a:lvl4pPr marL="1419714" indent="-226836"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4pPr>
      <a:lvl5pPr marL="1770281"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5pPr>
      <a:lvl6pPr marL="2227125"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6pPr>
      <a:lvl7pPr marL="2683972"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7pPr>
      <a:lvl8pPr marL="3140815"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8pPr>
      <a:lvl9pPr marL="3597665"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9pPr>
    </p:bodyStyle>
    <p:otherStyle>
      <a:defPPr>
        <a:defRPr lang="en-US"/>
      </a:defPPr>
      <a:lvl1pPr marL="0" algn="l" defTabSz="456846" rtl="0" eaLnBrk="1" latinLnBrk="0" hangingPunct="1">
        <a:defRPr sz="1800" kern="1200">
          <a:solidFill>
            <a:schemeClr val="tx1"/>
          </a:solidFill>
          <a:latin typeface="+mn-lt"/>
          <a:ea typeface="+mn-ea"/>
          <a:cs typeface="+mn-cs"/>
        </a:defRPr>
      </a:lvl1pPr>
      <a:lvl2pPr marL="456846" algn="l" defTabSz="456846" rtl="0" eaLnBrk="1" latinLnBrk="0" hangingPunct="1">
        <a:defRPr sz="1800" kern="1200">
          <a:solidFill>
            <a:schemeClr val="tx1"/>
          </a:solidFill>
          <a:latin typeface="+mn-lt"/>
          <a:ea typeface="+mn-ea"/>
          <a:cs typeface="+mn-cs"/>
        </a:defRPr>
      </a:lvl2pPr>
      <a:lvl3pPr marL="913693" algn="l" defTabSz="456846" rtl="0" eaLnBrk="1" latinLnBrk="0" hangingPunct="1">
        <a:defRPr sz="1800" kern="1200">
          <a:solidFill>
            <a:schemeClr val="tx1"/>
          </a:solidFill>
          <a:latin typeface="+mn-lt"/>
          <a:ea typeface="+mn-ea"/>
          <a:cs typeface="+mn-cs"/>
        </a:defRPr>
      </a:lvl3pPr>
      <a:lvl4pPr marL="1370540" algn="l" defTabSz="456846" rtl="0" eaLnBrk="1" latinLnBrk="0" hangingPunct="1">
        <a:defRPr sz="1800" kern="1200">
          <a:solidFill>
            <a:schemeClr val="tx1"/>
          </a:solidFill>
          <a:latin typeface="+mn-lt"/>
          <a:ea typeface="+mn-ea"/>
          <a:cs typeface="+mn-cs"/>
        </a:defRPr>
      </a:lvl4pPr>
      <a:lvl5pPr marL="1827384" algn="l" defTabSz="456846" rtl="0" eaLnBrk="1" latinLnBrk="0" hangingPunct="1">
        <a:defRPr sz="1800" kern="1200">
          <a:solidFill>
            <a:schemeClr val="tx1"/>
          </a:solidFill>
          <a:latin typeface="+mn-lt"/>
          <a:ea typeface="+mn-ea"/>
          <a:cs typeface="+mn-cs"/>
        </a:defRPr>
      </a:lvl5pPr>
      <a:lvl6pPr marL="2284230" algn="l" defTabSz="456846" rtl="0" eaLnBrk="1" latinLnBrk="0" hangingPunct="1">
        <a:defRPr sz="1800" kern="1200">
          <a:solidFill>
            <a:schemeClr val="tx1"/>
          </a:solidFill>
          <a:latin typeface="+mn-lt"/>
          <a:ea typeface="+mn-ea"/>
          <a:cs typeface="+mn-cs"/>
        </a:defRPr>
      </a:lvl6pPr>
      <a:lvl7pPr marL="2741077" algn="l" defTabSz="456846" rtl="0" eaLnBrk="1" latinLnBrk="0" hangingPunct="1">
        <a:defRPr sz="1800" kern="1200">
          <a:solidFill>
            <a:schemeClr val="tx1"/>
          </a:solidFill>
          <a:latin typeface="+mn-lt"/>
          <a:ea typeface="+mn-ea"/>
          <a:cs typeface="+mn-cs"/>
        </a:defRPr>
      </a:lvl7pPr>
      <a:lvl8pPr marL="3197922" algn="l" defTabSz="456846" rtl="0" eaLnBrk="1" latinLnBrk="0" hangingPunct="1">
        <a:defRPr sz="1800" kern="1200">
          <a:solidFill>
            <a:schemeClr val="tx1"/>
          </a:solidFill>
          <a:latin typeface="+mn-lt"/>
          <a:ea typeface="+mn-ea"/>
          <a:cs typeface="+mn-cs"/>
        </a:defRPr>
      </a:lvl8pPr>
      <a:lvl9pPr marL="3654769" algn="l" defTabSz="4568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1038/s41598-020-73733-6"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743" y="107925"/>
            <a:ext cx="7696428" cy="639762"/>
          </a:xfrm>
        </p:spPr>
        <p:txBody>
          <a:bodyPr/>
          <a:lstStyle/>
          <a:p>
            <a:r>
              <a:rPr lang="en-US" dirty="0">
                <a:latin typeface="Arial" panose="020B0604020202020204" pitchFamily="34" charset="0"/>
                <a:cs typeface="Arial" panose="020B0604020202020204" pitchFamily="34" charset="0"/>
              </a:rPr>
              <a:t>New 3D Measurements of Large Redwood Trees for Biomass and Structure</a:t>
            </a:r>
            <a:endParaRPr lang="en-US" sz="1800" dirty="0">
              <a:latin typeface="Arial" panose="020B0604020202020204" pitchFamily="34" charset="0"/>
              <a:cs typeface="Arial" panose="020B0604020202020204" pitchFamily="34" charset="0"/>
            </a:endParaRPr>
          </a:p>
        </p:txBody>
      </p:sp>
      <p:sp>
        <p:nvSpPr>
          <p:cNvPr id="11" name="TextBox 3"/>
          <p:cNvSpPr txBox="1">
            <a:spLocks noChangeArrowheads="1"/>
          </p:cNvSpPr>
          <p:nvPr/>
        </p:nvSpPr>
        <p:spPr bwMode="auto">
          <a:xfrm>
            <a:off x="0" y="1019203"/>
            <a:ext cx="4967424" cy="6140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b="1" dirty="0">
                <a:solidFill>
                  <a:srgbClr val="0000FF"/>
                </a:solidFill>
                <a:latin typeface="Arial"/>
                <a:cs typeface="Arial"/>
              </a:rPr>
              <a:t>Background</a:t>
            </a:r>
          </a:p>
          <a:p>
            <a:pPr eaLnBrk="1" hangingPunct="1"/>
            <a:r>
              <a:rPr lang="en-US" sz="1300" dirty="0">
                <a:solidFill>
                  <a:srgbClr val="0000FF"/>
                </a:solidFill>
                <a:latin typeface="Arial"/>
                <a:cs typeface="Arial"/>
              </a:rPr>
              <a:t>Forest biomass maps are created using field estimates of tree biomass, which in turn are based on allometric models known to have increasing error with tree size. Biomass products therefore have the highest uncertainties in carbon dense areas, which are particularly important for carbon accounting, forest management and conservation toward climate mitigation. This is particularly relevant for GEDI.</a:t>
            </a:r>
          </a:p>
          <a:p>
            <a:pPr eaLnBrk="1" hangingPunct="1"/>
            <a:endParaRPr lang="en-US" sz="1300" b="1" dirty="0">
              <a:solidFill>
                <a:srgbClr val="0000FF"/>
              </a:solidFill>
              <a:latin typeface="Arial"/>
              <a:cs typeface="Arial"/>
            </a:endParaRPr>
          </a:p>
          <a:p>
            <a:pPr eaLnBrk="1" hangingPunct="1"/>
            <a:r>
              <a:rPr lang="en-US" sz="1300" b="1" dirty="0">
                <a:solidFill>
                  <a:srgbClr val="0000FF"/>
                </a:solidFill>
                <a:latin typeface="Arial"/>
                <a:cs typeface="Arial"/>
              </a:rPr>
              <a:t>Analysis</a:t>
            </a:r>
          </a:p>
          <a:p>
            <a:pPr eaLnBrk="1" hangingPunct="1"/>
            <a:r>
              <a:rPr lang="en-US" sz="1300" dirty="0">
                <a:solidFill>
                  <a:srgbClr val="0000FF"/>
                </a:solidFill>
                <a:latin typeface="Arial"/>
                <a:cs typeface="Arial"/>
              </a:rPr>
              <a:t>Terrestrial Laser Scanning (TLS) is a novel technology that can measure full tree woody volume in great detail. Redwood stands in Sonoma County, California were scanned and extracted trees were use to generate new allometric models that are trained with the full range of tree sizes. </a:t>
            </a:r>
          </a:p>
          <a:p>
            <a:pPr eaLnBrk="1" hangingPunct="1"/>
            <a:endParaRPr lang="en-US" sz="1300" b="1" dirty="0">
              <a:solidFill>
                <a:srgbClr val="0000FF"/>
              </a:solidFill>
              <a:latin typeface="Arial"/>
              <a:cs typeface="Arial"/>
            </a:endParaRPr>
          </a:p>
          <a:p>
            <a:pPr eaLnBrk="1" hangingPunct="1"/>
            <a:r>
              <a:rPr lang="en-US" sz="1300" b="1" dirty="0">
                <a:solidFill>
                  <a:srgbClr val="0000FF"/>
                </a:solidFill>
                <a:latin typeface="Arial"/>
                <a:cs typeface="Arial"/>
              </a:rPr>
              <a:t>Results</a:t>
            </a:r>
          </a:p>
          <a:p>
            <a:pPr eaLnBrk="1" hangingPunct="1"/>
            <a:r>
              <a:rPr lang="en-US" sz="1300" dirty="0">
                <a:solidFill>
                  <a:srgbClr val="0000FF"/>
                </a:solidFill>
                <a:latin typeface="Arial"/>
                <a:cs typeface="Arial"/>
              </a:rPr>
              <a:t>Generalized allometries (as currently used for GEDI) underestimated sequoia biomass by 30% compared to the TLS allometries. The TLS allometries agreed within 2% with local species specific allometries. </a:t>
            </a:r>
          </a:p>
          <a:p>
            <a:pPr eaLnBrk="1" hangingPunct="1"/>
            <a:endParaRPr lang="en-US" sz="1300" dirty="0">
              <a:solidFill>
                <a:srgbClr val="0000FF"/>
              </a:solidFill>
              <a:latin typeface="Arial"/>
              <a:cs typeface="Arial"/>
            </a:endParaRPr>
          </a:p>
          <a:p>
            <a:pPr eaLnBrk="1" hangingPunct="1"/>
            <a:r>
              <a:rPr lang="en-US" sz="1300" b="1" dirty="0">
                <a:solidFill>
                  <a:srgbClr val="0000FF"/>
                </a:solidFill>
                <a:latin typeface="Arial"/>
                <a:cs typeface="Arial"/>
              </a:rPr>
              <a:t>Significance</a:t>
            </a:r>
          </a:p>
          <a:p>
            <a:pPr eaLnBrk="1" hangingPunct="1"/>
            <a:r>
              <a:rPr lang="en-US" sz="1300" dirty="0">
                <a:solidFill>
                  <a:srgbClr val="0000FF"/>
                </a:solidFill>
                <a:latin typeface="Arial"/>
                <a:cs typeface="Arial"/>
              </a:rPr>
              <a:t>TLS enables the generation of new allometries that could greatly reduce uncertainties in biomass estimates in Earth’s tallest, most carbon rich forests.</a:t>
            </a:r>
          </a:p>
          <a:p>
            <a:pPr eaLnBrk="1" hangingPunct="1"/>
            <a:endParaRPr lang="en-US" sz="1300" dirty="0">
              <a:solidFill>
                <a:srgbClr val="0000FF"/>
              </a:solidFill>
              <a:latin typeface="Arial"/>
              <a:cs typeface="Arial"/>
            </a:endParaRPr>
          </a:p>
          <a:p>
            <a:pPr eaLnBrk="1" hangingPunct="1"/>
            <a:r>
              <a:rPr lang="en-US" sz="1300" dirty="0">
                <a:solidFill>
                  <a:srgbClr val="0000FF"/>
                </a:solidFill>
                <a:latin typeface="Arial"/>
                <a:cs typeface="Arial"/>
              </a:rPr>
              <a:t>This research was supported by the NASA Carbon Monitoring System (</a:t>
            </a:r>
            <a:r>
              <a:rPr lang="en-US" sz="1300" dirty="0">
                <a:solidFill>
                  <a:schemeClr val="accent2"/>
                </a:solidFill>
              </a:rPr>
              <a:t>NNH15ZDA001N-CMS</a:t>
            </a:r>
            <a:r>
              <a:rPr lang="en-US" sz="1300" dirty="0">
                <a:solidFill>
                  <a:srgbClr val="0000FF"/>
                </a:solidFill>
              </a:rPr>
              <a:t>, PI Fatoyinbo).</a:t>
            </a:r>
            <a:endParaRPr lang="en-US" sz="1300" dirty="0">
              <a:solidFill>
                <a:srgbClr val="0000FF"/>
              </a:solidFill>
              <a:latin typeface="Arial"/>
              <a:cs typeface="Arial"/>
            </a:endParaRPr>
          </a:p>
          <a:p>
            <a:pPr eaLnBrk="1" hangingPunct="1"/>
            <a:endParaRPr lang="en-US" sz="1300" dirty="0">
              <a:solidFill>
                <a:srgbClr val="0000FF"/>
              </a:solidFill>
              <a:latin typeface="Arial"/>
              <a:cs typeface="Arial"/>
            </a:endParaRPr>
          </a:p>
        </p:txBody>
      </p:sp>
      <p:sp>
        <p:nvSpPr>
          <p:cNvPr id="10" name="TextBox 9">
            <a:extLst>
              <a:ext uri="{FF2B5EF4-FFF2-40B4-BE49-F238E27FC236}">
                <a16:creationId xmlns:a16="http://schemas.microsoft.com/office/drawing/2014/main" id="{6203A041-854D-3744-AF30-7A42D3D744C2}"/>
              </a:ext>
            </a:extLst>
          </p:cNvPr>
          <p:cNvSpPr txBox="1"/>
          <p:nvPr/>
        </p:nvSpPr>
        <p:spPr>
          <a:xfrm>
            <a:off x="821991" y="688343"/>
            <a:ext cx="7700888" cy="630942"/>
          </a:xfrm>
          <a:prstGeom prst="rect">
            <a:avLst/>
          </a:prstGeom>
          <a:noFill/>
        </p:spPr>
        <p:txBody>
          <a:bodyPr wrap="square" rtlCol="0">
            <a:spAutoFit/>
          </a:bodyPr>
          <a:lstStyle/>
          <a:p>
            <a:pPr algn="ctr">
              <a:spcAft>
                <a:spcPts val="600"/>
              </a:spcAft>
            </a:pPr>
            <a:r>
              <a:rPr lang="en-US" sz="900" dirty="0">
                <a:latin typeface="Arial" panose="020B0604020202020204" pitchFamily="34" charset="0"/>
                <a:cs typeface="Arial" panose="020B0604020202020204" pitchFamily="34" charset="0"/>
              </a:rPr>
              <a:t>Disney, M., Burt, A., Wilkes, P., </a:t>
            </a:r>
            <a:r>
              <a:rPr lang="en-US" sz="900" dirty="0" err="1">
                <a:latin typeface="Arial" panose="020B0604020202020204" pitchFamily="34" charset="0"/>
                <a:cs typeface="Arial" panose="020B0604020202020204" pitchFamily="34" charset="0"/>
              </a:rPr>
              <a:t>Armston</a:t>
            </a:r>
            <a:r>
              <a:rPr lang="en-US" sz="900" dirty="0">
                <a:latin typeface="Arial" panose="020B0604020202020204" pitchFamily="34" charset="0"/>
                <a:cs typeface="Arial" panose="020B0604020202020204" pitchFamily="34" charset="0"/>
              </a:rPr>
              <a:t>, J., and Duncanson, L. New 3D measurements of large redwood trees for biomass and structure. </a:t>
            </a:r>
            <a:r>
              <a:rPr lang="en-US" sz="900" i="1" dirty="0">
                <a:latin typeface="Arial" panose="020B0604020202020204" pitchFamily="34" charset="0"/>
                <a:cs typeface="Arial" panose="020B0604020202020204" pitchFamily="34" charset="0"/>
              </a:rPr>
              <a:t>Sci Rep</a:t>
            </a:r>
            <a:r>
              <a:rPr lang="en-US" sz="900" dirty="0">
                <a:latin typeface="Arial" panose="020B0604020202020204" pitchFamily="34" charset="0"/>
                <a:cs typeface="Arial" panose="020B0604020202020204" pitchFamily="34" charset="0"/>
              </a:rPr>
              <a:t> </a:t>
            </a:r>
            <a:r>
              <a:rPr lang="en-US" sz="900" b="1" dirty="0">
                <a:latin typeface="Arial" panose="020B0604020202020204" pitchFamily="34" charset="0"/>
                <a:cs typeface="Arial" panose="020B0604020202020204" pitchFamily="34" charset="0"/>
              </a:rPr>
              <a:t>10, </a:t>
            </a:r>
            <a:r>
              <a:rPr lang="en-US" sz="900" dirty="0">
                <a:latin typeface="Arial" panose="020B0604020202020204" pitchFamily="34" charset="0"/>
                <a:cs typeface="Arial" panose="020B0604020202020204" pitchFamily="34" charset="0"/>
              </a:rPr>
              <a:t>16721 (2020). </a:t>
            </a:r>
            <a:r>
              <a:rPr lang="en-US" sz="900" dirty="0">
                <a:latin typeface="Arial" panose="020B0604020202020204" pitchFamily="34" charset="0"/>
                <a:cs typeface="Arial" panose="020B0604020202020204" pitchFamily="34" charset="0"/>
                <a:hlinkClick r:id="rId3"/>
              </a:rPr>
              <a:t>https://doi.org/10.1038/s41598-020-73733-6</a:t>
            </a:r>
            <a:endParaRPr lang="en-US" sz="900" dirty="0">
              <a:latin typeface="Arial" panose="020B0604020202020204" pitchFamily="34" charset="0"/>
              <a:cs typeface="Arial" panose="020B0604020202020204" pitchFamily="34" charset="0"/>
            </a:endParaRPr>
          </a:p>
          <a:p>
            <a:pPr algn="ctr">
              <a:spcAft>
                <a:spcPts val="600"/>
              </a:spcAft>
            </a:pPr>
            <a:endParaRPr lang="en-US" sz="1200" dirty="0"/>
          </a:p>
        </p:txBody>
      </p:sp>
      <p:sp>
        <p:nvSpPr>
          <p:cNvPr id="47" name="TextBox 3">
            <a:extLst>
              <a:ext uri="{FF2B5EF4-FFF2-40B4-BE49-F238E27FC236}">
                <a16:creationId xmlns:a16="http://schemas.microsoft.com/office/drawing/2014/main" id="{EDCC73D6-5AEE-E448-80DC-20AFFCF28E0F}"/>
              </a:ext>
            </a:extLst>
          </p:cNvPr>
          <p:cNvSpPr txBox="1">
            <a:spLocks noChangeArrowheads="1"/>
          </p:cNvSpPr>
          <p:nvPr/>
        </p:nvSpPr>
        <p:spPr bwMode="auto">
          <a:xfrm>
            <a:off x="5181600" y="6324142"/>
            <a:ext cx="3974141"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pPr>
            <a:r>
              <a:rPr lang="en-US" sz="1400" dirty="0"/>
              <a:t>TLS tree measurements can resolve detailed structure regardless of tree height and mass.</a:t>
            </a:r>
          </a:p>
        </p:txBody>
      </p:sp>
      <p:pic>
        <p:nvPicPr>
          <p:cNvPr id="4" name="Picture 3">
            <a:extLst>
              <a:ext uri="{FF2B5EF4-FFF2-40B4-BE49-F238E27FC236}">
                <a16:creationId xmlns:a16="http://schemas.microsoft.com/office/drawing/2014/main" id="{CB5B4528-B3B7-C743-B2E5-628B16206BDB}"/>
              </a:ext>
            </a:extLst>
          </p:cNvPr>
          <p:cNvPicPr>
            <a:picLocks noChangeAspect="1"/>
          </p:cNvPicPr>
          <p:nvPr/>
        </p:nvPicPr>
        <p:blipFill>
          <a:blip r:embed="rId4"/>
          <a:stretch>
            <a:fillRect/>
          </a:stretch>
        </p:blipFill>
        <p:spPr>
          <a:xfrm>
            <a:off x="4967424" y="1221390"/>
            <a:ext cx="4034565" cy="5167074"/>
          </a:xfrm>
          <a:prstGeom prst="rect">
            <a:avLst/>
          </a:prstGeom>
        </p:spPr>
      </p:pic>
    </p:spTree>
    <p:extLst>
      <p:ext uri="{BB962C8B-B14F-4D97-AF65-F5344CB8AC3E}">
        <p14:creationId xmlns:p14="http://schemas.microsoft.com/office/powerpoint/2010/main" val="1737285892"/>
      </p:ext>
    </p:extLst>
  </p:cSld>
  <p:clrMapOvr>
    <a:masterClrMapping/>
  </p:clrMapOvr>
</p:sld>
</file>

<file path=ppt/theme/theme1.xml><?xml version="1.0" encoding="utf-8"?>
<a:theme xmlns:a="http://schemas.openxmlformats.org/drawingml/2006/main" name="GPMC Nov 2001">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484E0"/>
      </a:hlink>
      <a:folHlink>
        <a:srgbClr val="B2B2B2"/>
      </a:folHlink>
    </a:clrScheme>
    <a:fontScheme name="GPMC Nov 200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GPMC Nov 200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PMC Nov 200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PMC Nov 200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PMC Nov 200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PMC Nov 200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PMC Nov 200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PMC Nov 200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14085</TotalTime>
  <Words>275</Words>
  <Application>Microsoft Office PowerPoint</Application>
  <PresentationFormat>On-screen Show (4:3)</PresentationFormat>
  <Paragraphs>21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GPMC Nov 2001</vt:lpstr>
      <vt:lpstr>New 3D Measurements of Large Redwood Trees for Biomass and Structure</vt:lpstr>
    </vt:vector>
  </TitlesOfParts>
  <Company>Booz Allen Hamilton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Yoseph, Elizabeth [USA]</dc:creator>
  <cp:lastModifiedBy>Sharpe, Natalie L. (GSFC-618.0)[SCIENCE SYSTEMS AND APPLICATIONS INC]</cp:lastModifiedBy>
  <cp:revision>95</cp:revision>
  <cp:lastPrinted>2016-12-19T15:06:13Z</cp:lastPrinted>
  <dcterms:created xsi:type="dcterms:W3CDTF">2014-07-25T19:02:24Z</dcterms:created>
  <dcterms:modified xsi:type="dcterms:W3CDTF">2020-10-30T19:39:32Z</dcterms:modified>
</cp:coreProperties>
</file>