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76" autoAdjust="0"/>
    <p:restoredTop sz="75676" autoAdjust="0"/>
  </p:normalViewPr>
  <p:slideViewPr>
    <p:cSldViewPr snapToGrid="0" snapToObjects="1">
      <p:cViewPr varScale="1">
        <p:scale>
          <a:sx n="82" d="100"/>
          <a:sy n="82" d="100"/>
        </p:scale>
        <p:origin x="20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EE63A-51BB-764E-9025-D464BC017C97}" type="datetimeFigureOut">
              <a:rPr lang="en-US" smtClean="0"/>
              <a:t>9/29/2020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A3FA0-A8D5-D040-80CD-84E019D885E0}" type="slidenum">
              <a:rPr lang="en-US" smtClean="0"/>
              <a:t>‹#›</a:t>
            </a:fld>
            <a:endParaRPr lang="en-US"/>
          </a:p>
        </p:txBody>
      </p:sp>
    </p:spTree>
    <p:extLst>
      <p:ext uri="{BB962C8B-B14F-4D97-AF65-F5344CB8AC3E}">
        <p14:creationId xmlns:p14="http://schemas.microsoft.com/office/powerpoint/2010/main" val="349101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Arial" panose="020B0604020202020204" pitchFamily="34" charset="0"/>
              </a:rPr>
              <a:t>Full citation: </a:t>
            </a:r>
            <a:r>
              <a:rPr lang="en-US" sz="1200" kern="1200" dirty="0">
                <a:solidFill>
                  <a:schemeClr val="tx1"/>
                </a:solidFill>
                <a:effectLst/>
                <a:latin typeface="+mn-lt"/>
                <a:ea typeface="+mn-ea"/>
                <a:cs typeface="+mn-cs"/>
              </a:rPr>
              <a:t>Berner, L. T., Massey, R., Jantz, P., Forbes, B. C., Macias-Fauria, M., Myers-Smith, I. H., Kumpula, T., Gauthier, G., Andreu-</a:t>
            </a:r>
            <a:r>
              <a:rPr lang="en-US" sz="1200" kern="1200" dirty="0" err="1">
                <a:solidFill>
                  <a:schemeClr val="tx1"/>
                </a:solidFill>
                <a:effectLst/>
                <a:latin typeface="+mn-lt"/>
                <a:ea typeface="+mn-ea"/>
                <a:cs typeface="+mn-cs"/>
              </a:rPr>
              <a:t>Hayles</a:t>
            </a:r>
            <a:r>
              <a:rPr lang="en-US" sz="1200" kern="1200" dirty="0">
                <a:solidFill>
                  <a:schemeClr val="tx1"/>
                </a:solidFill>
                <a:effectLst/>
                <a:latin typeface="+mn-lt"/>
                <a:ea typeface="+mn-ea"/>
                <a:cs typeface="+mn-cs"/>
              </a:rPr>
              <a:t>, L., Gaglioti, B., Burns, P. J., Zetterberg, P., D'Arrigo, R., and Goetz, S. J.: Summer warming explains widespread but not uniform greening in the Arctic tundra biome, Nature Communications, In Press, https://doi.org/10.1038/s41467-020-18479-5, 2020.</a:t>
            </a:r>
          </a:p>
          <a:p>
            <a:endParaRPr lang="en-US" sz="12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Arial" panose="020B0604020202020204" pitchFamily="34" charset="0"/>
              </a:rPr>
              <a:t>Grants: </a:t>
            </a:r>
            <a:r>
              <a:rPr lang="en-US" altLang="zh-CN" sz="1200" dirty="0">
                <a:effectLst/>
                <a:latin typeface="+mn-lt"/>
                <a:ea typeface="+mn-ea"/>
              </a:rPr>
              <a:t>This study was funded by </a:t>
            </a:r>
            <a:r>
              <a:rPr lang="en-US" altLang="zh-CN" sz="1200" b="0" kern="1200" dirty="0">
                <a:solidFill>
                  <a:schemeClr val="tx1"/>
                </a:solidFill>
                <a:effectLst/>
                <a:latin typeface="+mn-lt"/>
                <a:ea typeface="+mn-ea"/>
                <a:cs typeface="Arial" panose="020B0604020202020204" pitchFamily="34" charset="0"/>
              </a:rPr>
              <a:t>the National Aeronautics and Space Administration (</a:t>
            </a:r>
            <a:r>
              <a:rPr lang="en-US" altLang="zh-CN" sz="1200" dirty="0">
                <a:effectLst/>
                <a:latin typeface="+mn-lt"/>
                <a:ea typeface="+mn-ea"/>
              </a:rPr>
              <a:t>NASA) </a:t>
            </a:r>
            <a:r>
              <a:rPr lang="en-US" dirty="0"/>
              <a:t>Arctic Boreal Vulnerability Experiment (</a:t>
            </a:r>
            <a:r>
              <a:rPr lang="en-US" dirty="0" err="1"/>
              <a:t>ABoVE</a:t>
            </a:r>
            <a:r>
              <a:rPr lang="en-US" dirty="0"/>
              <a:t>) and Carbon Cycle Science grants (NNX17AE44G, 80NSSC19M0112, and NNX17AE13G) to Scott Goetz. </a:t>
            </a:r>
            <a:endParaRPr lang="en-US" altLang="zh-CN" sz="1200" dirty="0">
              <a:effectLst/>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Arial" panose="020B0604020202020204" pitchFamily="34" charset="0"/>
            </a:endParaRPr>
          </a:p>
          <a:p>
            <a:r>
              <a:rPr lang="en-US" sz="1200" b="1" kern="1200" dirty="0">
                <a:solidFill>
                  <a:schemeClr val="tx1"/>
                </a:solidFill>
                <a:effectLst/>
                <a:latin typeface="+mn-lt"/>
                <a:ea typeface="+mn-ea"/>
                <a:cs typeface="Arial" panose="020B0604020202020204" pitchFamily="34" charset="0"/>
              </a:rPr>
              <a:t>Abstract</a:t>
            </a:r>
            <a:r>
              <a:rPr lang="en-US" sz="1200" kern="1200" dirty="0">
                <a:solidFill>
                  <a:schemeClr val="tx1"/>
                </a:solidFill>
                <a:effectLst/>
                <a:latin typeface="+mn-lt"/>
                <a:ea typeface="+mn-ea"/>
                <a:cs typeface="Arial" panose="020B0604020202020204" pitchFamily="34" charset="0"/>
              </a:rPr>
              <a:t>: </a:t>
            </a:r>
            <a:r>
              <a:rPr lang="en-US" sz="1200" kern="1200" dirty="0">
                <a:solidFill>
                  <a:schemeClr val="tx1"/>
                </a:solidFill>
                <a:effectLst/>
                <a:latin typeface="+mn-lt"/>
                <a:ea typeface="+mn-ea"/>
                <a:cs typeface="+mn-cs"/>
              </a:rPr>
              <a:t>Arctic warming can influence tundra ecosystem function with consequences for climate feedbacks, wildlife and human communities. Yet ecological change across the Arctic tundra biome remains poorly quantified due to field measurement limitations and reliance on coarse-resolution satellite data. Here we assess decadal changes in Arctic tundra greenness using time series from the 30 m resolution Landsat satellites. From 1985 to 2016 tundra greenness increased (greening) at ~37.3% of sampling sites and decreased (browning) at ~4.7% of sampling sites. Greening occurred most often at warm sampling sites with increased summer air temperature, soil temperature, and soil moisture, while browning occurred most often at cold sampling sites that cooled and dried. Tundra greenness was positively correlated with graminoid, shrub, and ecosystem productivity measured at field sites. Our results support the hypothesis that summer warming stimulated plant productivity across much, but not all, of the Arctic tundra biome during recent decades.</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97A3FA0-A8D5-D040-80CD-84E019D885E0}" type="slidenum">
              <a:rPr lang="en-US" smtClean="0"/>
              <a:t>1</a:t>
            </a:fld>
            <a:endParaRPr lang="en-US"/>
          </a:p>
        </p:txBody>
      </p:sp>
    </p:spTree>
    <p:extLst>
      <p:ext uri="{BB962C8B-B14F-4D97-AF65-F5344CB8AC3E}">
        <p14:creationId xmlns:p14="http://schemas.microsoft.com/office/powerpoint/2010/main" val="115209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6C54-1DFB-6341-93F1-19D62B400C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637A81-D79B-8A4D-A935-2ECE4F1B6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C56E81-3045-7F44-BC00-77100E21BF11}"/>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BA775A74-B30E-1944-BCD7-989F1C0E3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04A4A-0D52-A54C-A33A-8C5F664D2FBA}"/>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91224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F171-13B5-0C4F-853D-32194BD7C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91DA3A-CED6-2F46-A67E-5E0306DB2B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FB156-9196-0240-BF2E-D16D48240428}"/>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6131D0B3-0B79-0D41-BDD6-AD450BFDC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E14129-38C8-7C4E-B4A3-6DD902DD9939}"/>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377328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2A0C69-5858-6C45-B26B-F3AD3E615C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CD2F82-16E0-CF48-B1A6-20F4FD52D5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5F0EC-61A7-6D46-B352-A116D49F6DB1}"/>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0821180E-33F3-D949-86B5-2B389A218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48AAB-F7BA-4A4B-A3C7-AAED8F43FDEC}"/>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99784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C6D1-F383-B447-AEB0-178F32A07A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50D57-AB55-E34F-9E31-D8EC36DDBE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4B9CC-5560-C346-BA98-84F5F650E3C0}"/>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F3F33E8A-EBE7-8B4E-BC82-3E9033084A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80703-A89A-C147-977C-117A034F057E}"/>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99096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9867-CC7A-AA4E-AB4B-BBB5B5A63C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00A03-9590-614B-80D2-EE6C37FDC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2256AA-941E-E54D-840C-4AA50BEFE91D}"/>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04288057-8D3F-BD4D-9AB3-A74A4E9F6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ECC00-4404-214C-9E71-88E13C578AE1}"/>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7542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4453-8C99-B844-AA8B-575295F29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88F91D-561A-C14C-91C4-1CE4419C2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8D505B-FB85-384F-A8F3-FE042041E1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5FD35F-8168-B54C-80D3-5C828BE9B80B}"/>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6" name="Footer Placeholder 5">
            <a:extLst>
              <a:ext uri="{FF2B5EF4-FFF2-40B4-BE49-F238E27FC236}">
                <a16:creationId xmlns:a16="http://schemas.microsoft.com/office/drawing/2014/main" id="{47E8AA54-54A1-AD4A-851A-32FB769D2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252F0-8C8C-6C44-ACD8-A3EB2240CCB7}"/>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5143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312B-E3DC-AE49-AB00-24C3466CC8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19DCE-C347-4F48-B5D5-EF75982707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139628-1FB9-B44D-B720-645D6D42E96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C23D23-A8A5-2842-AFDE-5488BBC18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0027FF-A072-C443-BAF7-4E669084F0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04D43C-571A-1148-8DE3-514609C52374}"/>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8" name="Footer Placeholder 7">
            <a:extLst>
              <a:ext uri="{FF2B5EF4-FFF2-40B4-BE49-F238E27FC236}">
                <a16:creationId xmlns:a16="http://schemas.microsoft.com/office/drawing/2014/main" id="{9F0D6AF0-C51D-9649-B2F7-5CE4A02BF7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4D7EB8-ECE7-BC41-858C-D78F7C0894A5}"/>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60761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CCF4-3453-6848-A1C1-2536A7EA36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26BD54-222E-704C-BAA1-826AEEAA7968}"/>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4" name="Footer Placeholder 3">
            <a:extLst>
              <a:ext uri="{FF2B5EF4-FFF2-40B4-BE49-F238E27FC236}">
                <a16:creationId xmlns:a16="http://schemas.microsoft.com/office/drawing/2014/main" id="{8AD373DB-07AD-6C43-8A11-9FDDF18FE5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DE26A4-372F-2845-973A-1A920F51B809}"/>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81967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1A4DE-9910-A943-AEB7-3DBF3899FA42}"/>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3" name="Footer Placeholder 2">
            <a:extLst>
              <a:ext uri="{FF2B5EF4-FFF2-40B4-BE49-F238E27FC236}">
                <a16:creationId xmlns:a16="http://schemas.microsoft.com/office/drawing/2014/main" id="{040BBF65-A445-B74A-9B0A-68F6DFFB9C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E8FF2-D13F-A54F-B955-483BEAEF3A5C}"/>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01726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C85F-83B4-DE4A-856A-AAC6D1909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C54C4F-05D8-B74F-B702-B551853A0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777061-0154-774B-AAFC-FF51F7F55D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C9A4E8-B1E4-334A-B78F-71CCB92E2AE4}"/>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6" name="Footer Placeholder 5">
            <a:extLst>
              <a:ext uri="{FF2B5EF4-FFF2-40B4-BE49-F238E27FC236}">
                <a16:creationId xmlns:a16="http://schemas.microsoft.com/office/drawing/2014/main" id="{3095C689-FDE9-174A-8204-CA392A694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E2761-230D-A347-BBFC-13C4050E81F8}"/>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05140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4E9D-64D2-474E-87EC-EC2398941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872F6E-579E-0847-BC9A-FCB67F417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58E7E0-1AC6-9442-92B5-45E9F9918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2904AD-1FA0-7B48-87E4-5FE77AF9551A}"/>
              </a:ext>
            </a:extLst>
          </p:cNvPr>
          <p:cNvSpPr>
            <a:spLocks noGrp="1"/>
          </p:cNvSpPr>
          <p:nvPr>
            <p:ph type="dt" sz="half" idx="10"/>
          </p:nvPr>
        </p:nvSpPr>
        <p:spPr/>
        <p:txBody>
          <a:bodyPr/>
          <a:lstStyle/>
          <a:p>
            <a:fld id="{895D3284-6954-D44E-95E0-0BB598FFB358}" type="datetimeFigureOut">
              <a:rPr lang="en-US" smtClean="0"/>
              <a:t>9/29/2020</a:t>
            </a:fld>
            <a:endParaRPr lang="en-US"/>
          </a:p>
        </p:txBody>
      </p:sp>
      <p:sp>
        <p:nvSpPr>
          <p:cNvPr id="6" name="Footer Placeholder 5">
            <a:extLst>
              <a:ext uri="{FF2B5EF4-FFF2-40B4-BE49-F238E27FC236}">
                <a16:creationId xmlns:a16="http://schemas.microsoft.com/office/drawing/2014/main" id="{69BF320B-6153-9045-A899-6D95C9D12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203BF-4700-9944-85FF-5D74767AF85A}"/>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95762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60A1F4-B32E-094F-A150-1B2C401C00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13D757-A63D-954B-B3FA-D9D49E633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06D19-B12B-A147-AA8A-21DE358C5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D3284-6954-D44E-95E0-0BB598FFB358}" type="datetimeFigureOut">
              <a:rPr lang="en-US" smtClean="0"/>
              <a:t>9/29/2020</a:t>
            </a:fld>
            <a:endParaRPr lang="en-US"/>
          </a:p>
        </p:txBody>
      </p:sp>
      <p:sp>
        <p:nvSpPr>
          <p:cNvPr id="5" name="Footer Placeholder 4">
            <a:extLst>
              <a:ext uri="{FF2B5EF4-FFF2-40B4-BE49-F238E27FC236}">
                <a16:creationId xmlns:a16="http://schemas.microsoft.com/office/drawing/2014/main" id="{50DED62F-9D6A-5A4E-8020-1530EEF45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6BF70-A3ED-B948-B798-2A880A1B36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3550-EE02-A742-AFB9-64833C53B370}" type="slidenum">
              <a:rPr lang="en-US" smtClean="0"/>
              <a:t>‹#›</a:t>
            </a:fld>
            <a:endParaRPr lang="en-US"/>
          </a:p>
        </p:txBody>
      </p:sp>
    </p:spTree>
    <p:extLst>
      <p:ext uri="{BB962C8B-B14F-4D97-AF65-F5344CB8AC3E}">
        <p14:creationId xmlns:p14="http://schemas.microsoft.com/office/powerpoint/2010/main" val="301629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nature.com/articles/s41467-020-18479-5/metrics" TargetMode="External"/><Relationship Id="rId2" Type="http://schemas.openxmlformats.org/officeDocument/2006/relationships/hyperlink" Target="https://doi.org/10.1038/s41467-020-18479-5" TargetMode="External"/><Relationship Id="rId1" Type="http://schemas.openxmlformats.org/officeDocument/2006/relationships/slideLayout" Target="../slideLayouts/slideLayout7.xml"/><Relationship Id="rId6" Type="http://schemas.openxmlformats.org/officeDocument/2006/relationships/hyperlink" Target="https://www.nasa.gov/feature/goddard/2020/warming-temperatures-are-driving-arctic-greening" TargetMode="Externa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图片 65">
            <a:extLst>
              <a:ext uri="{FF2B5EF4-FFF2-40B4-BE49-F238E27FC236}">
                <a16:creationId xmlns:a16="http://schemas.microsoft.com/office/drawing/2014/main" id="{8AB12753-EF29-4EC1-9641-8A47C091AB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5873" y="10400"/>
            <a:ext cx="963930" cy="758190"/>
          </a:xfrm>
          <a:prstGeom prst="rect">
            <a:avLst/>
          </a:prstGeom>
        </p:spPr>
      </p:pic>
      <p:sp>
        <p:nvSpPr>
          <p:cNvPr id="21" name="矩形: 圆角 20">
            <a:extLst>
              <a:ext uri="{FF2B5EF4-FFF2-40B4-BE49-F238E27FC236}">
                <a16:creationId xmlns:a16="http://schemas.microsoft.com/office/drawing/2014/main" id="{B31DC1AD-6630-400A-8051-7B3E9DAF3736}"/>
              </a:ext>
            </a:extLst>
          </p:cNvPr>
          <p:cNvSpPr/>
          <p:nvPr/>
        </p:nvSpPr>
        <p:spPr>
          <a:xfrm>
            <a:off x="143878" y="3982006"/>
            <a:ext cx="6515562" cy="2748678"/>
          </a:xfrm>
          <a:prstGeom prst="roundRect">
            <a:avLst>
              <a:gd name="adj" fmla="val 6222"/>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p>
        </p:txBody>
      </p:sp>
      <p:sp>
        <p:nvSpPr>
          <p:cNvPr id="20" name="矩形: 圆角 19">
            <a:extLst>
              <a:ext uri="{FF2B5EF4-FFF2-40B4-BE49-F238E27FC236}">
                <a16:creationId xmlns:a16="http://schemas.microsoft.com/office/drawing/2014/main" id="{BD4DC641-E96A-432F-90BC-E207D83F90F4}"/>
              </a:ext>
            </a:extLst>
          </p:cNvPr>
          <p:cNvSpPr/>
          <p:nvPr/>
        </p:nvSpPr>
        <p:spPr>
          <a:xfrm>
            <a:off x="143878" y="1381681"/>
            <a:ext cx="6515562" cy="2462213"/>
          </a:xfrm>
          <a:prstGeom prst="roundRect">
            <a:avLst>
              <a:gd name="adj" fmla="val 6222"/>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p>
        </p:txBody>
      </p:sp>
      <p:sp>
        <p:nvSpPr>
          <p:cNvPr id="7" name="TextBox 6">
            <a:extLst>
              <a:ext uri="{FF2B5EF4-FFF2-40B4-BE49-F238E27FC236}">
                <a16:creationId xmlns:a16="http://schemas.microsoft.com/office/drawing/2014/main" id="{EE7F337A-9063-194B-AF30-9706301E8B9D}"/>
              </a:ext>
            </a:extLst>
          </p:cNvPr>
          <p:cNvSpPr txBox="1"/>
          <p:nvPr/>
        </p:nvSpPr>
        <p:spPr>
          <a:xfrm>
            <a:off x="143878" y="1457881"/>
            <a:ext cx="6515562" cy="2431435"/>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1600" b="1" dirty="0"/>
              <a:t>Background:</a:t>
            </a:r>
          </a:p>
          <a:p>
            <a:pPr marL="285750" indent="-285750" algn="just">
              <a:buFontTx/>
              <a:buChar char="-"/>
            </a:pPr>
            <a:r>
              <a:rPr lang="en-US" sz="1200" dirty="0"/>
              <a:t>Arctic warming can influence tundra ecosystem function with consequences for climate feedbacks, wildlife and human communities. Yet ecological change across the Arctic tundra biome remains poorly quantified due to field measurement limitations and reliance on coarse-resolution satellite data.</a:t>
            </a:r>
          </a:p>
          <a:p>
            <a:pPr algn="just"/>
            <a:r>
              <a:rPr lang="en-US" sz="1600" b="1" dirty="0"/>
              <a:t>Methods:</a:t>
            </a:r>
          </a:p>
          <a:p>
            <a:pPr marL="285750" indent="-285750" algn="just">
              <a:buFontTx/>
              <a:buChar char="-"/>
            </a:pPr>
            <a:r>
              <a:rPr lang="en-US" sz="1200" dirty="0"/>
              <a:t>We generated phenologically-modeled time series of annual maximum summer Normalized Difference Vegetation Index (NDVImax) from 1985 to 2016 for 50,000 sampling sites across the Arctic tundra biome using cross-calibrated surface reflectance measured by Landsat 5, 7, and 8. </a:t>
            </a:r>
          </a:p>
          <a:p>
            <a:pPr marL="285750" indent="-285750" algn="just">
              <a:buFontTx/>
              <a:buChar char="-"/>
            </a:pPr>
            <a:r>
              <a:rPr lang="en-US" sz="1200" dirty="0"/>
              <a:t>We evaluated NDVImax trends, correlations with summer air temperatures, associations with environmental characteristics, and links with field measurements of plant productivity from biomass harvests, flux towers, and shrub dendroecology.</a:t>
            </a:r>
          </a:p>
        </p:txBody>
      </p:sp>
      <p:sp>
        <p:nvSpPr>
          <p:cNvPr id="8" name="TextBox 7">
            <a:extLst>
              <a:ext uri="{FF2B5EF4-FFF2-40B4-BE49-F238E27FC236}">
                <a16:creationId xmlns:a16="http://schemas.microsoft.com/office/drawing/2014/main" id="{29980731-129F-EA42-AB01-569410F1FF73}"/>
              </a:ext>
            </a:extLst>
          </p:cNvPr>
          <p:cNvSpPr txBox="1"/>
          <p:nvPr/>
        </p:nvSpPr>
        <p:spPr>
          <a:xfrm>
            <a:off x="143878" y="3968017"/>
            <a:ext cx="6515562" cy="2800767"/>
          </a:xfrm>
          <a:prstGeom prst="rect">
            <a:avLst/>
          </a:prstGeom>
          <a:noFill/>
          <a:ln>
            <a:noFill/>
          </a:ln>
        </p:spPr>
        <p:txBody>
          <a:bodyPr wrap="square" rtlCol="0">
            <a:spAutoFit/>
          </a:bodyPr>
          <a:lstStyle/>
          <a:p>
            <a:pPr algn="just"/>
            <a:r>
              <a:rPr lang="en-US" sz="1600" b="1" dirty="0"/>
              <a:t>Findings</a:t>
            </a:r>
            <a:r>
              <a:rPr lang="en-US" sz="1600" dirty="0"/>
              <a:t>:</a:t>
            </a:r>
          </a:p>
          <a:p>
            <a:pPr marL="285750" indent="-285750" algn="just">
              <a:buFontTx/>
              <a:buChar char="-"/>
            </a:pPr>
            <a:r>
              <a:rPr lang="en-US" sz="1200" dirty="0"/>
              <a:t>Landsat NDVImax increased (greening) at ~37% of sampling sites from 1985-2016 but decreased (browning) at ~5% of sites during this period. There was no change at most (58%) sites. Extensive greening was also evident from 2000-2016.</a:t>
            </a:r>
          </a:p>
          <a:p>
            <a:pPr marL="285750" indent="-285750" algn="just">
              <a:buFontTx/>
              <a:buChar char="-"/>
            </a:pPr>
            <a:r>
              <a:rPr lang="en-US" sz="1200" dirty="0"/>
              <a:t>Arctic greening was associated with rising summer air temperatures.</a:t>
            </a:r>
          </a:p>
          <a:p>
            <a:pPr marL="285750" indent="-285750" algn="just">
              <a:buFontTx/>
              <a:buChar char="-"/>
            </a:pPr>
            <a:r>
              <a:rPr lang="en-US" sz="1200" dirty="0"/>
              <a:t>Landsat NDVImax was positively correlated with spatial and temporal variability in plant productivity measured at field sites across the Arctic.</a:t>
            </a:r>
          </a:p>
          <a:p>
            <a:pPr algn="just"/>
            <a:r>
              <a:rPr lang="en-US" sz="1600" b="1" dirty="0"/>
              <a:t>Significance</a:t>
            </a:r>
            <a:r>
              <a:rPr lang="en-US" sz="1600" dirty="0"/>
              <a:t>:</a:t>
            </a:r>
          </a:p>
          <a:p>
            <a:pPr marL="285750" indent="-285750" algn="just">
              <a:buFontTx/>
              <a:buChar char="-"/>
            </a:pPr>
            <a:r>
              <a:rPr lang="en-US" sz="1200" dirty="0"/>
              <a:t>Our analysis provides unique evidence that summer warming stimulated plant productivity across much, but not all, of the Arctic tundra biome during recent decades.</a:t>
            </a:r>
          </a:p>
          <a:p>
            <a:pPr marL="285750" indent="-285750" algn="just">
              <a:buFontTx/>
              <a:buChar char="-"/>
            </a:pPr>
            <a:r>
              <a:rPr lang="en-US" sz="1200" dirty="0"/>
              <a:t>Widespread increase in plant productivity across the Arctic affects wildlife habitat, carbon storage, surface energy balance, and land use by northern human communities. </a:t>
            </a:r>
          </a:p>
          <a:p>
            <a:pPr marL="285750" indent="-285750" algn="just">
              <a:buFontTx/>
              <a:buChar char="-"/>
            </a:pPr>
            <a:r>
              <a:rPr lang="en-US" sz="1200" dirty="0"/>
              <a:t>Overall, our assessment highlights tundra greening as a bellwether of global climatic change that has wide-ranging consequences for life in northern high-latitude ecosystems and beyond. </a:t>
            </a:r>
          </a:p>
        </p:txBody>
      </p:sp>
      <p:sp>
        <p:nvSpPr>
          <p:cNvPr id="14" name="TextBox 13">
            <a:extLst>
              <a:ext uri="{FF2B5EF4-FFF2-40B4-BE49-F238E27FC236}">
                <a16:creationId xmlns:a16="http://schemas.microsoft.com/office/drawing/2014/main" id="{5934C5B8-8B1A-3B48-9EF6-AC837978EEB6}"/>
              </a:ext>
            </a:extLst>
          </p:cNvPr>
          <p:cNvSpPr txBox="1"/>
          <p:nvPr/>
        </p:nvSpPr>
        <p:spPr>
          <a:xfrm>
            <a:off x="6810896" y="5892258"/>
            <a:ext cx="5237226" cy="1015663"/>
          </a:xfrm>
          <a:prstGeom prst="rect">
            <a:avLst/>
          </a:prstGeom>
          <a:noFill/>
          <a:ln>
            <a:noFill/>
          </a:ln>
        </p:spPr>
        <p:txBody>
          <a:bodyPr wrap="square" rtlCol="0">
            <a:spAutoFit/>
          </a:bodyPr>
          <a:lstStyle/>
          <a:p>
            <a:pPr algn="ctr"/>
            <a:r>
              <a:rPr lang="en-US" sz="1200" dirty="0">
                <a:solidFill>
                  <a:srgbClr val="0070C0"/>
                </a:solidFill>
              </a:rPr>
              <a:t>The Landsat satellites show an overall greening of the Arctic from 1985-2016 (a). Greening was widespread (b) while browning was uncommon (c). Greening was associated with rising summer air temperatures (</a:t>
            </a:r>
            <a:r>
              <a:rPr lang="en-US" sz="1200" dirty="0" err="1">
                <a:solidFill>
                  <a:srgbClr val="0070C0"/>
                </a:solidFill>
              </a:rPr>
              <a:t>b,e</a:t>
            </a:r>
            <a:r>
              <a:rPr lang="en-US" sz="1200" dirty="0">
                <a:solidFill>
                  <a:srgbClr val="0070C0"/>
                </a:solidFill>
              </a:rPr>
              <a:t>), which were quantified using the summer warmth index (SWI) derived from an ensemble of five climate datasets. Similar changes were evident from 2000-2016.   </a:t>
            </a:r>
          </a:p>
        </p:txBody>
      </p:sp>
      <p:sp>
        <p:nvSpPr>
          <p:cNvPr id="62" name="ZoneTexte 3">
            <a:extLst>
              <a:ext uri="{FF2B5EF4-FFF2-40B4-BE49-F238E27FC236}">
                <a16:creationId xmlns:a16="http://schemas.microsoft.com/office/drawing/2014/main" id="{6A7B3C6F-C861-4D86-B790-C6B078F970B7}"/>
              </a:ext>
            </a:extLst>
          </p:cNvPr>
          <p:cNvSpPr txBox="1">
            <a:spLocks/>
          </p:cNvSpPr>
          <p:nvPr/>
        </p:nvSpPr>
        <p:spPr>
          <a:xfrm>
            <a:off x="2259470" y="14246"/>
            <a:ext cx="7673058" cy="757130"/>
          </a:xfrm>
          <a:prstGeom prst="rect">
            <a:avLst/>
          </a:prstGeom>
          <a:noFill/>
        </p:spPr>
        <p:txBody>
          <a:bodyPr wrap="square"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Calibri" panose="020F0502020204030204" pitchFamily="34" charset="0"/>
                <a:ea typeface="Calibri" panose="020F0502020204030204" pitchFamily="34" charset="0"/>
                <a:cs typeface="Times New Roman" panose="02020603050405020304" pitchFamily="18" charset="0"/>
              </a:rPr>
              <a:t>Summer warming explains widespread but not uniform greening in the Arctic tundra biome</a:t>
            </a:r>
            <a:endParaRPr lang="fr-FR" sz="2200" b="1" dirty="0">
              <a:latin typeface="Calibri" panose="020F0502020204030204" pitchFamily="34" charset="0"/>
              <a:cs typeface="Calibri" panose="020F0502020204030204" pitchFamily="34" charset="0"/>
            </a:endParaRPr>
          </a:p>
        </p:txBody>
      </p:sp>
      <p:sp>
        <p:nvSpPr>
          <p:cNvPr id="65" name="ZoneTexte 4">
            <a:extLst>
              <a:ext uri="{FF2B5EF4-FFF2-40B4-BE49-F238E27FC236}">
                <a16:creationId xmlns:a16="http://schemas.microsoft.com/office/drawing/2014/main" id="{AC2EBC8B-9D06-4375-A1F2-7923463ABB89}"/>
              </a:ext>
            </a:extLst>
          </p:cNvPr>
          <p:cNvSpPr txBox="1"/>
          <p:nvPr/>
        </p:nvSpPr>
        <p:spPr>
          <a:xfrm>
            <a:off x="2006077" y="695256"/>
            <a:ext cx="7894114" cy="954107"/>
          </a:xfrm>
          <a:prstGeom prst="rect">
            <a:avLst/>
          </a:prstGeom>
          <a:noFill/>
        </p:spPr>
        <p:txBody>
          <a:bodyPr wrap="square" rtlCol="0">
            <a:spAutoFit/>
          </a:bodyPr>
          <a:lstStyle/>
          <a:p>
            <a:pPr lvl="1" algn="ctr"/>
            <a:r>
              <a:rPr lang="en-US" sz="1400" dirty="0"/>
              <a:t>Logan Berner, Richard Massey, Patrick Jantz, Bruce Forbes, Marc Macias-Fauria, Isla Myers-Smith, Timo Kumpula, Gilles Gauthier, </a:t>
            </a:r>
            <a:r>
              <a:rPr lang="en-US" sz="1400" dirty="0" err="1"/>
              <a:t>Laia</a:t>
            </a:r>
            <a:r>
              <a:rPr lang="en-US" sz="1400" dirty="0"/>
              <a:t> Andreu-</a:t>
            </a:r>
            <a:r>
              <a:rPr lang="en-US" sz="1400" dirty="0" err="1"/>
              <a:t>Hayles</a:t>
            </a:r>
            <a:r>
              <a:rPr lang="en-US" sz="1400" dirty="0"/>
              <a:t>, Ben Gaglioti, Pat Burns, </a:t>
            </a:r>
            <a:r>
              <a:rPr lang="en-US" sz="1400" dirty="0" err="1"/>
              <a:t>Pentii</a:t>
            </a:r>
            <a:r>
              <a:rPr lang="en-US" sz="1400" dirty="0"/>
              <a:t> Zetterberg, Rosanne D'Arrigo, and Scott Goetz (2020) </a:t>
            </a:r>
            <a:r>
              <a:rPr lang="en-US" sz="1400" i="1" dirty="0"/>
              <a:t>Nature Communications</a:t>
            </a:r>
            <a:r>
              <a:rPr lang="en-US" sz="1400" dirty="0"/>
              <a:t>, https://doi.org/10.1038/s41467-020-18479-5</a:t>
            </a:r>
          </a:p>
        </p:txBody>
      </p:sp>
      <p:pic>
        <p:nvPicPr>
          <p:cNvPr id="67" name="图片 66">
            <a:extLst>
              <a:ext uri="{FF2B5EF4-FFF2-40B4-BE49-F238E27FC236}">
                <a16:creationId xmlns:a16="http://schemas.microsoft.com/office/drawing/2014/main" id="{5B3B96A6-B602-40A5-973E-0B8C64778D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3584" y="763541"/>
            <a:ext cx="1743834" cy="645282"/>
          </a:xfrm>
          <a:prstGeom prst="rect">
            <a:avLst/>
          </a:prstGeom>
        </p:spPr>
      </p:pic>
      <p:pic>
        <p:nvPicPr>
          <p:cNvPr id="6" name="Picture 5" descr="A close up of a logo&#10;&#10;Description automatically generated">
            <a:extLst>
              <a:ext uri="{FF2B5EF4-FFF2-40B4-BE49-F238E27FC236}">
                <a16:creationId xmlns:a16="http://schemas.microsoft.com/office/drawing/2014/main" id="{70188F1F-D21E-4E67-B3F5-EDC365252C3D}"/>
              </a:ext>
            </a:extLst>
          </p:cNvPr>
          <p:cNvPicPr>
            <a:picLocks noChangeAspect="1"/>
          </p:cNvPicPr>
          <p:nvPr/>
        </p:nvPicPr>
        <p:blipFill rotWithShape="1">
          <a:blip r:embed="rId5"/>
          <a:srcRect l="7583" r="2103"/>
          <a:stretch/>
        </p:blipFill>
        <p:spPr>
          <a:xfrm>
            <a:off x="6951679" y="1469583"/>
            <a:ext cx="4955659" cy="4458338"/>
          </a:xfrm>
          <a:prstGeom prst="rect">
            <a:avLst/>
          </a:prstGeom>
        </p:spPr>
      </p:pic>
      <p:pic>
        <p:nvPicPr>
          <p:cNvPr id="10" name="Picture 9" descr="A picture containing food, drawing&#10;&#10;Description automatically generated">
            <a:extLst>
              <a:ext uri="{FF2B5EF4-FFF2-40B4-BE49-F238E27FC236}">
                <a16:creationId xmlns:a16="http://schemas.microsoft.com/office/drawing/2014/main" id="{99F83AED-ACD3-4FCA-977B-FAED3B47105B}"/>
              </a:ext>
            </a:extLst>
          </p:cNvPr>
          <p:cNvPicPr>
            <a:picLocks noChangeAspect="1"/>
          </p:cNvPicPr>
          <p:nvPr/>
        </p:nvPicPr>
        <p:blipFill rotWithShape="1">
          <a:blip r:embed="rId6"/>
          <a:srcRect l="11123" t="17497" r="11761" b="17497"/>
          <a:stretch/>
        </p:blipFill>
        <p:spPr>
          <a:xfrm>
            <a:off x="37627" y="65353"/>
            <a:ext cx="2000787" cy="870008"/>
          </a:xfrm>
          <a:prstGeom prst="rect">
            <a:avLst/>
          </a:prstGeom>
        </p:spPr>
      </p:pic>
    </p:spTree>
    <p:extLst>
      <p:ext uri="{BB962C8B-B14F-4D97-AF65-F5344CB8AC3E}">
        <p14:creationId xmlns:p14="http://schemas.microsoft.com/office/powerpoint/2010/main" val="114830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4075F37-6B48-5B46-9F73-35C6B3683CAB}"/>
              </a:ext>
            </a:extLst>
          </p:cNvPr>
          <p:cNvSpPr/>
          <p:nvPr/>
        </p:nvSpPr>
        <p:spPr>
          <a:xfrm>
            <a:off x="861052" y="1938048"/>
            <a:ext cx="10329462" cy="3416320"/>
          </a:xfrm>
          <a:prstGeom prst="rect">
            <a:avLst/>
          </a:prstGeom>
        </p:spPr>
        <p:txBody>
          <a:bodyPr wrap="square">
            <a:spAutoFit/>
          </a:bodyPr>
          <a:lstStyle/>
          <a:p>
            <a:r>
              <a:rPr lang="en-US" b="1" dirty="0"/>
              <a:t>Citation: </a:t>
            </a:r>
            <a:r>
              <a:rPr lang="en-US" dirty="0"/>
              <a:t>Berner, L. T., Massey, R., Jantz, P., Forbes, B. C., Macias-Fauria, M., Myers-Smith, I. H., Kumpula, T., Gauthier, G., Andreu-</a:t>
            </a:r>
            <a:r>
              <a:rPr lang="en-US" dirty="0" err="1"/>
              <a:t>Hayles</a:t>
            </a:r>
            <a:r>
              <a:rPr lang="en-US" dirty="0"/>
              <a:t>, L., Gaglioti, B., Burns, P. J., Zetterberg, P., D'Arrigo, R., and Goetz, S. J.: Summer warming explains widespread but not uniform greening in the Arctic tundra biome, Nature Communications, 2020, </a:t>
            </a:r>
            <a:r>
              <a:rPr lang="en-US" dirty="0">
                <a:hlinkClick r:id="rId2"/>
              </a:rPr>
              <a:t>https://doi.org/10.1038/s41467-020-18479-5</a:t>
            </a:r>
            <a:r>
              <a:rPr lang="en-US" dirty="0"/>
              <a:t>.</a:t>
            </a:r>
          </a:p>
          <a:p>
            <a:pPr algn="just"/>
            <a:endParaRPr lang="en-US" b="1" dirty="0"/>
          </a:p>
          <a:p>
            <a:r>
              <a:rPr lang="en-US" b="1" dirty="0"/>
              <a:t>Funding: </a:t>
            </a:r>
            <a:r>
              <a:rPr lang="en-US" dirty="0"/>
              <a:t>NASA Arctic Boreal Vulnerability Experiment (</a:t>
            </a:r>
            <a:r>
              <a:rPr lang="en-US" dirty="0" err="1"/>
              <a:t>ABoVE</a:t>
            </a:r>
            <a:r>
              <a:rPr lang="en-US" dirty="0"/>
              <a:t>) and Carbon Cycle Science grants (NNX17AE44G, 80NSSC19M0112, and NNX17AE13G) to Scott Goetz. Additional support provided by the National Science Foundation, Academy of Finland, United Kingdom National Environmental Research Council, Joint Fire Science Program, Lamont-Doherty Earth Observatory Climate Center, Natural Science and Engineering Research Council of Canada, Environment and Climate Change Canada, </a:t>
            </a:r>
            <a:r>
              <a:rPr lang="en-US" dirty="0" err="1"/>
              <a:t>ArcticNet</a:t>
            </a:r>
            <a:r>
              <a:rPr lang="en-US" dirty="0"/>
              <a:t>, and the Polar Continental Shelf Program. </a:t>
            </a:r>
          </a:p>
          <a:p>
            <a:pPr algn="just"/>
            <a:endParaRPr lang="en-US" b="1" dirty="0"/>
          </a:p>
        </p:txBody>
      </p:sp>
      <p:sp>
        <p:nvSpPr>
          <p:cNvPr id="8" name="ZoneTexte 3">
            <a:extLst>
              <a:ext uri="{FF2B5EF4-FFF2-40B4-BE49-F238E27FC236}">
                <a16:creationId xmlns:a16="http://schemas.microsoft.com/office/drawing/2014/main" id="{8365EC57-A153-4879-9E25-009BF7D54CFC}"/>
              </a:ext>
            </a:extLst>
          </p:cNvPr>
          <p:cNvSpPr txBox="1">
            <a:spLocks/>
          </p:cNvSpPr>
          <p:nvPr/>
        </p:nvSpPr>
        <p:spPr>
          <a:xfrm>
            <a:off x="2259470" y="14246"/>
            <a:ext cx="7673058" cy="757130"/>
          </a:xfrm>
          <a:prstGeom prst="rect">
            <a:avLst/>
          </a:prstGeom>
          <a:noFill/>
        </p:spPr>
        <p:txBody>
          <a:bodyPr wrap="square"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Calibri" panose="020F0502020204030204" pitchFamily="34" charset="0"/>
                <a:ea typeface="Calibri" panose="020F0502020204030204" pitchFamily="34" charset="0"/>
                <a:cs typeface="Times New Roman" panose="02020603050405020304" pitchFamily="18" charset="0"/>
              </a:rPr>
              <a:t>Summer warming explains widespread but not uniform greening in the Arctic tundra biome</a:t>
            </a:r>
            <a:endParaRPr lang="fr-FR" sz="2200" b="1" dirty="0">
              <a:latin typeface="Calibri" panose="020F0502020204030204" pitchFamily="34" charset="0"/>
              <a:cs typeface="Calibri" panose="020F0502020204030204" pitchFamily="34" charset="0"/>
            </a:endParaRPr>
          </a:p>
        </p:txBody>
      </p:sp>
      <p:pic>
        <p:nvPicPr>
          <p:cNvPr id="9" name="图片 65">
            <a:extLst>
              <a:ext uri="{FF2B5EF4-FFF2-40B4-BE49-F238E27FC236}">
                <a16:creationId xmlns:a16="http://schemas.microsoft.com/office/drawing/2014/main" id="{D01DBD79-496F-4671-B793-EDD8CC0A59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5873" y="10400"/>
            <a:ext cx="963930" cy="758190"/>
          </a:xfrm>
          <a:prstGeom prst="rect">
            <a:avLst/>
          </a:prstGeom>
        </p:spPr>
      </p:pic>
      <p:pic>
        <p:nvPicPr>
          <p:cNvPr id="10" name="图片 66">
            <a:extLst>
              <a:ext uri="{FF2B5EF4-FFF2-40B4-BE49-F238E27FC236}">
                <a16:creationId xmlns:a16="http://schemas.microsoft.com/office/drawing/2014/main" id="{C2F1155D-7E18-42A6-823B-E4CC28532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3584" y="763541"/>
            <a:ext cx="1743834" cy="645282"/>
          </a:xfrm>
          <a:prstGeom prst="rect">
            <a:avLst/>
          </a:prstGeom>
        </p:spPr>
      </p:pic>
      <p:pic>
        <p:nvPicPr>
          <p:cNvPr id="11" name="Picture 10" descr="A picture containing food, drawing&#10;&#10;Description automatically generated">
            <a:extLst>
              <a:ext uri="{FF2B5EF4-FFF2-40B4-BE49-F238E27FC236}">
                <a16:creationId xmlns:a16="http://schemas.microsoft.com/office/drawing/2014/main" id="{E0BF5766-E671-4841-92D7-17DD99DB38CF}"/>
              </a:ext>
            </a:extLst>
          </p:cNvPr>
          <p:cNvPicPr>
            <a:picLocks noChangeAspect="1"/>
          </p:cNvPicPr>
          <p:nvPr/>
        </p:nvPicPr>
        <p:blipFill rotWithShape="1">
          <a:blip r:embed="rId5"/>
          <a:srcRect l="11123" t="17497" r="11761" b="17497"/>
          <a:stretch/>
        </p:blipFill>
        <p:spPr>
          <a:xfrm>
            <a:off x="37627" y="65353"/>
            <a:ext cx="2000787" cy="870008"/>
          </a:xfrm>
          <a:prstGeom prst="rect">
            <a:avLst/>
          </a:prstGeom>
        </p:spPr>
      </p:pic>
      <p:sp>
        <p:nvSpPr>
          <p:cNvPr id="2" name="Rectangle 1">
            <a:extLst>
              <a:ext uri="{FF2B5EF4-FFF2-40B4-BE49-F238E27FC236}">
                <a16:creationId xmlns:a16="http://schemas.microsoft.com/office/drawing/2014/main" id="{ECF91F3C-EA87-44B2-8FA8-55C879900B73}"/>
              </a:ext>
            </a:extLst>
          </p:cNvPr>
          <p:cNvSpPr/>
          <p:nvPr/>
        </p:nvSpPr>
        <p:spPr>
          <a:xfrm>
            <a:off x="861052" y="5169702"/>
            <a:ext cx="11036366" cy="369332"/>
          </a:xfrm>
          <a:prstGeom prst="rect">
            <a:avLst/>
          </a:prstGeom>
        </p:spPr>
        <p:txBody>
          <a:bodyPr wrap="square">
            <a:spAutoFit/>
          </a:bodyPr>
          <a:lstStyle/>
          <a:p>
            <a:r>
              <a:rPr lang="en-US" b="1" dirty="0"/>
              <a:t>NASA Goddard news feature: </a:t>
            </a:r>
            <a:r>
              <a:rPr lang="en-US" sz="1600" dirty="0">
                <a:hlinkClick r:id="rId6"/>
              </a:rPr>
              <a:t>https://www.nasa.gov/feature/goddard/2020/warming-temperatures-are-driving-arctic-greening</a:t>
            </a:r>
            <a:endParaRPr lang="en-US" sz="1600" dirty="0"/>
          </a:p>
        </p:txBody>
      </p:sp>
      <p:sp>
        <p:nvSpPr>
          <p:cNvPr id="12" name="Rectangle 11">
            <a:extLst>
              <a:ext uri="{FF2B5EF4-FFF2-40B4-BE49-F238E27FC236}">
                <a16:creationId xmlns:a16="http://schemas.microsoft.com/office/drawing/2014/main" id="{D0BD6481-41D2-44DF-802B-EBB1B8452D35}"/>
              </a:ext>
            </a:extLst>
          </p:cNvPr>
          <p:cNvSpPr/>
          <p:nvPr/>
        </p:nvSpPr>
        <p:spPr>
          <a:xfrm>
            <a:off x="872776" y="5697238"/>
            <a:ext cx="10782308" cy="615553"/>
          </a:xfrm>
          <a:prstGeom prst="rect">
            <a:avLst/>
          </a:prstGeom>
        </p:spPr>
        <p:txBody>
          <a:bodyPr wrap="square">
            <a:spAutoFit/>
          </a:bodyPr>
          <a:lstStyle/>
          <a:p>
            <a:r>
              <a:rPr lang="en-US" b="1" dirty="0" err="1"/>
              <a:t>Altmetric</a:t>
            </a:r>
            <a:r>
              <a:rPr lang="en-US" b="1" dirty="0"/>
              <a:t> summary of online attention: </a:t>
            </a:r>
            <a:r>
              <a:rPr lang="en-US" sz="1600" dirty="0">
                <a:hlinkClick r:id="rId7"/>
              </a:rPr>
              <a:t>https://www.nature.com/articles/s41467-020-18479-5/metrics</a:t>
            </a:r>
            <a:endParaRPr lang="en-US" sz="1600" dirty="0"/>
          </a:p>
          <a:p>
            <a:endParaRPr lang="en-US" sz="1600" dirty="0"/>
          </a:p>
        </p:txBody>
      </p:sp>
    </p:spTree>
    <p:extLst>
      <p:ext uri="{BB962C8B-B14F-4D97-AF65-F5344CB8AC3E}">
        <p14:creationId xmlns:p14="http://schemas.microsoft.com/office/powerpoint/2010/main" val="2752143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4435</TotalTime>
  <Words>975</Words>
  <Application>Microsoft Office PowerPoint</Application>
  <PresentationFormat>Widescreen</PresentationFormat>
  <Paragraphs>29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Logan Berner</cp:lastModifiedBy>
  <cp:revision>123</cp:revision>
  <dcterms:created xsi:type="dcterms:W3CDTF">2019-11-19T15:47:58Z</dcterms:created>
  <dcterms:modified xsi:type="dcterms:W3CDTF">2020-09-29T17:05:40Z</dcterms:modified>
</cp:coreProperties>
</file>