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480" autoAdjust="0"/>
    <p:restoredTop sz="95396" autoAdjust="0"/>
  </p:normalViewPr>
  <p:slideViewPr>
    <p:cSldViewPr>
      <p:cViewPr>
        <p:scale>
          <a:sx n="100" d="100"/>
          <a:sy n="100" d="100"/>
        </p:scale>
        <p:origin x="-1854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7/20/2019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7325" y="1181100"/>
            <a:ext cx="4251325" cy="3189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defTabSz="342900">
              <a:defRPr/>
            </a:pPr>
            <a:endParaRPr lang="en-US" altLang="en-US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815427" indent="-313626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54503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56305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58107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59909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261710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763511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265313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89AFD0-6455-4BC4-9C71-8A9E7FA57122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46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A5CA-096F-418F-9FEB-D0E4975ED51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6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85" indent="0" algn="ctr">
              <a:buNone/>
              <a:defRPr/>
            </a:lvl2pPr>
            <a:lvl3pPr marL="913370" indent="0" algn="ctr">
              <a:buNone/>
              <a:defRPr/>
            </a:lvl3pPr>
            <a:lvl4pPr marL="1370058" indent="0" algn="ctr">
              <a:buNone/>
              <a:defRPr/>
            </a:lvl4pPr>
            <a:lvl5pPr marL="1826744" indent="0" algn="ctr">
              <a:buNone/>
              <a:defRPr/>
            </a:lvl5pPr>
            <a:lvl6pPr marL="2283427" indent="0" algn="ctr">
              <a:buNone/>
              <a:defRPr/>
            </a:lvl6pPr>
            <a:lvl7pPr marL="2740114" indent="0" algn="ctr">
              <a:buNone/>
              <a:defRPr/>
            </a:lvl7pPr>
            <a:lvl8pPr marL="3196798" indent="0" algn="ctr">
              <a:buNone/>
              <a:defRPr/>
            </a:lvl8pPr>
            <a:lvl9pPr marL="365348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3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40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327040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77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73249"/>
      </p:ext>
    </p:extLst>
  </p:cSld>
  <p:clrMapOvr>
    <a:masterClrMapping/>
  </p:clrMapOvr>
  <p:transition spd="med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78"/>
          <a:stretch/>
        </p:blipFill>
        <p:spPr>
          <a:xfrm>
            <a:off x="8435767" y="6600391"/>
            <a:ext cx="421826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3563" y="6492879"/>
            <a:ext cx="5476875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8376" y="6492879"/>
            <a:ext cx="1069767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2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85" indent="0">
              <a:buNone/>
              <a:defRPr sz="1800"/>
            </a:lvl2pPr>
            <a:lvl3pPr marL="913370" indent="0">
              <a:buNone/>
              <a:defRPr sz="1600"/>
            </a:lvl3pPr>
            <a:lvl4pPr marL="1370058" indent="0">
              <a:buNone/>
              <a:defRPr sz="1400"/>
            </a:lvl4pPr>
            <a:lvl5pPr marL="1826744" indent="0">
              <a:buNone/>
              <a:defRPr sz="1400"/>
            </a:lvl5pPr>
            <a:lvl6pPr marL="2283427" indent="0">
              <a:buNone/>
              <a:defRPr sz="1400"/>
            </a:lvl6pPr>
            <a:lvl7pPr marL="2740114" indent="0">
              <a:buNone/>
              <a:defRPr sz="1400"/>
            </a:lvl7pPr>
            <a:lvl8pPr marL="3196798" indent="0">
              <a:buNone/>
              <a:defRPr sz="1400"/>
            </a:lvl8pPr>
            <a:lvl9pPr marL="365348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1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8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8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4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1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85" indent="0">
              <a:buNone/>
              <a:defRPr sz="2800"/>
            </a:lvl2pPr>
            <a:lvl3pPr marL="913370" indent="0">
              <a:buNone/>
              <a:defRPr sz="2400"/>
            </a:lvl3pPr>
            <a:lvl4pPr marL="1370058" indent="0">
              <a:buNone/>
              <a:defRPr sz="2000"/>
            </a:lvl4pPr>
            <a:lvl5pPr marL="1826744" indent="0">
              <a:buNone/>
              <a:defRPr sz="2000"/>
            </a:lvl5pPr>
            <a:lvl6pPr marL="2283427" indent="0">
              <a:buNone/>
              <a:defRPr sz="2000"/>
            </a:lvl6pPr>
            <a:lvl7pPr marL="2740114" indent="0">
              <a:buNone/>
              <a:defRPr sz="2000"/>
            </a:lvl7pPr>
            <a:lvl8pPr marL="3196798" indent="0">
              <a:buNone/>
              <a:defRPr sz="2000"/>
            </a:lvl8pPr>
            <a:lvl9pPr marL="365348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2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5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102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36" tIns="45669" rIns="91336" bIns="45669" anchor="ctr"/>
          <a:lstStyle/>
          <a:p>
            <a:pPr defTabSz="91337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873" tIns="48436" rIns="96873" bIns="48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7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9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685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37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058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674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515" indent="-34251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500" indent="-25688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1943" indent="-2299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214" indent="-22675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69658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6343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029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39710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6401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7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5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27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1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9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7"/>
          <p:cNvSpPr txBox="1">
            <a:spLocks noChangeArrowheads="1"/>
          </p:cNvSpPr>
          <p:nvPr/>
        </p:nvSpPr>
        <p:spPr bwMode="auto">
          <a:xfrm>
            <a:off x="3" y="1038046"/>
            <a:ext cx="3886197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5888" indent="-115888"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 defTabSz="342900">
              <a:buSzPct val="125000"/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Background: </a:t>
            </a:r>
            <a:r>
              <a:rPr lang="en-US" sz="1400" dirty="0">
                <a:solidFill>
                  <a:schemeClr val="accent2"/>
                </a:solidFill>
              </a:rPr>
              <a:t>I</a:t>
            </a:r>
            <a:r>
              <a:rPr lang="en-US" sz="1400" dirty="0" smtClean="0">
                <a:solidFill>
                  <a:schemeClr val="accent2"/>
                </a:solidFill>
              </a:rPr>
              <a:t>nterior Alaskan hunters who rely on moose as a subsistence resource </a:t>
            </a:r>
            <a:r>
              <a:rPr lang="en-US" sz="1400" dirty="0">
                <a:solidFill>
                  <a:schemeClr val="accent2"/>
                </a:solidFill>
              </a:rPr>
              <a:t>have expressed concern that </a:t>
            </a:r>
            <a:r>
              <a:rPr lang="en-US" sz="1400" dirty="0" smtClean="0">
                <a:solidFill>
                  <a:schemeClr val="accent2"/>
                </a:solidFill>
              </a:rPr>
              <a:t>warmer air temperatures are altering </a:t>
            </a:r>
            <a:r>
              <a:rPr lang="en-US" sz="1400" dirty="0">
                <a:solidFill>
                  <a:schemeClr val="accent2"/>
                </a:solidFill>
              </a:rPr>
              <a:t>moose behavior, delayed leaf drop </a:t>
            </a:r>
            <a:r>
              <a:rPr lang="en-US" sz="1400" dirty="0" smtClean="0">
                <a:solidFill>
                  <a:schemeClr val="accent2"/>
                </a:solidFill>
              </a:rPr>
              <a:t>is decreasing </a:t>
            </a:r>
            <a:r>
              <a:rPr lang="en-US" sz="1400" dirty="0" err="1">
                <a:solidFill>
                  <a:schemeClr val="accent2"/>
                </a:solidFill>
              </a:rPr>
              <a:t>sightability</a:t>
            </a:r>
            <a:r>
              <a:rPr lang="en-US" sz="1400" dirty="0">
                <a:solidFill>
                  <a:schemeClr val="accent2"/>
                </a:solidFill>
              </a:rPr>
              <a:t>, and low water levels </a:t>
            </a:r>
            <a:r>
              <a:rPr lang="en-US" sz="1400" dirty="0" smtClean="0">
                <a:solidFill>
                  <a:schemeClr val="accent2"/>
                </a:solidFill>
              </a:rPr>
              <a:t>are limiting </a:t>
            </a:r>
            <a:r>
              <a:rPr lang="en-US" sz="1400" dirty="0">
                <a:solidFill>
                  <a:schemeClr val="accent2"/>
                </a:solidFill>
              </a:rPr>
              <a:t>access to hunting areas. 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marL="0" indent="0" defTabSz="342900">
              <a:buSzPct val="125000"/>
              <a:defRPr/>
            </a:pPr>
            <a:endParaRPr lang="en-US" sz="1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900">
              <a:buSzPct val="125000"/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n-US" sz="1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1400" dirty="0">
                <a:solidFill>
                  <a:schemeClr val="accent2"/>
                </a:solidFill>
              </a:rPr>
              <a:t>We assessed annual changes in 1) temperature, 2) leaf drop date, 3) water level used for access to hunting grounds, and 4) impacts of these changes on local and non-local moose hunter effort and </a:t>
            </a:r>
            <a:r>
              <a:rPr lang="en-US" sz="1400" dirty="0" smtClean="0">
                <a:solidFill>
                  <a:schemeClr val="accent2"/>
                </a:solidFill>
              </a:rPr>
              <a:t>success. We </a:t>
            </a:r>
            <a:r>
              <a:rPr lang="en-US" sz="1400" dirty="0">
                <a:solidFill>
                  <a:schemeClr val="accent2"/>
                </a:solidFill>
              </a:rPr>
              <a:t>used satellite imagery, weather station data, and river gauging station </a:t>
            </a:r>
            <a:r>
              <a:rPr lang="en-US" sz="1400" dirty="0" smtClean="0">
                <a:solidFill>
                  <a:schemeClr val="accent2"/>
                </a:solidFill>
              </a:rPr>
              <a:t>data, and </a:t>
            </a:r>
            <a:r>
              <a:rPr lang="en-US" sz="1400" dirty="0">
                <a:solidFill>
                  <a:schemeClr val="accent2"/>
                </a:solidFill>
              </a:rPr>
              <a:t>moose harvest records from 2000-2016. 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marL="0" indent="0" defTabSz="342900">
              <a:buSzPct val="125000"/>
              <a:defRPr/>
            </a:pPr>
            <a:endParaRPr lang="en-US" sz="1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900">
              <a:buSzPct val="125000"/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en-US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smtClean="0">
                <a:solidFill>
                  <a:schemeClr val="accent2"/>
                </a:solidFill>
              </a:rPr>
              <a:t>We </a:t>
            </a:r>
            <a:r>
              <a:rPr lang="en-US" sz="1400" dirty="0">
                <a:solidFill>
                  <a:schemeClr val="accent2"/>
                </a:solidFill>
              </a:rPr>
              <a:t>found </a:t>
            </a:r>
            <a:r>
              <a:rPr lang="en-US" sz="1400" dirty="0" smtClean="0">
                <a:solidFill>
                  <a:schemeClr val="accent2"/>
                </a:solidFill>
              </a:rPr>
              <a:t>no temporal trends in the environmental data nor any </a:t>
            </a:r>
            <a:r>
              <a:rPr lang="en-US" sz="1400" dirty="0">
                <a:solidFill>
                  <a:schemeClr val="accent2"/>
                </a:solidFill>
              </a:rPr>
              <a:t>relationship between leaf drop and </a:t>
            </a:r>
            <a:r>
              <a:rPr lang="en-US" sz="1400" dirty="0" smtClean="0">
                <a:solidFill>
                  <a:schemeClr val="accent2"/>
                </a:solidFill>
              </a:rPr>
              <a:t>harvest. </a:t>
            </a:r>
            <a:r>
              <a:rPr lang="en-US" sz="1400" dirty="0">
                <a:solidFill>
                  <a:schemeClr val="accent2"/>
                </a:solidFill>
              </a:rPr>
              <a:t>We </a:t>
            </a:r>
            <a:r>
              <a:rPr lang="en-US" sz="1400" dirty="0" smtClean="0">
                <a:solidFill>
                  <a:schemeClr val="accent2"/>
                </a:solidFill>
              </a:rPr>
              <a:t>found </a:t>
            </a:r>
            <a:r>
              <a:rPr lang="en-US" sz="1400" dirty="0">
                <a:solidFill>
                  <a:schemeClr val="accent2"/>
                </a:solidFill>
              </a:rPr>
              <a:t>a positive relationship between daily water level and non-local harvest </a:t>
            </a:r>
            <a:r>
              <a:rPr lang="en-US" sz="1400" dirty="0" smtClean="0">
                <a:solidFill>
                  <a:schemeClr val="accent2"/>
                </a:solidFill>
              </a:rPr>
              <a:t>throughout September, </a:t>
            </a:r>
            <a:r>
              <a:rPr lang="en-US" sz="1400" dirty="0">
                <a:solidFill>
                  <a:schemeClr val="accent2"/>
                </a:solidFill>
              </a:rPr>
              <a:t>and an inverse relationship between mean daily temperature and non-local hunter harvest for the same </a:t>
            </a:r>
            <a:r>
              <a:rPr lang="en-US" sz="1400" dirty="0" smtClean="0">
                <a:solidFill>
                  <a:schemeClr val="accent2"/>
                </a:solidFill>
              </a:rPr>
              <a:t>time period. </a:t>
            </a:r>
            <a:r>
              <a:rPr lang="en-US" sz="1400" dirty="0">
                <a:solidFill>
                  <a:schemeClr val="accent2"/>
                </a:solidFill>
              </a:rPr>
              <a:t>Local hunters increased the number of days they hunted over time </a:t>
            </a:r>
            <a:r>
              <a:rPr lang="en-US" sz="1400" dirty="0" smtClean="0">
                <a:solidFill>
                  <a:schemeClr val="accent2"/>
                </a:solidFill>
              </a:rPr>
              <a:t>and </a:t>
            </a:r>
            <a:r>
              <a:rPr lang="en-US" sz="1400" dirty="0">
                <a:solidFill>
                  <a:schemeClr val="accent2"/>
                </a:solidFill>
              </a:rPr>
              <a:t>harvest had a positive relationship with water levels from 16-20 </a:t>
            </a:r>
            <a:r>
              <a:rPr lang="en-US" sz="1400" dirty="0" smtClean="0">
                <a:solidFill>
                  <a:schemeClr val="accent2"/>
                </a:solidFill>
              </a:rPr>
              <a:t>Sept. </a:t>
            </a:r>
            <a:endParaRPr lang="en-US" sz="1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342900">
              <a:buSzPct val="125000"/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. </a:t>
            </a:r>
            <a:r>
              <a:rPr lang="en-US" sz="1400" dirty="0" smtClean="0"/>
              <a:t> 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21"/>
          <p:cNvSpPr>
            <a:spLocks noChangeArrowheads="1"/>
          </p:cNvSpPr>
          <p:nvPr/>
        </p:nvSpPr>
        <p:spPr bwMode="auto">
          <a:xfrm>
            <a:off x="0" y="-14592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342900">
              <a:lnSpc>
                <a:spcPts val="3000"/>
              </a:lnSpc>
              <a:defRPr/>
            </a:pPr>
            <a:r>
              <a:rPr lang="en-US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Quantifying effects of environmental factors on moose hunting success in Interior Alaska</a:t>
            </a:r>
            <a:endParaRPr lang="en-US" sz="2800" b="1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2900"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Hasbrouck, T.R., et al. (in review). </a:t>
            </a:r>
            <a:r>
              <a:rPr lang="en-US" sz="1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Wildlife Management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6324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latin typeface="Calibri" panose="020F0502020204030204" pitchFamily="34" charset="0"/>
              </a:rPr>
              <a:t>Relationship between water level and non-local total harvest from 2000-2016 in our study area.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2938196"/>
            <a:ext cx="4152900" cy="33864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0" y="1066800"/>
            <a:ext cx="52037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buSzPct val="125000"/>
              <a:defRPr/>
            </a:pPr>
            <a:r>
              <a:rPr lang="en-US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Calibri" panose="020F0502020204030204" pitchFamily="34" charset="0"/>
              </a:rPr>
              <a:t>This research provided information on previously untested hypotheses </a:t>
            </a:r>
            <a:r>
              <a:rPr lang="en-US" sz="1400" dirty="0">
                <a:solidFill>
                  <a:schemeClr val="accent6"/>
                </a:solidFill>
                <a:latin typeface="Calibri" panose="020F0502020204030204" pitchFamily="34" charset="0"/>
              </a:rPr>
              <a:t>regarding the impacts of environmental conditions on moose hunter harvest. In general, non-local harvest level was more affected by environmental factors. The negative association between air temperature and non-local harvest </a:t>
            </a:r>
            <a:r>
              <a:rPr lang="en-US" sz="1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may </a:t>
            </a:r>
            <a:r>
              <a:rPr lang="en-US" sz="1400" dirty="0">
                <a:solidFill>
                  <a:schemeClr val="accent6"/>
                </a:solidFill>
                <a:latin typeface="Calibri" panose="020F0502020204030204" pitchFamily="34" charset="0"/>
              </a:rPr>
              <a:t>be linked to moose behavior. Local harvesters may be less affected because of increased opportunity to switch hunting areas or select good hunting days. Water levels impacted both local and non-local harvest, as high water allows access into shallow </a:t>
            </a:r>
            <a:r>
              <a:rPr lang="en-US" sz="1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sloughs.</a:t>
            </a:r>
            <a:endParaRPr lang="en-US" sz="1400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3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57200" y="1752600"/>
            <a:ext cx="8001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400" b="1" dirty="0">
                <a:solidFill>
                  <a:schemeClr val="accent2"/>
                </a:solidFill>
                <a:latin typeface="Arial"/>
                <a:cs typeface="Arial"/>
              </a:rPr>
              <a:t>Citation</a:t>
            </a:r>
            <a:r>
              <a:rPr lang="en-US" sz="1400" b="1" dirty="0" smtClean="0">
                <a:solidFill>
                  <a:schemeClr val="accent2"/>
                </a:solidFill>
                <a:latin typeface="Arial"/>
                <a:cs typeface="Arial"/>
              </a:rPr>
              <a:t>: </a:t>
            </a:r>
            <a:r>
              <a:rPr lang="en-US" sz="1400" dirty="0">
                <a:solidFill>
                  <a:schemeClr val="accent6"/>
                </a:solidFill>
              </a:rPr>
              <a:t>Hasbrouck, T.R., T.J. Brinkman, E. </a:t>
            </a:r>
            <a:r>
              <a:rPr lang="en-US" sz="1400" dirty="0" err="1">
                <a:solidFill>
                  <a:schemeClr val="accent6"/>
                </a:solidFill>
              </a:rPr>
              <a:t>Trochim</a:t>
            </a:r>
            <a:r>
              <a:rPr lang="en-US" sz="1400" dirty="0">
                <a:solidFill>
                  <a:schemeClr val="accent6"/>
                </a:solidFill>
              </a:rPr>
              <a:t>, G. Stout, and K. </a:t>
            </a:r>
            <a:r>
              <a:rPr lang="en-US" sz="1400" dirty="0" err="1">
                <a:solidFill>
                  <a:schemeClr val="accent6"/>
                </a:solidFill>
              </a:rPr>
              <a:t>Kielland</a:t>
            </a:r>
            <a:r>
              <a:rPr lang="en-US" sz="1400" dirty="0">
                <a:solidFill>
                  <a:schemeClr val="accent6"/>
                </a:solidFill>
              </a:rPr>
              <a:t>. Quantifying effects of environmental factors on moose hunting success in Interior Alaska. Prepared for submission to Journal of Wildlife Management.</a:t>
            </a:r>
            <a:endParaRPr lang="en-US" sz="1400" b="1" dirty="0">
              <a:solidFill>
                <a:schemeClr val="accent6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b="1" dirty="0" smtClean="0">
                <a:solidFill>
                  <a:schemeClr val="accent2"/>
                </a:solidFill>
                <a:latin typeface="Arial"/>
                <a:cs typeface="Arial"/>
              </a:rPr>
              <a:t>Award </a:t>
            </a:r>
            <a:r>
              <a:rPr lang="en-US" sz="1400" b="1" dirty="0">
                <a:solidFill>
                  <a:schemeClr val="accent2"/>
                </a:solidFill>
                <a:latin typeface="Arial"/>
                <a:cs typeface="Arial"/>
              </a:rPr>
              <a:t>Information:</a:t>
            </a:r>
          </a:p>
          <a:p>
            <a:pPr eaLnBrk="1" hangingPunct="1">
              <a:spcAft>
                <a:spcPts val="600"/>
              </a:spcAft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This </a:t>
            </a:r>
            <a:r>
              <a:rPr lang="en-US" sz="1400" dirty="0">
                <a:solidFill>
                  <a:schemeClr val="accent2"/>
                </a:solidFill>
                <a:latin typeface="Arial"/>
                <a:cs typeface="Arial"/>
              </a:rPr>
              <a:t>research </a:t>
            </a: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contributes to the Arctic-Boreal </a:t>
            </a:r>
            <a:r>
              <a:rPr lang="en-US" sz="1400" dirty="0">
                <a:solidFill>
                  <a:schemeClr val="accent2"/>
                </a:solidFill>
                <a:latin typeface="Arial"/>
                <a:cs typeface="Arial"/>
              </a:rPr>
              <a:t>Vulnerability </a:t>
            </a: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Experiment Project “Biophysical Characteristics and Mechanisms of Environmental Disturbances Influencing Human Access to Ecosystem Services in Boreal Alaska” (NASA </a:t>
            </a:r>
            <a:r>
              <a:rPr lang="en-US" sz="1400" dirty="0">
                <a:solidFill>
                  <a:schemeClr val="accent2"/>
                </a:solidFill>
                <a:latin typeface="Arial"/>
                <a:cs typeface="Arial"/>
              </a:rPr>
              <a:t>Award number </a:t>
            </a: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NNX15AT83A).</a:t>
            </a:r>
            <a:endParaRPr lang="en-US" sz="1400" dirty="0">
              <a:solidFill>
                <a:schemeClr val="accent2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endParaRPr lang="en-US" sz="14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endParaRPr lang="en-US" sz="14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742925"/>
            <a:ext cx="1676400" cy="61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5350"/>
      </p:ext>
    </p:extLst>
  </p:cSld>
  <p:clrMapOvr>
    <a:masterClrMapping/>
  </p:clrMapOvr>
</p:sld>
</file>

<file path=ppt/theme/theme1.xml><?xml version="1.0" encoding="utf-8"?>
<a:theme xmlns:a="http://schemas.openxmlformats.org/drawingml/2006/main" name="1_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17275</TotalTime>
  <Words>375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1_GPMC Nov 2001</vt:lpstr>
      <vt:lpstr>PowerPoint Presentation</vt:lpstr>
      <vt:lpstr>Notes</vt:lpstr>
    </vt:vector>
  </TitlesOfParts>
  <Company>Booz Allen Hamilton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dnossov</cp:lastModifiedBy>
  <cp:revision>102</cp:revision>
  <cp:lastPrinted>2016-12-19T15:06:13Z</cp:lastPrinted>
  <dcterms:created xsi:type="dcterms:W3CDTF">2014-07-25T19:02:24Z</dcterms:created>
  <dcterms:modified xsi:type="dcterms:W3CDTF">2019-07-20T23:37:09Z</dcterms:modified>
</cp:coreProperties>
</file>