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57" r:id="rId2"/>
    <p:sldId id="258"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76" autoAdjust="0"/>
    <p:restoredTop sz="93407" autoAdjust="0"/>
  </p:normalViewPr>
  <p:slideViewPr>
    <p:cSldViewPr snapToGrid="0" snapToObjects="1">
      <p:cViewPr varScale="1">
        <p:scale>
          <a:sx n="118" d="100"/>
          <a:sy n="118" d="100"/>
        </p:scale>
        <p:origin x="6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EE63A-51BB-764E-9025-D464BC017C97}" type="datetimeFigureOut">
              <a:rPr lang="en-US" smtClean="0"/>
              <a:t>8/17/20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A3FA0-A8D5-D040-80CD-84E019D885E0}" type="slidenum">
              <a:rPr lang="en-US" smtClean="0"/>
              <a:t>‹#›</a:t>
            </a:fld>
            <a:endParaRPr lang="en-US"/>
          </a:p>
        </p:txBody>
      </p:sp>
    </p:spTree>
    <p:extLst>
      <p:ext uri="{BB962C8B-B14F-4D97-AF65-F5344CB8AC3E}">
        <p14:creationId xmlns:p14="http://schemas.microsoft.com/office/powerpoint/2010/main" val="349101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Arial" panose="020B0604020202020204" pitchFamily="34" charset="0"/>
              </a:rPr>
              <a:t>Full citation:</a:t>
            </a:r>
            <a:r>
              <a:rPr lang="en-US" sz="1200" b="0" kern="1200" dirty="0">
                <a:solidFill>
                  <a:schemeClr val="tx1"/>
                </a:solidFill>
                <a:effectLst/>
                <a:latin typeface="+mn-lt"/>
                <a:ea typeface="+mn-ea"/>
                <a:cs typeface="Arial" panose="020B0604020202020204" pitchFamily="34" charset="0"/>
              </a:rPr>
              <a:t> </a:t>
            </a:r>
            <a:r>
              <a:rPr lang="en-US" altLang="zh-CN" sz="1200" dirty="0">
                <a:latin typeface="+mn-lt"/>
                <a:ea typeface="+mn-ea"/>
                <a:cs typeface="Calibri" panose="020F0502020204030204" pitchFamily="34" charset="0"/>
              </a:rPr>
              <a:t>Lin, X.</a:t>
            </a:r>
            <a:r>
              <a:rPr lang="fr-FR" altLang="zh-CN" sz="1200" dirty="0">
                <a:latin typeface="+mn-lt"/>
                <a:ea typeface="+mn-ea"/>
                <a:cs typeface="Calibri" panose="020F0502020204030204" pitchFamily="34" charset="0"/>
              </a:rPr>
              <a:t>, Rogers, B. M.,</a:t>
            </a:r>
            <a:r>
              <a:rPr lang="fr-FR" altLang="zh-CN" sz="1200" baseline="30000" dirty="0">
                <a:latin typeface="+mn-lt"/>
                <a:ea typeface="+mn-ea"/>
                <a:cs typeface="Calibri" panose="020F0502020204030204" pitchFamily="34" charset="0"/>
              </a:rPr>
              <a:t>  </a:t>
            </a:r>
            <a:r>
              <a:rPr lang="fr-FR" altLang="zh-CN" sz="1200" dirty="0">
                <a:latin typeface="+mn-lt"/>
                <a:ea typeface="+mn-ea"/>
                <a:cs typeface="Calibri" panose="020F0502020204030204" pitchFamily="34" charset="0"/>
              </a:rPr>
              <a:t>Sweeney, C., Chevallier, F., Arshinov, M., Dlugokencky, E., Machida, T., Sasakawa, M., Tans, P., Keppel-Aleks, G. </a:t>
            </a:r>
            <a:r>
              <a:rPr lang="en-US" altLang="zh-CN" sz="1200" dirty="0">
                <a:latin typeface="+mn-lt"/>
                <a:ea typeface="+mn-ea"/>
                <a:cs typeface="Calibri" panose="020F0502020204030204" pitchFamily="34" charset="0"/>
              </a:rPr>
              <a:t>(2020) </a:t>
            </a:r>
            <a:r>
              <a:rPr lang="en-US" altLang="zh-CN" sz="1200" b="0" kern="100" dirty="0">
                <a:effectLst/>
                <a:latin typeface="+mn-lt"/>
                <a:ea typeface="+mn-ea"/>
                <a:cs typeface="Times New Roman" panose="02020603050405020304" pitchFamily="18" charset="0"/>
              </a:rPr>
              <a:t>Siberian and temperate ecosystems shape Northern Hemisphere atmospheric CO</a:t>
            </a:r>
            <a:r>
              <a:rPr lang="en-US" altLang="zh-CN" sz="1200" b="0" kern="100" baseline="-25000" dirty="0">
                <a:effectLst/>
                <a:latin typeface="+mn-lt"/>
                <a:ea typeface="+mn-ea"/>
                <a:cs typeface="Times New Roman" panose="02020603050405020304" pitchFamily="18" charset="0"/>
              </a:rPr>
              <a:t>2</a:t>
            </a:r>
            <a:r>
              <a:rPr lang="en-US" altLang="zh-CN" sz="1200" b="0" kern="100" dirty="0">
                <a:effectLst/>
                <a:latin typeface="+mn-lt"/>
                <a:ea typeface="+mn-ea"/>
                <a:cs typeface="Times New Roman" panose="02020603050405020304" pitchFamily="18" charset="0"/>
              </a:rPr>
              <a:t> seasonal amplification</a:t>
            </a:r>
            <a:r>
              <a:rPr lang="en-US" altLang="zh-CN" sz="1200" b="0" i="0" kern="100" dirty="0">
                <a:effectLst/>
                <a:latin typeface="+mn-lt"/>
                <a:ea typeface="+mn-ea"/>
                <a:cs typeface="Times New Roman" panose="02020603050405020304" pitchFamily="18" charset="0"/>
              </a:rPr>
              <a:t>. </a:t>
            </a:r>
            <a:r>
              <a:rPr lang="en-US" altLang="zh-CN" sz="1200" i="1" dirty="0">
                <a:effectLst/>
                <a:latin typeface="+mn-lt"/>
                <a:ea typeface="+mn-ea"/>
              </a:rPr>
              <a:t>Proc. Natl. Acad. Sci.</a:t>
            </a:r>
            <a:r>
              <a:rPr lang="en-US" altLang="zh-CN" sz="1200" dirty="0">
                <a:latin typeface="+mn-lt"/>
                <a:ea typeface="+mn-ea"/>
                <a:cs typeface="Calibri" panose="020F0502020204030204" pitchFamily="34" charset="0"/>
              </a:rPr>
              <a:t>,</a:t>
            </a:r>
            <a:r>
              <a:rPr lang="en-US" altLang="zh-CN" sz="1200" dirty="0">
                <a:latin typeface="Calibri" panose="020F0502020204030204" pitchFamily="34" charset="0"/>
                <a:cs typeface="Calibri" panose="020F0502020204030204" pitchFamily="34" charset="0"/>
              </a:rPr>
              <a:t> </a:t>
            </a:r>
            <a:r>
              <a:rPr lang="en-US" altLang="zh-CN" sz="1200" dirty="0" err="1">
                <a:latin typeface="Calibri" panose="020F0502020204030204" pitchFamily="34" charset="0"/>
                <a:cs typeface="Calibri" panose="020F0502020204030204" pitchFamily="34" charset="0"/>
              </a:rPr>
              <a:t>doi</a:t>
            </a:r>
            <a:r>
              <a:rPr lang="en-US" altLang="zh-CN" sz="1200" dirty="0">
                <a:latin typeface="Calibri" panose="020F0502020204030204" pitchFamily="34" charset="0"/>
                <a:cs typeface="Calibri" panose="020F0502020204030204" pitchFamily="34" charset="0"/>
              </a:rPr>
              <a:t>/10.1073/pnas.1914135117</a:t>
            </a:r>
            <a:r>
              <a:rPr lang="en-US" altLang="zh-CN" sz="1200" dirty="0">
                <a:latin typeface="+mn-lt"/>
                <a:ea typeface="+mn-ea"/>
                <a:cs typeface="Calibri" panose="020F0502020204030204" pitchFamily="34" charset="0"/>
              </a:rPr>
              <a:t>.</a:t>
            </a:r>
          </a:p>
          <a:p>
            <a:endParaRPr lang="en-US" sz="1200" b="0" kern="1200" baseline="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Arial" panose="020B0604020202020204" pitchFamily="34" charset="0"/>
              </a:rPr>
              <a:t>Associated data archives</a:t>
            </a:r>
            <a:r>
              <a:rPr lang="en-US" sz="1200" b="0" kern="1200" baseline="0" dirty="0">
                <a:solidFill>
                  <a:schemeClr val="tx1"/>
                </a:solidFill>
                <a:effectLst/>
                <a:latin typeface="+mn-lt"/>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mn-lt"/>
                <a:ea typeface="+mn-ea"/>
              </a:rPr>
              <a:t>Lin, X., Keppel-Aleks, G., Rogers, B. M., Birch L. (2020) Simulated CO</a:t>
            </a:r>
            <a:r>
              <a:rPr lang="en-US" altLang="zh-CN" sz="1200" baseline="-25000" dirty="0">
                <a:effectLst/>
                <a:latin typeface="+mn-lt"/>
                <a:ea typeface="+mn-ea"/>
              </a:rPr>
              <a:t>2</a:t>
            </a:r>
            <a:r>
              <a:rPr lang="en-US" altLang="zh-CN" sz="1200" dirty="0">
                <a:effectLst/>
                <a:latin typeface="+mn-lt"/>
                <a:ea typeface="+mn-ea"/>
              </a:rPr>
              <a:t> tracer concentrations in the Northern Hemisphere from a tagged transport model GEOS-Chem v12.0.0 [dataset]. University of Michigan Library Deep Blue. https://doi.org/10.7302/rp59-rw535. Deposited 16 April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Arial" panose="020B0604020202020204" pitchFamily="34" charset="0"/>
              </a:rPr>
              <a:t>Grants: </a:t>
            </a:r>
            <a:r>
              <a:rPr lang="en-US" altLang="zh-CN" sz="1200" dirty="0">
                <a:effectLst/>
                <a:latin typeface="+mn-lt"/>
                <a:ea typeface="+mn-ea"/>
              </a:rPr>
              <a:t>This study was funded by </a:t>
            </a:r>
            <a:r>
              <a:rPr lang="en-US" altLang="zh-CN" sz="1200" b="0" kern="1200" dirty="0">
                <a:solidFill>
                  <a:schemeClr val="tx1"/>
                </a:solidFill>
                <a:effectLst/>
                <a:latin typeface="+mn-lt"/>
                <a:ea typeface="+mn-ea"/>
                <a:cs typeface="Arial" panose="020B0604020202020204" pitchFamily="34" charset="0"/>
              </a:rPr>
              <a:t>the National Aeronautics and Space Administration (</a:t>
            </a:r>
            <a:r>
              <a:rPr lang="en-US" altLang="zh-CN" sz="1200" dirty="0">
                <a:effectLst/>
                <a:latin typeface="+mn-lt"/>
                <a:ea typeface="+mn-ea"/>
              </a:rPr>
              <a:t>NASA) Carbon Cycle Science and Arctic-Boreal Vulnerability Experiment (</a:t>
            </a:r>
            <a:r>
              <a:rPr lang="en-US" altLang="zh-CN" sz="1200" dirty="0" err="1">
                <a:effectLst/>
                <a:latin typeface="+mn-lt"/>
                <a:ea typeface="+mn-ea"/>
              </a:rPr>
              <a:t>ABoVE</a:t>
            </a:r>
            <a:r>
              <a:rPr lang="en-US" altLang="zh-CN" sz="1200" dirty="0">
                <a:effectLst/>
                <a:latin typeface="+mn-lt"/>
                <a:ea typeface="+mn-ea"/>
              </a:rPr>
              <a:t>) grant (NNX17AE13G) to X.L., G.K.-A., and B.M.R., as well as the NASA </a:t>
            </a:r>
            <a:r>
              <a:rPr lang="en-US" altLang="zh-CN" sz="1200" dirty="0" err="1">
                <a:effectLst/>
                <a:latin typeface="+mn-lt"/>
                <a:ea typeface="+mn-ea"/>
              </a:rPr>
              <a:t>ABoVE</a:t>
            </a:r>
            <a:r>
              <a:rPr lang="en-US" altLang="zh-CN" sz="1200" dirty="0">
                <a:effectLst/>
                <a:latin typeface="+mn-lt"/>
                <a:ea typeface="+mn-ea"/>
              </a:rPr>
              <a:t> grant (NNX17AC61A) to C.S. </a:t>
            </a:r>
            <a:endParaRPr lang="en-US" sz="1200" b="0" kern="1200" dirty="0">
              <a:solidFill>
                <a:schemeClr val="tx1"/>
              </a:solidFill>
              <a:effectLst/>
              <a:latin typeface="+mn-lt"/>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Arial" panose="020B0604020202020204" pitchFamily="34" charset="0"/>
            </a:endParaRPr>
          </a:p>
          <a:p>
            <a:r>
              <a:rPr lang="en-US" sz="1200" b="1" kern="1200" dirty="0">
                <a:solidFill>
                  <a:schemeClr val="tx1"/>
                </a:solidFill>
                <a:effectLst/>
                <a:latin typeface="+mn-lt"/>
                <a:ea typeface="+mn-ea"/>
                <a:cs typeface="Arial" panose="020B0604020202020204" pitchFamily="34" charset="0"/>
              </a:rPr>
              <a:t>Abstract</a:t>
            </a:r>
            <a:r>
              <a:rPr lang="en-US" sz="1200" kern="1200" dirty="0">
                <a:solidFill>
                  <a:schemeClr val="tx1"/>
                </a:solidFill>
                <a:effectLst/>
                <a:latin typeface="+mn-lt"/>
                <a:ea typeface="+mn-ea"/>
                <a:cs typeface="Arial" panose="020B0604020202020204" pitchFamily="34" charset="0"/>
              </a:rPr>
              <a:t>: </a:t>
            </a:r>
            <a:r>
              <a:rPr lang="en-US" altLang="zh-CN" sz="1200" dirty="0">
                <a:effectLst/>
                <a:latin typeface="+mn-lt"/>
                <a:ea typeface="+mn-ea"/>
              </a:rPr>
              <a:t>The amplitude of the atmospheric CO</a:t>
            </a:r>
            <a:r>
              <a:rPr lang="en-US" altLang="zh-CN" sz="1200" baseline="-25000" dirty="0">
                <a:effectLst/>
                <a:latin typeface="+mn-lt"/>
                <a:ea typeface="+mn-ea"/>
              </a:rPr>
              <a:t>2</a:t>
            </a:r>
            <a:r>
              <a:rPr lang="en-US" altLang="zh-CN" sz="1200" dirty="0">
                <a:effectLst/>
                <a:latin typeface="+mn-lt"/>
                <a:ea typeface="+mn-ea"/>
              </a:rPr>
              <a:t> seasonal cycle has increased by 30–50% in the Northern Hemisphere (NH) since the 1960s, suggesting widespread ecological changes in the northern extratropics. However, substantial uncertainty remains in the continental and regional drivers of this prominent amplitude increase. Here we present a quantitative regional attribution of CO</a:t>
            </a:r>
            <a:r>
              <a:rPr lang="en-US" altLang="zh-CN" sz="1200" baseline="-25000" dirty="0">
                <a:effectLst/>
                <a:latin typeface="+mn-lt"/>
                <a:ea typeface="+mn-ea"/>
              </a:rPr>
              <a:t>2</a:t>
            </a:r>
            <a:r>
              <a:rPr lang="en-US" altLang="zh-CN" sz="1200" dirty="0">
                <a:effectLst/>
                <a:latin typeface="+mn-lt"/>
                <a:ea typeface="+mn-ea"/>
              </a:rPr>
              <a:t> seasonal amplification over the past four decades, using a tagged atmospheric transport model prescribed with observationally-constrained fluxes. We find that seasonal flux changes in Siberian and temperate ecosystems together shape the observed amplitude increases in the NH. At the surface of northern high latitudes, enhanced seasonal carbon exchange in Siberia is the dominant contributor (followed by temperate ecosystems). Arctic-boreal North America shows much smaller changes in flux seasonality and has only localized impacts. These continental contrasts, based on an atmospheric approach, corroborate heterogeneous vegetation greening and browning trends from field and remote-sensing observations, providing independent evidence for regionally divergent ecological responses and carbon dynamics to global change drivers. Over surface mid-latitudes and throughout the mid-troposphere, increased seasonal carbon exchange in temperate ecosystems is the dominant contributor to CO</a:t>
            </a:r>
            <a:r>
              <a:rPr lang="en-US" altLang="zh-CN" sz="1200" baseline="-25000" dirty="0">
                <a:effectLst/>
                <a:latin typeface="+mn-lt"/>
                <a:ea typeface="+mn-ea"/>
              </a:rPr>
              <a:t>2</a:t>
            </a:r>
            <a:r>
              <a:rPr lang="en-US" altLang="zh-CN" sz="1200" dirty="0">
                <a:effectLst/>
                <a:latin typeface="+mn-lt"/>
                <a:ea typeface="+mn-ea"/>
              </a:rPr>
              <a:t> amplification, albeit with considerable contributions from Siberia. Representing the mechanisms that control the high-latitude asymmetry in flux amplification found in this study should be an important goal for mechanistic land surface models moving forward.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97A3FA0-A8D5-D040-80CD-84E019D885E0}" type="slidenum">
              <a:rPr lang="en-US" smtClean="0"/>
              <a:t>1</a:t>
            </a:fld>
            <a:endParaRPr lang="en-US"/>
          </a:p>
        </p:txBody>
      </p:sp>
    </p:spTree>
    <p:extLst>
      <p:ext uri="{BB962C8B-B14F-4D97-AF65-F5344CB8AC3E}">
        <p14:creationId xmlns:p14="http://schemas.microsoft.com/office/powerpoint/2010/main" val="1152090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54-1DFB-6341-93F1-19D62B400C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637A81-D79B-8A4D-A935-2ECE4F1B6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56E81-3045-7F44-BC00-77100E21BF11}"/>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BA775A74-B30E-1944-BCD7-989F1C0E3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04A4A-0D52-A54C-A33A-8C5F664D2FBA}"/>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91224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F171-13B5-0C4F-853D-32194BD7C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91DA3A-CED6-2F46-A67E-5E0306DB2B4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FB156-9196-0240-BF2E-D16D48240428}"/>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6131D0B3-0B79-0D41-BDD6-AD450BFDC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14129-38C8-7C4E-B4A3-6DD902DD9939}"/>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377328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2A0C69-5858-6C45-B26B-F3AD3E615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CD2F82-16E0-CF48-B1A6-20F4FD52D5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F0EC-61A7-6D46-B352-A116D49F6DB1}"/>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0821180E-33F3-D949-86B5-2B389A218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48AAB-F7BA-4A4B-A3C7-AAED8F43FDEC}"/>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99784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C6D1-F383-B447-AEB0-178F32A07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50D57-AB55-E34F-9E31-D8EC36DDBE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4B9CC-5560-C346-BA98-84F5F650E3C0}"/>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F3F33E8A-EBE7-8B4E-BC82-3E9033084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80703-A89A-C147-977C-117A034F057E}"/>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99096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9867-CC7A-AA4E-AB4B-BBB5B5A63C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200A03-9590-614B-80D2-EE6C37FDC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2256AA-941E-E54D-840C-4AA50BEFE91D}"/>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04288057-8D3F-BD4D-9AB3-A74A4E9F6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ECC00-4404-214C-9E71-88E13C578AE1}"/>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7542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4453-8C99-B844-AA8B-575295F29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8F91D-561A-C14C-91C4-1CE4419C2D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D505B-FB85-384F-A8F3-FE042041E1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5FD35F-8168-B54C-80D3-5C828BE9B80B}"/>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6" name="Footer Placeholder 5">
            <a:extLst>
              <a:ext uri="{FF2B5EF4-FFF2-40B4-BE49-F238E27FC236}">
                <a16:creationId xmlns:a16="http://schemas.microsoft.com/office/drawing/2014/main" id="{47E8AA54-54A1-AD4A-851A-32FB769D2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252F0-8C8C-6C44-ACD8-A3EB2240CCB7}"/>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51430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312B-E3DC-AE49-AB00-24C3466CC8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19DCE-C347-4F48-B5D5-EF7598270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139628-1FB9-B44D-B720-645D6D42E9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23D23-A8A5-2842-AFDE-5488BBC18B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0027FF-A072-C443-BAF7-4E669084F0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04D43C-571A-1148-8DE3-514609C52374}"/>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8" name="Footer Placeholder 7">
            <a:extLst>
              <a:ext uri="{FF2B5EF4-FFF2-40B4-BE49-F238E27FC236}">
                <a16:creationId xmlns:a16="http://schemas.microsoft.com/office/drawing/2014/main" id="{9F0D6AF0-C51D-9649-B2F7-5CE4A02BF7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D7EB8-ECE7-BC41-858C-D78F7C0894A5}"/>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260761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CCF4-3453-6848-A1C1-2536A7EA3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26BD54-222E-704C-BAA1-826AEEAA7968}"/>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4" name="Footer Placeholder 3">
            <a:extLst>
              <a:ext uri="{FF2B5EF4-FFF2-40B4-BE49-F238E27FC236}">
                <a16:creationId xmlns:a16="http://schemas.microsoft.com/office/drawing/2014/main" id="{8AD373DB-07AD-6C43-8A11-9FDDF18FE5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DE26A4-372F-2845-973A-1A920F51B809}"/>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819671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1A4DE-9910-A943-AEB7-3DBF3899FA42}"/>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3" name="Footer Placeholder 2">
            <a:extLst>
              <a:ext uri="{FF2B5EF4-FFF2-40B4-BE49-F238E27FC236}">
                <a16:creationId xmlns:a16="http://schemas.microsoft.com/office/drawing/2014/main" id="{040BBF65-A445-B74A-9B0A-68F6DFFB9C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BE8FF2-D13F-A54F-B955-483BEAEF3A5C}"/>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01726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C85F-83B4-DE4A-856A-AAC6D1909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C54C4F-05D8-B74F-B702-B551853A0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77061-0154-774B-AAFC-FF51F7F55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C9A4E8-B1E4-334A-B78F-71CCB92E2AE4}"/>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6" name="Footer Placeholder 5">
            <a:extLst>
              <a:ext uri="{FF2B5EF4-FFF2-40B4-BE49-F238E27FC236}">
                <a16:creationId xmlns:a16="http://schemas.microsoft.com/office/drawing/2014/main" id="{3095C689-FDE9-174A-8204-CA392A694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E2761-230D-A347-BBFC-13C4050E81F8}"/>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05140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4E9D-64D2-474E-87EC-EC2398941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872F6E-579E-0847-BC9A-FCB67F417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8E7E0-1AC6-9442-92B5-45E9F9918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2904AD-1FA0-7B48-87E4-5FE77AF9551A}"/>
              </a:ext>
            </a:extLst>
          </p:cNvPr>
          <p:cNvSpPr>
            <a:spLocks noGrp="1"/>
          </p:cNvSpPr>
          <p:nvPr>
            <p:ph type="dt" sz="half" idx="10"/>
          </p:nvPr>
        </p:nvSpPr>
        <p:spPr/>
        <p:txBody>
          <a:bodyPr/>
          <a:lstStyle/>
          <a:p>
            <a:fld id="{895D3284-6954-D44E-95E0-0BB598FFB358}" type="datetimeFigureOut">
              <a:rPr lang="en-US" smtClean="0"/>
              <a:t>8/17/20</a:t>
            </a:fld>
            <a:endParaRPr lang="en-US"/>
          </a:p>
        </p:txBody>
      </p:sp>
      <p:sp>
        <p:nvSpPr>
          <p:cNvPr id="6" name="Footer Placeholder 5">
            <a:extLst>
              <a:ext uri="{FF2B5EF4-FFF2-40B4-BE49-F238E27FC236}">
                <a16:creationId xmlns:a16="http://schemas.microsoft.com/office/drawing/2014/main" id="{69BF320B-6153-9045-A899-6D95C9D127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203BF-4700-9944-85FF-5D74767AF85A}"/>
              </a:ext>
            </a:extLst>
          </p:cNvPr>
          <p:cNvSpPr>
            <a:spLocks noGrp="1"/>
          </p:cNvSpPr>
          <p:nvPr>
            <p:ph type="sldNum" sz="quarter" idx="12"/>
          </p:nvPr>
        </p:nvSpPr>
        <p:spPr/>
        <p:txBody>
          <a:bodyPr/>
          <a:lstStyle/>
          <a:p>
            <a:fld id="{321B3550-EE02-A742-AFB9-64833C53B370}" type="slidenum">
              <a:rPr lang="en-US" smtClean="0"/>
              <a:t>‹#›</a:t>
            </a:fld>
            <a:endParaRPr lang="en-US"/>
          </a:p>
        </p:txBody>
      </p:sp>
    </p:spTree>
    <p:extLst>
      <p:ext uri="{BB962C8B-B14F-4D97-AF65-F5344CB8AC3E}">
        <p14:creationId xmlns:p14="http://schemas.microsoft.com/office/powerpoint/2010/main" val="195762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0A1F4-B32E-094F-A150-1B2C401C0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3D757-A63D-954B-B3FA-D9D49E633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6D19-B12B-A147-AA8A-21DE358C50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D3284-6954-D44E-95E0-0BB598FFB358}" type="datetimeFigureOut">
              <a:rPr lang="en-US" smtClean="0"/>
              <a:t>8/17/20</a:t>
            </a:fld>
            <a:endParaRPr lang="en-US"/>
          </a:p>
        </p:txBody>
      </p:sp>
      <p:sp>
        <p:nvSpPr>
          <p:cNvPr id="5" name="Footer Placeholder 4">
            <a:extLst>
              <a:ext uri="{FF2B5EF4-FFF2-40B4-BE49-F238E27FC236}">
                <a16:creationId xmlns:a16="http://schemas.microsoft.com/office/drawing/2014/main" id="{50DED62F-9D6A-5A4E-8020-1530EEF450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6BF70-A3ED-B948-B798-2A880A1B3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B3550-EE02-A742-AFB9-64833C53B370}" type="slidenum">
              <a:rPr lang="en-US" smtClean="0"/>
              <a:t>‹#›</a:t>
            </a:fld>
            <a:endParaRPr lang="en-US"/>
          </a:p>
        </p:txBody>
      </p:sp>
    </p:spTree>
    <p:extLst>
      <p:ext uri="{BB962C8B-B14F-4D97-AF65-F5344CB8AC3E}">
        <p14:creationId xmlns:p14="http://schemas.microsoft.com/office/powerpoint/2010/main" val="3016290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B31DC1AD-6630-400A-8051-7B3E9DAF3736}"/>
              </a:ext>
            </a:extLst>
          </p:cNvPr>
          <p:cNvSpPr/>
          <p:nvPr/>
        </p:nvSpPr>
        <p:spPr>
          <a:xfrm>
            <a:off x="143878" y="3982006"/>
            <a:ext cx="6515562" cy="2748678"/>
          </a:xfrm>
          <a:prstGeom prst="roundRect">
            <a:avLst>
              <a:gd name="adj" fmla="val 6222"/>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D4DC641-E96A-432F-90BC-E207D83F90F4}"/>
              </a:ext>
            </a:extLst>
          </p:cNvPr>
          <p:cNvSpPr/>
          <p:nvPr/>
        </p:nvSpPr>
        <p:spPr>
          <a:xfrm>
            <a:off x="143878" y="1381681"/>
            <a:ext cx="6515562" cy="2462213"/>
          </a:xfrm>
          <a:prstGeom prst="roundRect">
            <a:avLst>
              <a:gd name="adj" fmla="val 6222"/>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 name="TextBox 6">
            <a:extLst>
              <a:ext uri="{FF2B5EF4-FFF2-40B4-BE49-F238E27FC236}">
                <a16:creationId xmlns:a16="http://schemas.microsoft.com/office/drawing/2014/main" id="{EE7F337A-9063-194B-AF30-9706301E8B9D}"/>
              </a:ext>
            </a:extLst>
          </p:cNvPr>
          <p:cNvSpPr txBox="1"/>
          <p:nvPr/>
        </p:nvSpPr>
        <p:spPr>
          <a:xfrm>
            <a:off x="143878" y="1457881"/>
            <a:ext cx="6515562" cy="246221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1600" b="1" dirty="0"/>
              <a:t>Background:</a:t>
            </a:r>
          </a:p>
          <a:p>
            <a:pPr marL="285750" indent="-285750" algn="just">
              <a:buFontTx/>
              <a:buChar char="-"/>
            </a:pPr>
            <a:r>
              <a:rPr lang="en-US" sz="1200" dirty="0"/>
              <a:t>The seasonal cycle amplitude (SCA) of atmospheric CO</a:t>
            </a:r>
            <a:r>
              <a:rPr lang="en-US" sz="1200" baseline="-25000" dirty="0"/>
              <a:t>2</a:t>
            </a:r>
            <a:r>
              <a:rPr lang="en-US" sz="1200" dirty="0"/>
              <a:t> has increased by 30–50% in the Northern Hemisphere (NH) since the 1960s, suggesting widespread ecological changes in northern extratropical land ecosystems. Despite the large signal, we have limited knowledge of the geographic regions and underlying processes contributing to this amplification.</a:t>
            </a:r>
          </a:p>
          <a:p>
            <a:pPr algn="just"/>
            <a:r>
              <a:rPr lang="en-US" sz="1600" b="1" dirty="0"/>
              <a:t>Methods:</a:t>
            </a:r>
          </a:p>
          <a:p>
            <a:pPr marL="285750" indent="-285750" algn="just">
              <a:buFontTx/>
              <a:buChar char="-"/>
            </a:pPr>
            <a:r>
              <a:rPr lang="en-US" sz="1200" dirty="0"/>
              <a:t>We present a quantitative regional attribution of CO</a:t>
            </a:r>
            <a:r>
              <a:rPr lang="en-US" sz="1200" baseline="-25000" dirty="0"/>
              <a:t>2</a:t>
            </a:r>
            <a:r>
              <a:rPr lang="en-US" sz="1200" dirty="0"/>
              <a:t> seasonal amplification over the past four decades using a tagged tracer transport model with prescribed fluxes from CO</a:t>
            </a:r>
            <a:r>
              <a:rPr lang="en-US" sz="1200" baseline="-25000" dirty="0"/>
              <a:t>2</a:t>
            </a:r>
            <a:r>
              <a:rPr lang="en-US" sz="1200" dirty="0"/>
              <a:t> inversions.</a:t>
            </a:r>
          </a:p>
          <a:p>
            <a:pPr marL="285750" indent="-285750" algn="just">
              <a:buFontTx/>
              <a:buChar char="-"/>
            </a:pPr>
            <a:r>
              <a:rPr lang="en-US" sz="1200" dirty="0"/>
              <a:t>We tagged 13 regions/ecosystems in GEOS-Chem transport model, ran the model and extracted simulated SCA at surface stations as well as aircraft sampling sites for evaluation and attribution. </a:t>
            </a:r>
          </a:p>
          <a:p>
            <a:pPr marL="285750" indent="-285750" algn="just">
              <a:buFontTx/>
              <a:buChar char="-"/>
            </a:pPr>
            <a:r>
              <a:rPr lang="en-US" sz="1200" dirty="0"/>
              <a:t>After model evaluation, we conducted pixel-based analyses for the 3-D concentration fields to reveal the spatial patterns of trends in SCA and dominant contributors.</a:t>
            </a:r>
          </a:p>
        </p:txBody>
      </p:sp>
      <p:sp>
        <p:nvSpPr>
          <p:cNvPr id="8" name="TextBox 7">
            <a:extLst>
              <a:ext uri="{FF2B5EF4-FFF2-40B4-BE49-F238E27FC236}">
                <a16:creationId xmlns:a16="http://schemas.microsoft.com/office/drawing/2014/main" id="{29980731-129F-EA42-AB01-569410F1FF73}"/>
              </a:ext>
            </a:extLst>
          </p:cNvPr>
          <p:cNvSpPr txBox="1"/>
          <p:nvPr/>
        </p:nvSpPr>
        <p:spPr>
          <a:xfrm>
            <a:off x="143878" y="3968017"/>
            <a:ext cx="6515562" cy="2800767"/>
          </a:xfrm>
          <a:prstGeom prst="rect">
            <a:avLst/>
          </a:prstGeom>
          <a:noFill/>
          <a:ln>
            <a:noFill/>
          </a:ln>
        </p:spPr>
        <p:txBody>
          <a:bodyPr wrap="square" rtlCol="0">
            <a:spAutoFit/>
          </a:bodyPr>
          <a:lstStyle/>
          <a:p>
            <a:pPr algn="just"/>
            <a:r>
              <a:rPr lang="en-US" sz="1600" b="1" dirty="0"/>
              <a:t>Findings</a:t>
            </a:r>
            <a:r>
              <a:rPr lang="en-US" sz="1600" dirty="0"/>
              <a:t>:</a:t>
            </a:r>
          </a:p>
          <a:p>
            <a:pPr marL="285750" indent="-285750" algn="just">
              <a:buFontTx/>
              <a:buChar char="-"/>
            </a:pPr>
            <a:r>
              <a:rPr lang="en-US" sz="1200" dirty="0"/>
              <a:t>Seasonal flux changes in Siberian and temperate ecosystems dominate the observed amplitude increases in the NH. </a:t>
            </a:r>
          </a:p>
          <a:p>
            <a:pPr marL="285750" indent="-285750" algn="just">
              <a:buFontTx/>
              <a:buChar char="-"/>
            </a:pPr>
            <a:r>
              <a:rPr lang="en-US" sz="1200" dirty="0"/>
              <a:t>At the surface of northern high latitudes, enhanced seasonal carbon exchange in Siberia is the dominant contributor. Arctic-boreal North America shows much smaller changes in flux seasonality and has only localized impacts on the atmospheric </a:t>
            </a:r>
            <a:r>
              <a:rPr lang="el-GR" sz="1200" dirty="0"/>
              <a:t>Δ</a:t>
            </a:r>
            <a:r>
              <a:rPr lang="en-US" sz="1200" dirty="0"/>
              <a:t>SCA. </a:t>
            </a:r>
          </a:p>
          <a:p>
            <a:pPr algn="just"/>
            <a:r>
              <a:rPr lang="en-US" sz="1600" b="1" dirty="0"/>
              <a:t>Significance</a:t>
            </a:r>
            <a:r>
              <a:rPr lang="en-US" sz="1600" dirty="0"/>
              <a:t>:</a:t>
            </a:r>
          </a:p>
          <a:p>
            <a:pPr marL="285750" indent="-285750" algn="just">
              <a:buFontTx/>
              <a:buChar char="-"/>
            </a:pPr>
            <a:r>
              <a:rPr lang="en-US" sz="1200" dirty="0"/>
              <a:t>Our top-down approach corroborates satellite vegetation greening and browning trends from field and remote-sensing observations, which show more greening over Siberia and heterogeneous greening and browning over North America, providing independent evidence for regionally divergent ecological responses and carbon dynamics to global change drivers.</a:t>
            </a:r>
          </a:p>
          <a:p>
            <a:pPr marL="285750" indent="-285750" algn="just">
              <a:buFontTx/>
              <a:buChar char="-"/>
            </a:pPr>
            <a:r>
              <a:rPr lang="en-US" altLang="zh-CN" sz="1200" dirty="0"/>
              <a:t>Our study suggests different mechanisms may be responsible for the regional divergence of high latitude ecosystems in response to global drivers, namely warming temperature and CO</a:t>
            </a:r>
            <a:r>
              <a:rPr lang="en-US" altLang="zh-CN" sz="1200" baseline="-25000" dirty="0"/>
              <a:t>2</a:t>
            </a:r>
            <a:r>
              <a:rPr lang="en-US" altLang="zh-CN" sz="1200" dirty="0"/>
              <a:t> fertilization.</a:t>
            </a:r>
            <a:endParaRPr lang="en-US" sz="1200" dirty="0"/>
          </a:p>
        </p:txBody>
      </p:sp>
      <p:sp>
        <p:nvSpPr>
          <p:cNvPr id="14" name="TextBox 13">
            <a:extLst>
              <a:ext uri="{FF2B5EF4-FFF2-40B4-BE49-F238E27FC236}">
                <a16:creationId xmlns:a16="http://schemas.microsoft.com/office/drawing/2014/main" id="{5934C5B8-8B1A-3B48-9EF6-AC837978EEB6}"/>
              </a:ext>
            </a:extLst>
          </p:cNvPr>
          <p:cNvSpPr txBox="1"/>
          <p:nvPr/>
        </p:nvSpPr>
        <p:spPr>
          <a:xfrm>
            <a:off x="6801371" y="5816392"/>
            <a:ext cx="5237226" cy="1015663"/>
          </a:xfrm>
          <a:prstGeom prst="rect">
            <a:avLst/>
          </a:prstGeom>
          <a:noFill/>
          <a:ln>
            <a:noFill/>
          </a:ln>
        </p:spPr>
        <p:txBody>
          <a:bodyPr wrap="square" rtlCol="0">
            <a:spAutoFit/>
          </a:bodyPr>
          <a:lstStyle/>
          <a:p>
            <a:pPr algn="just"/>
            <a:r>
              <a:rPr lang="en-US" sz="1200" dirty="0">
                <a:solidFill>
                  <a:srgbClr val="0070C0"/>
                </a:solidFill>
              </a:rPr>
              <a:t>Spatial patterns of ∆SCA and their dominant driving region in NH at the surface  (a, b). Panel (c) shows flux amplification in Siberia is responsible for roughly 50% of the CO</a:t>
            </a:r>
            <a:r>
              <a:rPr lang="en-US" sz="1200" baseline="-25000" dirty="0">
                <a:solidFill>
                  <a:srgbClr val="0070C0"/>
                </a:solidFill>
              </a:rPr>
              <a:t>2</a:t>
            </a:r>
            <a:r>
              <a:rPr lang="en-US" sz="1200" dirty="0">
                <a:solidFill>
                  <a:srgbClr val="0070C0"/>
                </a:solidFill>
              </a:rPr>
              <a:t> annual cycle amplification in the high latitude atmosphere (orange) while Siberia and temperate ecosystems have equable contributions in the midlatitude atmosphere (green).</a:t>
            </a:r>
          </a:p>
        </p:txBody>
      </p:sp>
      <p:sp>
        <p:nvSpPr>
          <p:cNvPr id="62" name="ZoneTexte 3">
            <a:extLst>
              <a:ext uri="{FF2B5EF4-FFF2-40B4-BE49-F238E27FC236}">
                <a16:creationId xmlns:a16="http://schemas.microsoft.com/office/drawing/2014/main" id="{6A7B3C6F-C861-4D86-B790-C6B078F970B7}"/>
              </a:ext>
            </a:extLst>
          </p:cNvPr>
          <p:cNvSpPr txBox="1">
            <a:spLocks/>
          </p:cNvSpPr>
          <p:nvPr/>
        </p:nvSpPr>
        <p:spPr>
          <a:xfrm>
            <a:off x="1792146" y="14246"/>
            <a:ext cx="7673058" cy="7017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200" b="1" dirty="0" err="1">
                <a:latin typeface="Calibri" panose="020F0502020204030204" pitchFamily="34" charset="0"/>
                <a:cs typeface="Calibri" panose="020F0502020204030204" pitchFamily="34" charset="0"/>
              </a:rPr>
              <a:t>Siberian</a:t>
            </a:r>
            <a:r>
              <a:rPr lang="fr-FR" sz="2200" b="1" dirty="0">
                <a:latin typeface="Calibri" panose="020F0502020204030204" pitchFamily="34" charset="0"/>
                <a:cs typeface="Calibri" panose="020F0502020204030204" pitchFamily="34" charset="0"/>
              </a:rPr>
              <a:t> and </a:t>
            </a:r>
            <a:r>
              <a:rPr lang="fr-FR" sz="2200" b="1" dirty="0" err="1">
                <a:latin typeface="Calibri" panose="020F0502020204030204" pitchFamily="34" charset="0"/>
                <a:cs typeface="Calibri" panose="020F0502020204030204" pitchFamily="34" charset="0"/>
              </a:rPr>
              <a:t>temperate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ecosystems</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shape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Northern</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Hemisphere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atmospheric</a:t>
            </a:r>
            <a:r>
              <a:rPr lang="fr-FR" sz="2200" b="1" dirty="0">
                <a:latin typeface="Calibri" panose="020F0502020204030204" pitchFamily="34" charset="0"/>
                <a:cs typeface="Calibri" panose="020F0502020204030204" pitchFamily="34" charset="0"/>
              </a:rPr>
              <a:t> CO</a:t>
            </a:r>
            <a:r>
              <a:rPr lang="fr-FR" sz="2200" b="1" baseline="-25000" dirty="0">
                <a:latin typeface="Calibri" panose="020F0502020204030204" pitchFamily="34" charset="0"/>
                <a:cs typeface="Calibri" panose="020F0502020204030204" pitchFamily="34" charset="0"/>
              </a:rPr>
              <a:t>2</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seasonal</a:t>
            </a:r>
            <a:r>
              <a:rPr lang="fr-FR" sz="2200" b="1" dirty="0">
                <a:latin typeface="Calibri" panose="020F0502020204030204" pitchFamily="34" charset="0"/>
                <a:cs typeface="Calibri" panose="020F0502020204030204" pitchFamily="34" charset="0"/>
              </a:rPr>
              <a:t> amplification</a:t>
            </a:r>
          </a:p>
        </p:txBody>
      </p:sp>
      <p:pic>
        <p:nvPicPr>
          <p:cNvPr id="63" name="图片 62">
            <a:extLst>
              <a:ext uri="{FF2B5EF4-FFF2-40B4-BE49-F238E27FC236}">
                <a16:creationId xmlns:a16="http://schemas.microsoft.com/office/drawing/2014/main" id="{6855AFEC-96DA-4AC6-BC2C-B621A1B1C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03" y="151550"/>
            <a:ext cx="857250" cy="857250"/>
          </a:xfrm>
          <a:prstGeom prst="rect">
            <a:avLst/>
          </a:prstGeom>
        </p:spPr>
      </p:pic>
      <p:pic>
        <p:nvPicPr>
          <p:cNvPr id="64" name="图片 63">
            <a:extLst>
              <a:ext uri="{FF2B5EF4-FFF2-40B4-BE49-F238E27FC236}">
                <a16:creationId xmlns:a16="http://schemas.microsoft.com/office/drawing/2014/main" id="{3BF94953-67D0-441A-859C-3C209C21B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58" y="186018"/>
            <a:ext cx="750094" cy="750094"/>
          </a:xfrm>
          <a:prstGeom prst="rect">
            <a:avLst/>
          </a:prstGeom>
        </p:spPr>
      </p:pic>
      <p:sp>
        <p:nvSpPr>
          <p:cNvPr id="65" name="ZoneTexte 4">
            <a:extLst>
              <a:ext uri="{FF2B5EF4-FFF2-40B4-BE49-F238E27FC236}">
                <a16:creationId xmlns:a16="http://schemas.microsoft.com/office/drawing/2014/main" id="{AC2EBC8B-9D06-4375-A1F2-7923463ABB89}"/>
              </a:ext>
            </a:extLst>
          </p:cNvPr>
          <p:cNvSpPr txBox="1"/>
          <p:nvPr/>
        </p:nvSpPr>
        <p:spPr>
          <a:xfrm>
            <a:off x="1801439" y="679108"/>
            <a:ext cx="7635753" cy="738664"/>
          </a:xfrm>
          <a:prstGeom prst="rect">
            <a:avLst/>
          </a:prstGeom>
          <a:noFill/>
        </p:spPr>
        <p:txBody>
          <a:bodyPr wrap="square" rtlCol="0">
            <a:spAutoFit/>
          </a:bodyPr>
          <a:lstStyle/>
          <a:p>
            <a:pPr algn="just"/>
            <a:r>
              <a:rPr lang="fr-FR" altLang="zh-CN" sz="1400" dirty="0">
                <a:latin typeface="Calibri" panose="020F0502020204030204" pitchFamily="34" charset="0"/>
                <a:cs typeface="Calibri" panose="020F0502020204030204" pitchFamily="34" charset="0"/>
              </a:rPr>
              <a:t>Xin</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Lin</a:t>
            </a:r>
            <a:r>
              <a:rPr lang="fr-FR" sz="1400" dirty="0">
                <a:latin typeface="Calibri" panose="020F0502020204030204" pitchFamily="34" charset="0"/>
                <a:cs typeface="Calibri" panose="020F0502020204030204" pitchFamily="34" charset="0"/>
              </a:rPr>
              <a:t>, Brendan M. Rogers</a:t>
            </a:r>
            <a:r>
              <a:rPr lang="fr-FR" altLang="zh-CN" sz="1400" dirty="0">
                <a:latin typeface="Calibri" panose="020F0502020204030204" pitchFamily="34" charset="0"/>
                <a:cs typeface="Calibri" panose="020F0502020204030204" pitchFamily="34" charset="0"/>
              </a:rPr>
              <a:t>,</a:t>
            </a:r>
            <a:r>
              <a:rPr lang="fr-FR" altLang="zh-CN" sz="1400" baseline="30000" dirty="0">
                <a:latin typeface="Calibri" panose="020F0502020204030204" pitchFamily="34" charset="0"/>
                <a:cs typeface="Calibri" panose="020F0502020204030204" pitchFamily="34" charset="0"/>
              </a:rPr>
              <a:t>  </a:t>
            </a:r>
            <a:r>
              <a:rPr lang="fr-FR" altLang="zh-CN" sz="1400" dirty="0">
                <a:latin typeface="Calibri" panose="020F0502020204030204" pitchFamily="34" charset="0"/>
                <a:cs typeface="Calibri" panose="020F0502020204030204" pitchFamily="34" charset="0"/>
              </a:rPr>
              <a:t>Colm Sweeney, Frédéric Chevallier, Mikhail Arshinov, Edward Dlugokencky, Toshinobu Machida, Motoki Sasakawa, Pieter Tans, Gretchen Keppel-Aleks </a:t>
            </a:r>
            <a:r>
              <a:rPr lang="en-US" altLang="zh-CN" sz="1400" dirty="0">
                <a:latin typeface="Calibri" panose="020F0502020204030204" pitchFamily="34" charset="0"/>
                <a:cs typeface="Calibri" panose="020F0502020204030204" pitchFamily="34" charset="0"/>
              </a:rPr>
              <a:t>(2020), </a:t>
            </a:r>
            <a:r>
              <a:rPr lang="en-US" altLang="zh-CN" sz="1400" i="1" dirty="0">
                <a:latin typeface="Calibri" panose="020F0502020204030204" pitchFamily="34" charset="0"/>
                <a:cs typeface="Calibri" panose="020F0502020204030204" pitchFamily="34" charset="0"/>
              </a:rPr>
              <a:t>PNAS</a:t>
            </a:r>
            <a:r>
              <a:rPr lang="en-US" altLang="zh-CN" sz="1400" dirty="0">
                <a:latin typeface="Calibri" panose="020F0502020204030204" pitchFamily="34" charset="0"/>
                <a:cs typeface="Calibri" panose="020F0502020204030204" pitchFamily="34" charset="0"/>
              </a:rPr>
              <a:t>, </a:t>
            </a:r>
            <a:r>
              <a:rPr lang="en-US" altLang="zh-CN" sz="1400" dirty="0" err="1">
                <a:latin typeface="Calibri" panose="020F0502020204030204" pitchFamily="34" charset="0"/>
                <a:cs typeface="Calibri" panose="020F0502020204030204" pitchFamily="34" charset="0"/>
              </a:rPr>
              <a:t>doi</a:t>
            </a:r>
            <a:r>
              <a:rPr lang="en-US" altLang="zh-CN" sz="1400" dirty="0">
                <a:latin typeface="Calibri" panose="020F0502020204030204" pitchFamily="34" charset="0"/>
                <a:cs typeface="Calibri" panose="020F0502020204030204" pitchFamily="34" charset="0"/>
              </a:rPr>
              <a:t>/10.1073/pnas.1914135117.</a:t>
            </a:r>
          </a:p>
        </p:txBody>
      </p:sp>
      <p:pic>
        <p:nvPicPr>
          <p:cNvPr id="66" name="图片 65">
            <a:extLst>
              <a:ext uri="{FF2B5EF4-FFF2-40B4-BE49-F238E27FC236}">
                <a16:creationId xmlns:a16="http://schemas.microsoft.com/office/drawing/2014/main" id="{8AB12753-EF29-4EC1-9641-8A47C091A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4434" y="193889"/>
            <a:ext cx="963930" cy="758190"/>
          </a:xfrm>
          <a:prstGeom prst="rect">
            <a:avLst/>
          </a:prstGeom>
        </p:spPr>
      </p:pic>
      <p:pic>
        <p:nvPicPr>
          <p:cNvPr id="67" name="图片 66">
            <a:extLst>
              <a:ext uri="{FF2B5EF4-FFF2-40B4-BE49-F238E27FC236}">
                <a16:creationId xmlns:a16="http://schemas.microsoft.com/office/drawing/2014/main" id="{5B3B96A6-B602-40A5-973E-0B8C64778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0291" y="284797"/>
            <a:ext cx="1846897" cy="683419"/>
          </a:xfrm>
          <a:prstGeom prst="rect">
            <a:avLst/>
          </a:prstGeom>
        </p:spPr>
      </p:pic>
      <p:pic>
        <p:nvPicPr>
          <p:cNvPr id="2" name="Picture 1">
            <a:extLst>
              <a:ext uri="{FF2B5EF4-FFF2-40B4-BE49-F238E27FC236}">
                <a16:creationId xmlns:a16="http://schemas.microsoft.com/office/drawing/2014/main" id="{774E5A2A-A3B7-654E-9FEA-DAEBE2B696EF}"/>
              </a:ext>
            </a:extLst>
          </p:cNvPr>
          <p:cNvPicPr>
            <a:picLocks noChangeAspect="1"/>
          </p:cNvPicPr>
          <p:nvPr/>
        </p:nvPicPr>
        <p:blipFill>
          <a:blip r:embed="rId7"/>
          <a:stretch>
            <a:fillRect/>
          </a:stretch>
        </p:blipFill>
        <p:spPr>
          <a:xfrm>
            <a:off x="6801371" y="1214723"/>
            <a:ext cx="5179844" cy="4619138"/>
          </a:xfrm>
          <a:prstGeom prst="rect">
            <a:avLst/>
          </a:prstGeom>
        </p:spPr>
      </p:pic>
      <p:pic>
        <p:nvPicPr>
          <p:cNvPr id="335" name="图片 334">
            <a:extLst>
              <a:ext uri="{FF2B5EF4-FFF2-40B4-BE49-F238E27FC236}">
                <a16:creationId xmlns:a16="http://schemas.microsoft.com/office/drawing/2014/main" id="{815A7E51-3F36-4243-8999-A5A2115B83F7}"/>
              </a:ext>
            </a:extLst>
          </p:cNvPr>
          <p:cNvPicPr>
            <a:picLocks noChangeAspect="1"/>
          </p:cNvPicPr>
          <p:nvPr/>
        </p:nvPicPr>
        <p:blipFill rotWithShape="1">
          <a:blip r:embed="rId8"/>
          <a:srcRect l="5141" t="3714" r="64880" b="71290"/>
          <a:stretch/>
        </p:blipFill>
        <p:spPr>
          <a:xfrm>
            <a:off x="6883401" y="1257253"/>
            <a:ext cx="1768596" cy="1697125"/>
          </a:xfrm>
          <a:prstGeom prst="rect">
            <a:avLst/>
          </a:prstGeom>
        </p:spPr>
      </p:pic>
    </p:spTree>
    <p:extLst>
      <p:ext uri="{BB962C8B-B14F-4D97-AF65-F5344CB8AC3E}">
        <p14:creationId xmlns:p14="http://schemas.microsoft.com/office/powerpoint/2010/main" val="114830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2">
            <a:extLst>
              <a:ext uri="{FF2B5EF4-FFF2-40B4-BE49-F238E27FC236}">
                <a16:creationId xmlns:a16="http://schemas.microsoft.com/office/drawing/2014/main" id="{7C078273-1B31-6D42-89FA-96B4CE23C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03" y="151550"/>
            <a:ext cx="857250" cy="857250"/>
          </a:xfrm>
          <a:prstGeom prst="rect">
            <a:avLst/>
          </a:prstGeom>
        </p:spPr>
      </p:pic>
      <p:pic>
        <p:nvPicPr>
          <p:cNvPr id="3" name="图片 63">
            <a:extLst>
              <a:ext uri="{FF2B5EF4-FFF2-40B4-BE49-F238E27FC236}">
                <a16:creationId xmlns:a16="http://schemas.microsoft.com/office/drawing/2014/main" id="{87467F0B-685E-3C47-A629-50CFDE4D0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8" y="186018"/>
            <a:ext cx="750094" cy="750094"/>
          </a:xfrm>
          <a:prstGeom prst="rect">
            <a:avLst/>
          </a:prstGeom>
        </p:spPr>
      </p:pic>
      <p:pic>
        <p:nvPicPr>
          <p:cNvPr id="4" name="图片 65">
            <a:extLst>
              <a:ext uri="{FF2B5EF4-FFF2-40B4-BE49-F238E27FC236}">
                <a16:creationId xmlns:a16="http://schemas.microsoft.com/office/drawing/2014/main" id="{524925D2-F21A-674B-8357-02FD3DF74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434" y="193889"/>
            <a:ext cx="963930" cy="758190"/>
          </a:xfrm>
          <a:prstGeom prst="rect">
            <a:avLst/>
          </a:prstGeom>
        </p:spPr>
      </p:pic>
      <p:pic>
        <p:nvPicPr>
          <p:cNvPr id="5" name="图片 66">
            <a:extLst>
              <a:ext uri="{FF2B5EF4-FFF2-40B4-BE49-F238E27FC236}">
                <a16:creationId xmlns:a16="http://schemas.microsoft.com/office/drawing/2014/main" id="{8CD2302F-995B-7049-8429-FCBD859875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291" y="284797"/>
            <a:ext cx="1846897" cy="683419"/>
          </a:xfrm>
          <a:prstGeom prst="rect">
            <a:avLst/>
          </a:prstGeom>
        </p:spPr>
      </p:pic>
      <p:sp>
        <p:nvSpPr>
          <p:cNvPr id="6" name="ZoneTexte 3">
            <a:extLst>
              <a:ext uri="{FF2B5EF4-FFF2-40B4-BE49-F238E27FC236}">
                <a16:creationId xmlns:a16="http://schemas.microsoft.com/office/drawing/2014/main" id="{2289E12B-CAC8-D645-BC5F-A086F22E73D2}"/>
              </a:ext>
            </a:extLst>
          </p:cNvPr>
          <p:cNvSpPr txBox="1">
            <a:spLocks/>
          </p:cNvSpPr>
          <p:nvPr/>
        </p:nvSpPr>
        <p:spPr>
          <a:xfrm>
            <a:off x="1792146" y="14246"/>
            <a:ext cx="7673058" cy="7017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200" b="1" dirty="0" err="1">
                <a:latin typeface="Calibri" panose="020F0502020204030204" pitchFamily="34" charset="0"/>
                <a:cs typeface="Calibri" panose="020F0502020204030204" pitchFamily="34" charset="0"/>
              </a:rPr>
              <a:t>Siberian</a:t>
            </a:r>
            <a:r>
              <a:rPr lang="fr-FR" sz="2200" b="1" dirty="0">
                <a:latin typeface="Calibri" panose="020F0502020204030204" pitchFamily="34" charset="0"/>
                <a:cs typeface="Calibri" panose="020F0502020204030204" pitchFamily="34" charset="0"/>
              </a:rPr>
              <a:t> and </a:t>
            </a:r>
            <a:r>
              <a:rPr lang="fr-FR" sz="2200" b="1" dirty="0" err="1">
                <a:latin typeface="Calibri" panose="020F0502020204030204" pitchFamily="34" charset="0"/>
                <a:cs typeface="Calibri" panose="020F0502020204030204" pitchFamily="34" charset="0"/>
              </a:rPr>
              <a:t>temperate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ecosystems</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shape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Northern</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Hemisphere</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atmospheric</a:t>
            </a:r>
            <a:r>
              <a:rPr lang="fr-FR" sz="2200" b="1" dirty="0">
                <a:latin typeface="Calibri" panose="020F0502020204030204" pitchFamily="34" charset="0"/>
                <a:cs typeface="Calibri" panose="020F0502020204030204" pitchFamily="34" charset="0"/>
              </a:rPr>
              <a:t> CO</a:t>
            </a:r>
            <a:r>
              <a:rPr lang="fr-FR" sz="2200" b="1" baseline="-25000" dirty="0">
                <a:latin typeface="Calibri" panose="020F0502020204030204" pitchFamily="34" charset="0"/>
                <a:cs typeface="Calibri" panose="020F0502020204030204" pitchFamily="34" charset="0"/>
              </a:rPr>
              <a:t>2</a:t>
            </a:r>
            <a:r>
              <a:rPr lang="fr-FR" sz="2200" b="1" dirty="0">
                <a:latin typeface="Calibri" panose="020F0502020204030204" pitchFamily="34" charset="0"/>
                <a:cs typeface="Calibri" panose="020F0502020204030204" pitchFamily="34" charset="0"/>
              </a:rPr>
              <a:t> </a:t>
            </a:r>
            <a:r>
              <a:rPr lang="fr-FR" sz="2200" b="1" dirty="0" err="1">
                <a:latin typeface="Calibri" panose="020F0502020204030204" pitchFamily="34" charset="0"/>
                <a:cs typeface="Calibri" panose="020F0502020204030204" pitchFamily="34" charset="0"/>
              </a:rPr>
              <a:t>seasonal</a:t>
            </a:r>
            <a:r>
              <a:rPr lang="fr-FR" sz="2200" b="1" dirty="0">
                <a:latin typeface="Calibri" panose="020F0502020204030204" pitchFamily="34" charset="0"/>
                <a:cs typeface="Calibri" panose="020F0502020204030204" pitchFamily="34" charset="0"/>
              </a:rPr>
              <a:t> amplification</a:t>
            </a:r>
          </a:p>
        </p:txBody>
      </p:sp>
      <p:sp>
        <p:nvSpPr>
          <p:cNvPr id="7" name="Rectangle 6">
            <a:extLst>
              <a:ext uri="{FF2B5EF4-FFF2-40B4-BE49-F238E27FC236}">
                <a16:creationId xmlns:a16="http://schemas.microsoft.com/office/drawing/2014/main" id="{94075F37-6B48-5B46-9F73-35C6B3683CAB}"/>
              </a:ext>
            </a:extLst>
          </p:cNvPr>
          <p:cNvSpPr/>
          <p:nvPr/>
        </p:nvSpPr>
        <p:spPr>
          <a:xfrm>
            <a:off x="861052" y="1938048"/>
            <a:ext cx="10329462" cy="2308324"/>
          </a:xfrm>
          <a:prstGeom prst="rect">
            <a:avLst/>
          </a:prstGeom>
        </p:spPr>
        <p:txBody>
          <a:bodyPr wrap="square">
            <a:spAutoFit/>
          </a:bodyPr>
          <a:lstStyle/>
          <a:p>
            <a:pPr algn="just"/>
            <a:r>
              <a:rPr lang="en-US" b="1" dirty="0"/>
              <a:t>Citation: </a:t>
            </a:r>
            <a:r>
              <a:rPr lang="en-US" altLang="zh-CN" dirty="0">
                <a:cs typeface="Calibri" panose="020F0502020204030204" pitchFamily="34" charset="0"/>
              </a:rPr>
              <a:t>Lin, X.</a:t>
            </a:r>
            <a:r>
              <a:rPr lang="fr-FR" altLang="zh-CN" dirty="0">
                <a:cs typeface="Calibri" panose="020F0502020204030204" pitchFamily="34" charset="0"/>
              </a:rPr>
              <a:t>, Rogers, B. M.,</a:t>
            </a:r>
            <a:r>
              <a:rPr lang="fr-FR" altLang="zh-CN" baseline="30000" dirty="0">
                <a:cs typeface="Calibri" panose="020F0502020204030204" pitchFamily="34" charset="0"/>
              </a:rPr>
              <a:t>  </a:t>
            </a:r>
            <a:r>
              <a:rPr lang="fr-FR" altLang="zh-CN" dirty="0" err="1">
                <a:cs typeface="Calibri" panose="020F0502020204030204" pitchFamily="34" charset="0"/>
              </a:rPr>
              <a:t>Sweeney</a:t>
            </a:r>
            <a:r>
              <a:rPr lang="fr-FR" altLang="zh-CN" dirty="0">
                <a:cs typeface="Calibri" panose="020F0502020204030204" pitchFamily="34" charset="0"/>
              </a:rPr>
              <a:t>, C., Chevallier, F., </a:t>
            </a:r>
            <a:r>
              <a:rPr lang="fr-FR" altLang="zh-CN" dirty="0" err="1">
                <a:cs typeface="Calibri" panose="020F0502020204030204" pitchFamily="34" charset="0"/>
              </a:rPr>
              <a:t>Arshinov</a:t>
            </a:r>
            <a:r>
              <a:rPr lang="fr-FR" altLang="zh-CN" dirty="0">
                <a:cs typeface="Calibri" panose="020F0502020204030204" pitchFamily="34" charset="0"/>
              </a:rPr>
              <a:t>, M., </a:t>
            </a:r>
            <a:r>
              <a:rPr lang="fr-FR" altLang="zh-CN" dirty="0" err="1">
                <a:cs typeface="Calibri" panose="020F0502020204030204" pitchFamily="34" charset="0"/>
              </a:rPr>
              <a:t>Dlugokencky</a:t>
            </a:r>
            <a:r>
              <a:rPr lang="fr-FR" altLang="zh-CN" dirty="0">
                <a:cs typeface="Calibri" panose="020F0502020204030204" pitchFamily="34" charset="0"/>
              </a:rPr>
              <a:t>, E., </a:t>
            </a:r>
            <a:r>
              <a:rPr lang="fr-FR" altLang="zh-CN" dirty="0" err="1">
                <a:cs typeface="Calibri" panose="020F0502020204030204" pitchFamily="34" charset="0"/>
              </a:rPr>
              <a:t>Machida</a:t>
            </a:r>
            <a:r>
              <a:rPr lang="fr-FR" altLang="zh-CN" dirty="0">
                <a:cs typeface="Calibri" panose="020F0502020204030204" pitchFamily="34" charset="0"/>
              </a:rPr>
              <a:t>, </a:t>
            </a:r>
            <a:r>
              <a:rPr lang="fr-FR" altLang="zh-CN" dirty="0" err="1">
                <a:cs typeface="Calibri" panose="020F0502020204030204" pitchFamily="34" charset="0"/>
              </a:rPr>
              <a:t>T</a:t>
            </a:r>
            <a:r>
              <a:rPr lang="fr-FR" altLang="zh-CN" dirty="0">
                <a:cs typeface="Calibri" panose="020F0502020204030204" pitchFamily="34" charset="0"/>
              </a:rPr>
              <a:t>., </a:t>
            </a:r>
            <a:r>
              <a:rPr lang="fr-FR" altLang="zh-CN" dirty="0" err="1">
                <a:cs typeface="Calibri" panose="020F0502020204030204" pitchFamily="34" charset="0"/>
              </a:rPr>
              <a:t>Sasakawa</a:t>
            </a:r>
            <a:r>
              <a:rPr lang="fr-FR" altLang="zh-CN" dirty="0">
                <a:cs typeface="Calibri" panose="020F0502020204030204" pitchFamily="34" charset="0"/>
              </a:rPr>
              <a:t>, M., Tans, P., Keppel-Aleks, G. </a:t>
            </a:r>
            <a:r>
              <a:rPr lang="en-US" altLang="zh-CN" dirty="0">
                <a:cs typeface="Calibri" panose="020F0502020204030204" pitchFamily="34" charset="0"/>
              </a:rPr>
              <a:t>(2020) </a:t>
            </a:r>
            <a:r>
              <a:rPr lang="en-US" altLang="zh-CN" kern="100" dirty="0">
                <a:cs typeface="Times New Roman" panose="02020603050405020304" pitchFamily="18" charset="0"/>
              </a:rPr>
              <a:t>Siberian and temperate ecosystems shape Northern Hemisphere atmospheric CO</a:t>
            </a:r>
            <a:r>
              <a:rPr lang="en-US" altLang="zh-CN" kern="100" baseline="-25000" dirty="0">
                <a:cs typeface="Times New Roman" panose="02020603050405020304" pitchFamily="18" charset="0"/>
              </a:rPr>
              <a:t>2</a:t>
            </a:r>
            <a:r>
              <a:rPr lang="en-US" altLang="zh-CN" kern="100" dirty="0">
                <a:cs typeface="Times New Roman" panose="02020603050405020304" pitchFamily="18" charset="0"/>
              </a:rPr>
              <a:t> seasonal amplification. </a:t>
            </a:r>
            <a:r>
              <a:rPr lang="en-US" altLang="zh-CN" i="1" dirty="0"/>
              <a:t>Proc. Natl. Acad. Sci.</a:t>
            </a:r>
            <a:r>
              <a:rPr lang="en-US" altLang="zh-CN" dirty="0">
                <a:cs typeface="Calibri" panose="020F0502020204030204" pitchFamily="34" charset="0"/>
              </a:rPr>
              <a:t>,</a:t>
            </a:r>
            <a:r>
              <a:rPr lang="en-US" altLang="zh-CN" dirty="0">
                <a:latin typeface="Calibri" panose="020F0502020204030204" pitchFamily="34" charset="0"/>
                <a:cs typeface="Calibri" panose="020F0502020204030204" pitchFamily="34" charset="0"/>
              </a:rPr>
              <a:t> </a:t>
            </a:r>
            <a:r>
              <a:rPr lang="en-US" dirty="0" err="1"/>
              <a:t>www.pnas.org</a:t>
            </a:r>
            <a:r>
              <a:rPr lang="en-US" dirty="0"/>
              <a:t>/</a:t>
            </a:r>
            <a:r>
              <a:rPr lang="en-US" dirty="0" err="1"/>
              <a:t>cgi</a:t>
            </a:r>
            <a:r>
              <a:rPr lang="en-US" dirty="0"/>
              <a:t>/</a:t>
            </a:r>
            <a:r>
              <a:rPr lang="en-US" dirty="0" err="1"/>
              <a:t>doi</a:t>
            </a:r>
            <a:r>
              <a:rPr lang="en-US" dirty="0"/>
              <a:t>/10.1073/pnas.1914135117 </a:t>
            </a:r>
          </a:p>
          <a:p>
            <a:pPr algn="just"/>
            <a:endParaRPr lang="en-US" b="1" dirty="0">
              <a:latin typeface="Calibri" panose="020F0502020204030204" pitchFamily="34" charset="0"/>
              <a:cs typeface="Calibri" panose="020F0502020204030204" pitchFamily="34" charset="0"/>
            </a:endParaRPr>
          </a:p>
          <a:p>
            <a:pPr algn="just"/>
            <a:r>
              <a:rPr lang="en-US" b="1" dirty="0"/>
              <a:t>Funding: </a:t>
            </a:r>
            <a:r>
              <a:rPr lang="en-US" dirty="0"/>
              <a:t>NASA Carbon Cycle Science and Arctic-Boreal Vulnerability Experiment (</a:t>
            </a:r>
            <a:r>
              <a:rPr lang="en-US" dirty="0" err="1"/>
              <a:t>ABoVE</a:t>
            </a:r>
            <a:r>
              <a:rPr lang="en-US" dirty="0"/>
              <a:t>) grant (NNX17AE13G) to G.K.-A., and B.M.R.; NASA </a:t>
            </a:r>
            <a:r>
              <a:rPr lang="en-US" dirty="0" err="1"/>
              <a:t>ABoVE</a:t>
            </a:r>
            <a:r>
              <a:rPr lang="en-US" dirty="0"/>
              <a:t> grant (NNX17AC61A) to C.S. </a:t>
            </a:r>
          </a:p>
          <a:p>
            <a:pPr algn="just"/>
            <a:endParaRPr lang="en-US" b="1" dirty="0"/>
          </a:p>
        </p:txBody>
      </p:sp>
    </p:spTree>
    <p:extLst>
      <p:ext uri="{BB962C8B-B14F-4D97-AF65-F5344CB8AC3E}">
        <p14:creationId xmlns:p14="http://schemas.microsoft.com/office/powerpoint/2010/main" val="2752143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982</Words>
  <Application>Microsoft Macintosh PowerPoint</Application>
  <PresentationFormat>Widescreen</PresentationFormat>
  <Paragraphs>28</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等线</vt:lpstr>
      <vt:lpstr>Arial</vt:lpstr>
      <vt:lpstr>Calibri</vt:lpstr>
      <vt:lpstr>Calibri Light</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Gretchen Keppel-Aleks</cp:lastModifiedBy>
  <cp:revision>99</cp:revision>
  <dcterms:created xsi:type="dcterms:W3CDTF">2019-11-19T15:47:58Z</dcterms:created>
  <dcterms:modified xsi:type="dcterms:W3CDTF">2020-08-17T20:01:29Z</dcterms:modified>
</cp:coreProperties>
</file>