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4729"/>
  </p:normalViewPr>
  <p:slideViewPr>
    <p:cSldViewPr snapToGrid="0" snapToObjects="1">
      <p:cViewPr>
        <p:scale>
          <a:sx n="131" d="100"/>
          <a:sy n="131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7F09-E1A3-7843-B0FC-1B1315172AEA}" type="datetimeFigureOut">
              <a:rPr lang="en-US" smtClean="0"/>
              <a:t>7/27/20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C0B6-C24E-B64B-9895-5AF746CBA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0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7F09-E1A3-7843-B0FC-1B1315172AEA}" type="datetimeFigureOut">
              <a:rPr lang="en-US" smtClean="0"/>
              <a:t>7/27/20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C0B6-C24E-B64B-9895-5AF746CBA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1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7F09-E1A3-7843-B0FC-1B1315172AEA}" type="datetimeFigureOut">
              <a:rPr lang="en-US" smtClean="0"/>
              <a:t>7/27/20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C0B6-C24E-B64B-9895-5AF746CBA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9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7F09-E1A3-7843-B0FC-1B1315172AEA}" type="datetimeFigureOut">
              <a:rPr lang="en-US" smtClean="0"/>
              <a:t>7/27/20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C0B6-C24E-B64B-9895-5AF746CBA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6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7F09-E1A3-7843-B0FC-1B1315172AEA}" type="datetimeFigureOut">
              <a:rPr lang="en-US" smtClean="0"/>
              <a:t>7/27/20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C0B6-C24E-B64B-9895-5AF746CBA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7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7F09-E1A3-7843-B0FC-1B1315172AEA}" type="datetimeFigureOut">
              <a:rPr lang="en-US" smtClean="0"/>
              <a:t>7/27/20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C0B6-C24E-B64B-9895-5AF746CBA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7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7F09-E1A3-7843-B0FC-1B1315172AEA}" type="datetimeFigureOut">
              <a:rPr lang="en-US" smtClean="0"/>
              <a:t>7/27/20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C0B6-C24E-B64B-9895-5AF746CBA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2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7F09-E1A3-7843-B0FC-1B1315172AEA}" type="datetimeFigureOut">
              <a:rPr lang="en-US" smtClean="0"/>
              <a:t>7/27/20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C0B6-C24E-B64B-9895-5AF746CBA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5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7F09-E1A3-7843-B0FC-1B1315172AEA}" type="datetimeFigureOut">
              <a:rPr lang="en-US" smtClean="0"/>
              <a:t>7/27/20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C0B6-C24E-B64B-9895-5AF746CBA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2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7F09-E1A3-7843-B0FC-1B1315172AEA}" type="datetimeFigureOut">
              <a:rPr lang="en-US" smtClean="0"/>
              <a:t>7/27/20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C0B6-C24E-B64B-9895-5AF746CBA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7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7F09-E1A3-7843-B0FC-1B1315172AEA}" type="datetimeFigureOut">
              <a:rPr lang="en-US" smtClean="0"/>
              <a:t>7/27/20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C0B6-C24E-B64B-9895-5AF746CBA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1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F7F09-E1A3-7843-B0FC-1B1315172AEA}" type="datetimeFigureOut">
              <a:rPr lang="en-US" smtClean="0"/>
              <a:t>7/27/20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C0B6-C24E-B64B-9895-5AF746CBA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2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19MS001888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99488-10E2-ED45-815E-BB890A916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77" y="50018"/>
            <a:ext cx="11475845" cy="124514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Helvetica" pitchFamily="2" charset="0"/>
              </a:rPr>
              <a:t>The ECCO-Darwin Data-assimilative Global Ocean Biogeochemistry Model: Estimates of Seasonal to Multi-decadal Surface Ocean pCO</a:t>
            </a:r>
            <a:r>
              <a:rPr lang="en-US" sz="2400" b="1" baseline="-25000" dirty="0">
                <a:latin typeface="Helvetica" pitchFamily="2" charset="0"/>
              </a:rPr>
              <a:t>2</a:t>
            </a:r>
            <a:r>
              <a:rPr lang="en-US" sz="2400" b="1" dirty="0">
                <a:latin typeface="Helvetica" pitchFamily="2" charset="0"/>
              </a:rPr>
              <a:t> </a:t>
            </a:r>
            <a:br>
              <a:rPr lang="en-US" sz="2400" b="1" dirty="0">
                <a:latin typeface="Helvetica" pitchFamily="2" charset="0"/>
              </a:rPr>
            </a:br>
            <a:r>
              <a:rPr lang="en-US" sz="2400" b="1" dirty="0">
                <a:latin typeface="Helvetica" pitchFamily="2" charset="0"/>
              </a:rPr>
              <a:t>and Air-sea CO</a:t>
            </a:r>
            <a:r>
              <a:rPr lang="en-US" sz="2400" b="1" baseline="-25000" dirty="0">
                <a:latin typeface="Helvetica" pitchFamily="2" charset="0"/>
              </a:rPr>
              <a:t>2</a:t>
            </a:r>
            <a:r>
              <a:rPr lang="en-US" sz="2400" b="1" dirty="0">
                <a:latin typeface="Helvetica" pitchFamily="2" charset="0"/>
              </a:rPr>
              <a:t> Flux </a:t>
            </a:r>
            <a:endParaRPr lang="en-US" sz="2400" dirty="0"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CFE850-5A8E-1342-B0E7-CE546DC4896B}"/>
              </a:ext>
            </a:extLst>
          </p:cNvPr>
          <p:cNvSpPr/>
          <p:nvPr/>
        </p:nvSpPr>
        <p:spPr>
          <a:xfrm>
            <a:off x="358077" y="1251951"/>
            <a:ext cx="114758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D. Carroll, D. Menemenlis, J. F. Adkins, K. W. Bowman, H. Brix, S. Dutkiewicz, I. Fenty, M. M. Gierach, C. Hill, O. Jahn, P. Landschützer, </a:t>
            </a:r>
          </a:p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J. M. Lauderdale, J. Liu, M. Manizza, J. D. Naviaux, C. Rödenbeck, D. S. Schimel, T. Van der Stocken, H. Zhang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004B9C-9369-4442-B3E7-FC254DD24BD1}"/>
              </a:ext>
            </a:extLst>
          </p:cNvPr>
          <p:cNvSpPr txBox="1"/>
          <p:nvPr/>
        </p:nvSpPr>
        <p:spPr>
          <a:xfrm>
            <a:off x="358077" y="2346004"/>
            <a:ext cx="72724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432FF"/>
                </a:solidFill>
                <a:latin typeface="Helvetica" pitchFamily="2" charset="0"/>
              </a:rPr>
              <a:t>The ECCO-Darwin model presented in this paper represents an important technological step forward as it is the first global-ocean biogeochemistry model that:</a:t>
            </a:r>
          </a:p>
          <a:p>
            <a:endParaRPr lang="en-US" sz="1600" dirty="0">
              <a:latin typeface="Helvetica" pitchFamily="2" charset="0"/>
            </a:endParaRPr>
          </a:p>
          <a:p>
            <a:pPr marL="342900" indent="-342900">
              <a:buAutoNum type="arabicParenBoth"/>
            </a:pPr>
            <a:r>
              <a:rPr lang="en-US" sz="1600" dirty="0">
                <a:latin typeface="Helvetica" pitchFamily="2" charset="0"/>
              </a:rPr>
              <a:t>Assimilates both physical and biogeochemical observations into the model in a property-conserving manner.</a:t>
            </a:r>
          </a:p>
          <a:p>
            <a:pPr marL="342900" indent="-342900">
              <a:buAutoNum type="arabicParenBoth"/>
            </a:pPr>
            <a:r>
              <a:rPr lang="en-US" sz="1600" dirty="0">
                <a:latin typeface="Helvetica" pitchFamily="2" charset="0"/>
              </a:rPr>
              <a:t>Considers how the nature of the ocean carbon sink has changed over multiple decades (1995–2017). </a:t>
            </a:r>
          </a:p>
          <a:p>
            <a:pPr marL="342900" indent="-342900">
              <a:buAutoNum type="arabicParenBoth"/>
            </a:pPr>
            <a:endParaRPr lang="en-US" sz="1600" dirty="0">
              <a:latin typeface="Helvetica" pitchFamily="2" charset="0"/>
            </a:endParaRPr>
          </a:p>
          <a:p>
            <a:r>
              <a:rPr lang="en-US" sz="1600" dirty="0">
                <a:latin typeface="Helvetica" pitchFamily="2" charset="0"/>
              </a:rPr>
              <a:t>As the ECCO ocean circulation estimates become more accurate and lengthen in time, ECCO-Darwin will become an ever more accurate and useful tool for climate-related ocean carbon cycle and mitigation studies.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6D71D55-935A-ED49-965C-EEC54B2AD6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96" r="53243"/>
          <a:stretch/>
        </p:blipFill>
        <p:spPr>
          <a:xfrm>
            <a:off x="7663774" y="1951933"/>
            <a:ext cx="4426085" cy="328881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1BF1F2A-D3A7-BA49-A0B4-59074A4AF9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624" t="14985" b="16112"/>
          <a:stretch/>
        </p:blipFill>
        <p:spPr>
          <a:xfrm>
            <a:off x="8132175" y="4610911"/>
            <a:ext cx="3766822" cy="195525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C1CE9AE-A505-3A4E-8A1D-0C6CA97498FD}"/>
              </a:ext>
            </a:extLst>
          </p:cNvPr>
          <p:cNvSpPr txBox="1"/>
          <p:nvPr/>
        </p:nvSpPr>
        <p:spPr>
          <a:xfrm>
            <a:off x="8241103" y="2117478"/>
            <a:ext cx="3592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Helvetica" pitchFamily="2" charset="0"/>
              </a:rPr>
              <a:t>ECCO Ocean State Estimates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21F7B8-AE6D-B045-A8CA-E1B691736920}"/>
              </a:ext>
            </a:extLst>
          </p:cNvPr>
          <p:cNvSpPr txBox="1"/>
          <p:nvPr/>
        </p:nvSpPr>
        <p:spPr>
          <a:xfrm>
            <a:off x="8226133" y="4697028"/>
            <a:ext cx="3171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Helvetica" pitchFamily="2" charset="0"/>
              </a:rPr>
              <a:t>MIT Darwin Project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F4BDBA-2F8E-DD46-B36B-1CC3060D5D5E}"/>
              </a:ext>
            </a:extLst>
          </p:cNvPr>
          <p:cNvSpPr/>
          <p:nvPr/>
        </p:nvSpPr>
        <p:spPr>
          <a:xfrm>
            <a:off x="358077" y="5981395"/>
            <a:ext cx="60317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Helvetica" pitchFamily="2" charset="0"/>
              </a:rPr>
              <a:t>Paper in press, </a:t>
            </a:r>
            <a:r>
              <a:rPr lang="en-US" sz="1600" i="1" dirty="0">
                <a:latin typeface="Helvetica" pitchFamily="2" charset="0"/>
              </a:rPr>
              <a:t>Journal of Advances in Modeling Earth Systems</a:t>
            </a:r>
          </a:p>
          <a:p>
            <a:r>
              <a:rPr lang="en-US" sz="1600" dirty="0">
                <a:latin typeface="Helvetica" pitchFamily="2" charset="0"/>
                <a:hlinkClick r:id="rId3"/>
              </a:rPr>
              <a:t>https://doi.org/10.1029/2019MS001888</a:t>
            </a:r>
            <a:endParaRPr lang="en-US" sz="16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21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999</TotalTime>
  <Words>222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The ECCO-Darwin Data-assimilative Global Ocean Biogeochemistry Model: Estimates of Seasonal to Multi-decadal Surface Ocean pCO2  and Air-sea CO2 Flux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Carroll, Dustin (US 329C-Affiliate)</cp:lastModifiedBy>
  <cp:revision>23</cp:revision>
  <dcterms:created xsi:type="dcterms:W3CDTF">2019-05-30T20:16:45Z</dcterms:created>
  <dcterms:modified xsi:type="dcterms:W3CDTF">2020-07-27T23:28:56Z</dcterms:modified>
</cp:coreProperties>
</file>