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28" d="100"/>
          <a:sy n="128" d="100"/>
        </p:scale>
        <p:origin x="17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8A5C9-1D71-D544-877B-F83E9BFFCA1E}" type="datetimeFigureOut">
              <a:rPr lang="en-US" smtClean="0"/>
              <a:t>7/24/20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0D3C7-A245-BE40-AF54-F6E889CBB148}" type="slidenum">
              <a:rPr lang="en-US" smtClean="0"/>
              <a:t>‹#›</a:t>
            </a:fld>
            <a:endParaRPr lang="en-US"/>
          </a:p>
        </p:txBody>
      </p:sp>
    </p:spTree>
    <p:extLst>
      <p:ext uri="{BB962C8B-B14F-4D97-AF65-F5344CB8AC3E}">
        <p14:creationId xmlns:p14="http://schemas.microsoft.com/office/powerpoint/2010/main" val="25711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a:t>
            </a:r>
            <a:r>
              <a:rPr lang="en-US" baseline="0" dirty="0"/>
              <a:t> figure</a:t>
            </a:r>
            <a:endParaRPr lang="en-US" dirty="0"/>
          </a:p>
        </p:txBody>
      </p:sp>
      <p:sp>
        <p:nvSpPr>
          <p:cNvPr id="4" name="Slide Number Placeholder 3"/>
          <p:cNvSpPr>
            <a:spLocks noGrp="1"/>
          </p:cNvSpPr>
          <p:nvPr>
            <p:ph type="sldNum" sz="quarter" idx="10"/>
          </p:nvPr>
        </p:nvSpPr>
        <p:spPr/>
        <p:txBody>
          <a:bodyPr/>
          <a:lstStyle/>
          <a:p>
            <a:pPr marL="0" marR="0" lvl="0" indent="0" algn="r" defTabSz="913843" rtl="0" eaLnBrk="1" fontAlgn="auto" latinLnBrk="0" hangingPunct="1">
              <a:lnSpc>
                <a:spcPct val="100000"/>
              </a:lnSpc>
              <a:spcBef>
                <a:spcPts val="0"/>
              </a:spcBef>
              <a:spcAft>
                <a:spcPts val="0"/>
              </a:spcAft>
              <a:buClrTx/>
              <a:buSzTx/>
              <a:buFontTx/>
              <a:buNone/>
              <a:tabLst/>
              <a:defRPr/>
            </a:pPr>
            <a:fld id="{7206363D-9F6A-48E3-B2A1-C1AFD06BC15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843"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65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C68A9F-6543-474A-AF92-E767E3448934}" type="datetimeFigureOut">
              <a:rPr lang="en-US" smtClean="0"/>
              <a:t>7/24/20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41777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68A9F-6543-474A-AF92-E767E3448934}" type="datetimeFigureOut">
              <a:rPr lang="en-US" smtClean="0"/>
              <a:t>7/24/20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63110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68A9F-6543-474A-AF92-E767E3448934}" type="datetimeFigureOut">
              <a:rPr lang="en-US" smtClean="0"/>
              <a:t>7/24/20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342240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68A9F-6543-474A-AF92-E767E3448934}" type="datetimeFigureOut">
              <a:rPr lang="en-US" smtClean="0"/>
              <a:t>7/24/20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193621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C68A9F-6543-474A-AF92-E767E3448934}" type="datetimeFigureOut">
              <a:rPr lang="en-US" smtClean="0"/>
              <a:t>7/24/20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264810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C68A9F-6543-474A-AF92-E767E3448934}" type="datetimeFigureOut">
              <a:rPr lang="en-US" smtClean="0"/>
              <a:t>7/24/20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138258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C68A9F-6543-474A-AF92-E767E3448934}" type="datetimeFigureOut">
              <a:rPr lang="en-US" smtClean="0"/>
              <a:t>7/24/20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344048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C68A9F-6543-474A-AF92-E767E3448934}" type="datetimeFigureOut">
              <a:rPr lang="en-US" smtClean="0"/>
              <a:t>7/24/20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274368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68A9F-6543-474A-AF92-E767E3448934}" type="datetimeFigureOut">
              <a:rPr lang="en-US" smtClean="0"/>
              <a:t>7/24/20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216353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C68A9F-6543-474A-AF92-E767E3448934}" type="datetimeFigureOut">
              <a:rPr lang="en-US" smtClean="0"/>
              <a:t>7/24/20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426343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C68A9F-6543-474A-AF92-E767E3448934}" type="datetimeFigureOut">
              <a:rPr lang="en-US" smtClean="0"/>
              <a:t>7/24/20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D957B-163F-E545-A514-C72019BE7AE2}" type="slidenum">
              <a:rPr lang="en-US" smtClean="0"/>
              <a:t>‹#›</a:t>
            </a:fld>
            <a:endParaRPr lang="en-US"/>
          </a:p>
        </p:txBody>
      </p:sp>
    </p:spTree>
    <p:extLst>
      <p:ext uri="{BB962C8B-B14F-4D97-AF65-F5344CB8AC3E}">
        <p14:creationId xmlns:p14="http://schemas.microsoft.com/office/powerpoint/2010/main" val="131543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68A9F-6543-474A-AF92-E767E3448934}" type="datetimeFigureOut">
              <a:rPr lang="en-US" smtClean="0"/>
              <a:t>7/24/20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D957B-163F-E545-A514-C72019BE7AE2}" type="slidenum">
              <a:rPr lang="en-US" smtClean="0"/>
              <a:t>‹#›</a:t>
            </a:fld>
            <a:endParaRPr lang="en-US"/>
          </a:p>
        </p:txBody>
      </p:sp>
    </p:spTree>
    <p:extLst>
      <p:ext uri="{BB962C8B-B14F-4D97-AF65-F5344CB8AC3E}">
        <p14:creationId xmlns:p14="http://schemas.microsoft.com/office/powerpoint/2010/main" val="4005250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1652"/>
            <a:ext cx="7619999" cy="647700"/>
          </a:xfrm>
        </p:spPr>
        <p:txBody>
          <a:bodyPr>
            <a:normAutofit fontScale="90000"/>
          </a:bodyPr>
          <a:lstStyle/>
          <a:p>
            <a:pPr algn="ctr"/>
            <a:r>
              <a:rPr lang="en-US" sz="2400" dirty="0"/>
              <a:t>Chlorophyll absorption and phytoplankton size information inferred from hyperspectral particulate beam attenuation</a:t>
            </a:r>
          </a:p>
        </p:txBody>
      </p:sp>
      <p:sp>
        <p:nvSpPr>
          <p:cNvPr id="3" name="Content Placeholder 2"/>
          <p:cNvSpPr>
            <a:spLocks noGrp="1"/>
          </p:cNvSpPr>
          <p:nvPr>
            <p:ph idx="1"/>
          </p:nvPr>
        </p:nvSpPr>
        <p:spPr>
          <a:xfrm>
            <a:off x="-1" y="1066799"/>
            <a:ext cx="3085755" cy="3375991"/>
          </a:xfrm>
        </p:spPr>
        <p:txBody>
          <a:bodyPr>
            <a:normAutofit lnSpcReduction="10000"/>
          </a:bodyPr>
          <a:lstStyle/>
          <a:p>
            <a:pPr marL="0" indent="0">
              <a:buNone/>
            </a:pPr>
            <a:r>
              <a:rPr lang="en-US" sz="1400" b="1" dirty="0"/>
              <a:t>Background: </a:t>
            </a:r>
          </a:p>
          <a:p>
            <a:pPr marL="112713" indent="-112713">
              <a:spcBef>
                <a:spcPts val="0"/>
              </a:spcBef>
            </a:pPr>
            <a:r>
              <a:rPr lang="en-US" sz="1400" dirty="0"/>
              <a:t>Near 676nm spectral feature is observed in particulate attenuation spectra in the ocean and is likely due to anomalous dispersion which is due to the absorption of particles near 676nm (chlorophyll a) and depends on size of absorbing particles.</a:t>
            </a:r>
          </a:p>
          <a:p>
            <a:pPr marL="0" indent="0">
              <a:spcBef>
                <a:spcPts val="0"/>
              </a:spcBef>
              <a:buNone/>
            </a:pPr>
            <a:endParaRPr lang="en-US" sz="600" b="1" dirty="0"/>
          </a:p>
          <a:p>
            <a:pPr marL="0" indent="0">
              <a:spcBef>
                <a:spcPts val="0"/>
              </a:spcBef>
              <a:buNone/>
            </a:pPr>
            <a:r>
              <a:rPr lang="en-US" sz="1400" b="1" dirty="0"/>
              <a:t>Analysis:</a:t>
            </a:r>
          </a:p>
          <a:p>
            <a:pPr marL="112713" indent="-112713">
              <a:spcBef>
                <a:spcPts val="0"/>
              </a:spcBef>
            </a:pPr>
            <a:r>
              <a:rPr lang="en-US" sz="1400" dirty="0"/>
              <a:t>Analysis of spectral particulate attenuation coefficient collected on board the R/V Tara globally. </a:t>
            </a:r>
          </a:p>
          <a:p>
            <a:pPr marL="112713" indent="-112713">
              <a:spcBef>
                <a:spcPts val="0"/>
              </a:spcBef>
            </a:pPr>
            <a:endParaRPr lang="en-US" sz="1400" dirty="0"/>
          </a:p>
          <a:p>
            <a:pPr marL="112713" indent="-112713">
              <a:spcBef>
                <a:spcPts val="0"/>
              </a:spcBef>
            </a:pPr>
            <a:r>
              <a:rPr lang="en-US" sz="1400" dirty="0"/>
              <a:t>Use principal component analysis.</a:t>
            </a:r>
          </a:p>
          <a:p>
            <a:pPr marL="112713" indent="-112713">
              <a:spcBef>
                <a:spcPts val="0"/>
              </a:spcBef>
            </a:pPr>
            <a:endParaRPr lang="en-US" sz="1400" dirty="0"/>
          </a:p>
          <a:p>
            <a:pPr marL="112713" indent="-112713">
              <a:spcBef>
                <a:spcPts val="0"/>
              </a:spcBef>
            </a:pPr>
            <a:r>
              <a:rPr lang="en-US" sz="1400" dirty="0"/>
              <a:t>Compare to absorption line height (</a:t>
            </a:r>
            <a:r>
              <a:rPr lang="en-US" sz="1400" dirty="0" err="1"/>
              <a:t>a</a:t>
            </a:r>
            <a:r>
              <a:rPr lang="en-US" sz="1400" baseline="-25000" dirty="0" err="1"/>
              <a:t>LH</a:t>
            </a:r>
            <a:r>
              <a:rPr lang="en-US" sz="1400" dirty="0"/>
              <a:t> around 676nm). </a:t>
            </a:r>
          </a:p>
        </p:txBody>
      </p:sp>
      <p:sp>
        <p:nvSpPr>
          <p:cNvPr id="5" name="Text Box 2"/>
          <p:cNvSpPr txBox="1">
            <a:spLocks noChangeArrowheads="1"/>
          </p:cNvSpPr>
          <p:nvPr/>
        </p:nvSpPr>
        <p:spPr bwMode="auto">
          <a:xfrm>
            <a:off x="3001617" y="3962400"/>
            <a:ext cx="6447183" cy="861774"/>
          </a:xfrm>
          <a:prstGeom prst="rect">
            <a:avLst/>
          </a:prstGeom>
          <a:noFill/>
          <a:ln w="9525">
            <a:noFill/>
            <a:miter lim="800000"/>
            <a:headEnd/>
            <a:tailEnd/>
          </a:ln>
        </p:spPr>
        <p:txBody>
          <a:bodyPr rot="0" vert="horz" wrap="square" lIns="91440" tIns="45720" rIns="91440" bIns="45720" anchor="t" anchorCtr="0">
            <a:spAutoFit/>
          </a:bodyPr>
          <a:lstStyle/>
          <a:p>
            <a:pPr marL="269875" marR="269875" lvl="0" indent="0" algn="l" defTabSz="913843" rtl="0" eaLnBrk="0" fontAlgn="auto" latinLnBrk="0" hangingPunct="0">
              <a:lnSpc>
                <a:spcPts val="1500"/>
              </a:lnSpc>
              <a:spcBef>
                <a:spcPts val="1200"/>
              </a:spcBef>
              <a:spcAft>
                <a:spcPts val="600"/>
              </a:spcAft>
              <a:buClrTx/>
              <a:buSzTx/>
              <a:buFontTx/>
              <a:buNone/>
              <a:tabLst/>
              <a:defRPr/>
            </a:pPr>
            <a:r>
              <a:rPr lang="en-US" sz="1400" dirty="0">
                <a:solidFill>
                  <a:srgbClr val="000000"/>
                </a:solidFill>
                <a:latin typeface="Arial" panose="020B0604020202020204" pitchFamily="34" charset="0"/>
                <a:cs typeface="Arial" panose="020B0604020202020204" pitchFamily="34" charset="0"/>
              </a:rPr>
              <a:t>Left: 1</a:t>
            </a:r>
            <a:r>
              <a:rPr lang="en-US" sz="1400" baseline="30000" dirty="0">
                <a:solidFill>
                  <a:srgbClr val="000000"/>
                </a:solidFill>
                <a:latin typeface="Arial" panose="020B0604020202020204" pitchFamily="34" charset="0"/>
                <a:cs typeface="Arial" panose="020B0604020202020204" pitchFamily="34" charset="0"/>
              </a:rPr>
              <a:t>st</a:t>
            </a:r>
            <a:r>
              <a:rPr lang="en-US" sz="1400" dirty="0">
                <a:solidFill>
                  <a:srgbClr val="000000"/>
                </a:solidFill>
                <a:latin typeface="Arial" panose="020B0604020202020204" pitchFamily="34" charset="0"/>
                <a:cs typeface="Arial" panose="020B0604020202020204" pitchFamily="34" charset="0"/>
              </a:rPr>
              <a:t> three spectral eigenfunctions associated with the anomalous dispersion feature in spectral particulate beam attenuation. Right: validation of prediction of absorption line-height due to chlorophyll based on measured (y-axis) and predicted from spectral attenuation (x-axis). </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6" name="TextBox 5"/>
          <p:cNvSpPr txBox="1"/>
          <p:nvPr/>
        </p:nvSpPr>
        <p:spPr>
          <a:xfrm>
            <a:off x="1" y="616275"/>
            <a:ext cx="9144000" cy="523220"/>
          </a:xfrm>
          <a:prstGeom prst="rect">
            <a:avLst/>
          </a:prstGeom>
          <a:noFill/>
        </p:spPr>
        <p:txBody>
          <a:bodyPr wrap="square" rtlCol="0">
            <a:spAutoFit/>
          </a:bodyPr>
          <a:lstStyle/>
          <a:p>
            <a:pPr lvl="0" algn="ctr" defTabSz="913843">
              <a:defRPr/>
            </a:pPr>
            <a:r>
              <a:rPr lang="en-US" sz="1400" dirty="0" err="1">
                <a:solidFill>
                  <a:srgbClr val="000000"/>
                </a:solidFill>
                <a:latin typeface="Arial" panose="020B0604020202020204" pitchFamily="34" charset="0"/>
                <a:cs typeface="Arial" panose="020B0604020202020204" pitchFamily="34" charset="0"/>
              </a:rPr>
              <a:t>Houskeeper</a:t>
            </a:r>
            <a:r>
              <a:rPr lang="en-US" sz="1400" dirty="0">
                <a:solidFill>
                  <a:srgbClr val="000000"/>
                </a:solidFill>
                <a:latin typeface="Arial" panose="020B0604020202020204" pitchFamily="34" charset="0"/>
                <a:cs typeface="Arial" panose="020B0604020202020204" pitchFamily="34" charset="0"/>
              </a:rPr>
              <a:t>, H. F., D. Draper, R. M. </a:t>
            </a:r>
            <a:r>
              <a:rPr lang="en-US" sz="1400" dirty="0" err="1">
                <a:solidFill>
                  <a:srgbClr val="000000"/>
                </a:solidFill>
                <a:latin typeface="Arial" panose="020B0604020202020204" pitchFamily="34" charset="0"/>
                <a:cs typeface="Arial" panose="020B0604020202020204" pitchFamily="34" charset="0"/>
              </a:rPr>
              <a:t>Kudela,and</a:t>
            </a:r>
            <a:r>
              <a:rPr lang="en-US" sz="1400" dirty="0">
                <a:solidFill>
                  <a:srgbClr val="000000"/>
                </a:solidFill>
                <a:latin typeface="Arial" panose="020B0604020202020204" pitchFamily="34" charset="0"/>
                <a:cs typeface="Arial" panose="020B0604020202020204" pitchFamily="34" charset="0"/>
              </a:rPr>
              <a:t> E. Boss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Jul 2020). </a:t>
            </a:r>
            <a:r>
              <a:rPr kumimoji="0" lang="en-US" sz="1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Applied Optics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 59: 22. DOI</a:t>
            </a:r>
            <a:r>
              <a:rPr lang="en-US" sz="1400" dirty="0">
                <a:solidFill>
                  <a:srgbClr val="000000"/>
                </a:solidFill>
                <a:latin typeface="Arial" panose="020B0604020202020204" pitchFamily="34" charset="0"/>
                <a:cs typeface="Arial" panose="020B0604020202020204" pitchFamily="34" charset="0"/>
              </a:rPr>
              <a:t>: 10.1364/AO.396832</a:t>
            </a:r>
            <a:endParaRPr kumimoji="0" lang="en-US" sz="1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1" y="4611231"/>
            <a:ext cx="5118653" cy="2246769"/>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Pct val="100000"/>
              <a:buFontTx/>
              <a:buNone/>
              <a:tabLst/>
              <a:defRPr/>
            </a:pPr>
            <a:r>
              <a:rPr kumimoji="0" lang="en-US" sz="1400" b="1" i="0" u="none" strike="noStrike" kern="0" cap="none" spc="0" normalizeH="0" baseline="0" noProof="0" dirty="0">
                <a:ln>
                  <a:noFill/>
                </a:ln>
                <a:solidFill>
                  <a:srgbClr val="3333CC"/>
                </a:solidFill>
                <a:effectLst/>
                <a:uLnTx/>
                <a:uFillTx/>
                <a:latin typeface="Arial" panose="020B0604020202020204" pitchFamily="34" charset="0"/>
                <a:ea typeface="ＭＳ Ｐゴシック" pitchFamily="-108" charset="-128"/>
                <a:cs typeface="Arial" panose="020B0604020202020204" pitchFamily="34" charset="0"/>
              </a:rPr>
              <a:t>Findings:</a:t>
            </a:r>
          </a:p>
          <a:p>
            <a:pPr marL="112713" lvl="0" indent="-112713" defTabSz="914400" eaLnBrk="0" fontAlgn="base" hangingPunct="0">
              <a:spcAft>
                <a:spcPct val="0"/>
              </a:spcAft>
              <a:buSzPct val="100000"/>
              <a:buFontTx/>
              <a:buChar char="•"/>
              <a:defRPr/>
            </a:pP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Multiple linear regression of </a:t>
            </a:r>
            <a:r>
              <a:rPr lang="en-US" sz="1400" kern="0" dirty="0" err="1">
                <a:solidFill>
                  <a:srgbClr val="3333CC"/>
                </a:solidFill>
                <a:latin typeface="Arial" panose="020B0604020202020204" pitchFamily="34" charset="0"/>
                <a:ea typeface="ＭＳ Ｐゴシック" pitchFamily="-108" charset="-128"/>
                <a:cs typeface="Arial" panose="020B0604020202020204" pitchFamily="34" charset="0"/>
              </a:rPr>
              <a:t>a</a:t>
            </a:r>
            <a:r>
              <a:rPr lang="en-US" sz="1400" kern="0" baseline="-25000" dirty="0" err="1">
                <a:solidFill>
                  <a:srgbClr val="3333CC"/>
                </a:solidFill>
                <a:latin typeface="Arial" panose="020B0604020202020204" pitchFamily="34" charset="0"/>
                <a:ea typeface="ＭＳ Ｐゴシック" pitchFamily="-108" charset="-128"/>
                <a:cs typeface="Arial" panose="020B0604020202020204" pitchFamily="34" charset="0"/>
              </a:rPr>
              <a:t>LH</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 on the amplitude functions enables an independent estimate of </a:t>
            </a:r>
            <a:r>
              <a:rPr lang="en-US" sz="1400" kern="0" dirty="0" err="1">
                <a:solidFill>
                  <a:srgbClr val="3333CC"/>
                </a:solidFill>
                <a:latin typeface="Arial" panose="020B0604020202020204" pitchFamily="34" charset="0"/>
                <a:ea typeface="ＭＳ Ｐゴシック" pitchFamily="-108" charset="-128"/>
                <a:cs typeface="Arial" panose="020B0604020202020204" pitchFamily="34" charset="0"/>
              </a:rPr>
              <a:t>a</a:t>
            </a:r>
            <a:r>
              <a:rPr lang="en-US" sz="1400" kern="0" baseline="-25000" dirty="0" err="1">
                <a:solidFill>
                  <a:srgbClr val="3333CC"/>
                </a:solidFill>
                <a:latin typeface="Arial" panose="020B0604020202020204" pitchFamily="34" charset="0"/>
                <a:ea typeface="ＭＳ Ｐゴシック" pitchFamily="-108" charset="-128"/>
                <a:cs typeface="Arial" panose="020B0604020202020204" pitchFamily="34" charset="0"/>
              </a:rPr>
              <a:t>LH</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 with RMSE of 3.19·10</a:t>
            </a:r>
            <a:r>
              <a:rPr lang="en-US" sz="1400" kern="0" baseline="30000" dirty="0">
                <a:solidFill>
                  <a:srgbClr val="3333CC"/>
                </a:solidFill>
                <a:latin typeface="Arial" panose="020B0604020202020204" pitchFamily="34" charset="0"/>
                <a:ea typeface="ＭＳ Ｐゴシック" pitchFamily="-108" charset="-128"/>
                <a:cs typeface="Arial" panose="020B0604020202020204" pitchFamily="34" charset="0"/>
              </a:rPr>
              <a:t>−3</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 m</a:t>
            </a:r>
            <a:r>
              <a:rPr lang="en-US" sz="1400" kern="0" baseline="30000" dirty="0">
                <a:solidFill>
                  <a:srgbClr val="3333CC"/>
                </a:solidFill>
                <a:latin typeface="Arial" panose="020B0604020202020204" pitchFamily="34" charset="0"/>
                <a:ea typeface="ＭＳ Ｐゴシック" pitchFamily="-108" charset="-128"/>
                <a:cs typeface="Arial" panose="020B0604020202020204" pitchFamily="34" charset="0"/>
              </a:rPr>
              <a:t>−1</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 (3.3%) or log10-RMSE of 18.6%, and a raw-scale R</a:t>
            </a:r>
            <a:r>
              <a:rPr lang="en-US" sz="1400" kern="0" baseline="30000" dirty="0">
                <a:solidFill>
                  <a:srgbClr val="3333CC"/>
                </a:solidFill>
                <a:latin typeface="Arial" panose="020B0604020202020204" pitchFamily="34" charset="0"/>
                <a:ea typeface="ＭＳ Ｐゴシック" pitchFamily="-108" charset="-128"/>
                <a:cs typeface="Arial" panose="020B0604020202020204" pitchFamily="34" charset="0"/>
              </a:rPr>
              <a:t>2</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 value of 0.9 based on the Tara Oceans Expedition data. This means a resolution of chlorophyll to +/-0.01mg m</a:t>
            </a:r>
            <a:r>
              <a:rPr lang="en-US" sz="1400" kern="0" baseline="30000" dirty="0">
                <a:solidFill>
                  <a:srgbClr val="3333CC"/>
                </a:solidFill>
                <a:latin typeface="Arial" panose="020B0604020202020204" pitchFamily="34" charset="0"/>
                <a:ea typeface="ＭＳ Ｐゴシック" pitchFamily="-108" charset="-128"/>
                <a:cs typeface="Arial" panose="020B0604020202020204" pitchFamily="34" charset="0"/>
              </a:rPr>
              <a:t>-3</a:t>
            </a: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a:t>
            </a:r>
          </a:p>
          <a:p>
            <a:pPr marL="112713" lvl="0" indent="-112713" defTabSz="914400" eaLnBrk="0" fontAlgn="base" hangingPunct="0">
              <a:spcAft>
                <a:spcPct val="0"/>
              </a:spcAft>
              <a:buSzPct val="100000"/>
              <a:buFontTx/>
              <a:buChar char="•"/>
              <a:defRPr/>
            </a:pPr>
            <a:endParaRPr lang="en-US" sz="1400" kern="0" dirty="0">
              <a:solidFill>
                <a:srgbClr val="3333CC"/>
              </a:solidFill>
              <a:latin typeface="Arial" panose="020B0604020202020204" pitchFamily="34" charset="0"/>
              <a:ea typeface="ＭＳ Ｐゴシック" pitchFamily="-108" charset="-128"/>
              <a:cs typeface="Arial" panose="020B0604020202020204" pitchFamily="34" charset="0"/>
            </a:endParaRPr>
          </a:p>
          <a:p>
            <a:pPr marL="112713" lvl="0" indent="-112713" defTabSz="914400" eaLnBrk="0" fontAlgn="base" hangingPunct="0">
              <a:spcAft>
                <a:spcPct val="0"/>
              </a:spcAft>
              <a:buSzPct val="100000"/>
              <a:buFontTx/>
              <a:buChar char="•"/>
              <a:defRPr/>
            </a:pPr>
            <a:r>
              <a:rPr kumimoji="0" lang="en-US" sz="1400" b="0" i="0" u="none" strike="noStrike" kern="0" cap="none" spc="0" normalizeH="0" baseline="0" noProof="0" dirty="0">
                <a:ln>
                  <a:noFill/>
                </a:ln>
                <a:solidFill>
                  <a:srgbClr val="3333CC"/>
                </a:solidFill>
                <a:effectLst/>
                <a:uLnTx/>
                <a:uFillTx/>
                <a:latin typeface="Arial" panose="020B0604020202020204" pitchFamily="34" charset="0"/>
                <a:ea typeface="ＭＳ Ｐゴシック" pitchFamily="-108" charset="-128"/>
                <a:cs typeface="Arial" panose="020B0604020202020204" pitchFamily="34" charset="0"/>
              </a:rPr>
              <a:t>Projection to eigenfunction is consistent with size parameter obtained independently from the particulate attenuation spectral slope.</a:t>
            </a:r>
          </a:p>
        </p:txBody>
      </p:sp>
      <p:sp>
        <p:nvSpPr>
          <p:cNvPr id="9" name="TextBox 8"/>
          <p:cNvSpPr txBox="1"/>
          <p:nvPr/>
        </p:nvSpPr>
        <p:spPr>
          <a:xfrm>
            <a:off x="5021885" y="4774483"/>
            <a:ext cx="4008850" cy="1384995"/>
          </a:xfrm>
          <a:prstGeom prst="rect">
            <a:avLst/>
          </a:prstGeom>
          <a:noFill/>
        </p:spPr>
        <p:txBody>
          <a:bodyPr wrap="square" rtlCol="0">
            <a:spAutoFit/>
          </a:bodyPr>
          <a:lstStyle/>
          <a:p>
            <a:pPr lvl="0" defTabSz="914400" eaLnBrk="0" fontAlgn="base" hangingPunct="0">
              <a:spcAft>
                <a:spcPct val="0"/>
              </a:spcAft>
              <a:buSzPct val="100000"/>
            </a:pPr>
            <a:r>
              <a:rPr lang="en-US" sz="1400" b="1" kern="0" dirty="0">
                <a:solidFill>
                  <a:srgbClr val="3333CC"/>
                </a:solidFill>
                <a:latin typeface="Arial" panose="020B0604020202020204" pitchFamily="34" charset="0"/>
                <a:ea typeface="ＭＳ Ｐゴシック" pitchFamily="-108" charset="-128"/>
                <a:cs typeface="Arial" panose="020B0604020202020204" pitchFamily="34" charset="0"/>
              </a:rPr>
              <a:t>Significance:</a:t>
            </a:r>
          </a:p>
          <a:p>
            <a:pPr marL="112713" lvl="0" indent="-112713" defTabSz="914400" eaLnBrk="0" fontAlgn="base" hangingPunct="0">
              <a:spcAft>
                <a:spcPct val="0"/>
              </a:spcAft>
              <a:buSzPct val="100000"/>
              <a:buFontTx/>
              <a:buChar char="•"/>
            </a:pP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Novel method to obtain chlorophyll concentration from a more robust instrument then currently available</a:t>
            </a:r>
          </a:p>
          <a:p>
            <a:pPr marL="112713" lvl="0" indent="-112713" defTabSz="914400" eaLnBrk="0" fontAlgn="base" hangingPunct="0">
              <a:spcAft>
                <a:spcPct val="0"/>
              </a:spcAft>
              <a:buSzPct val="100000"/>
              <a:buFontTx/>
              <a:buChar char="•"/>
            </a:pP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Suggest novel design for autonomous measurements.</a:t>
            </a:r>
          </a:p>
        </p:txBody>
      </p:sp>
      <p:pic>
        <p:nvPicPr>
          <p:cNvPr id="7" name="Picture 6">
            <a:extLst>
              <a:ext uri="{FF2B5EF4-FFF2-40B4-BE49-F238E27FC236}">
                <a16:creationId xmlns:a16="http://schemas.microsoft.com/office/drawing/2014/main" id="{04216E85-89B2-9D44-BFDF-FDB0338F5CF8}"/>
              </a:ext>
            </a:extLst>
          </p:cNvPr>
          <p:cNvPicPr>
            <a:picLocks noChangeAspect="1"/>
          </p:cNvPicPr>
          <p:nvPr/>
        </p:nvPicPr>
        <p:blipFill>
          <a:blip r:embed="rId3"/>
          <a:stretch>
            <a:fillRect/>
          </a:stretch>
        </p:blipFill>
        <p:spPr>
          <a:xfrm>
            <a:off x="6284778" y="1099193"/>
            <a:ext cx="2745957" cy="2632271"/>
          </a:xfrm>
          <a:prstGeom prst="rect">
            <a:avLst/>
          </a:prstGeom>
        </p:spPr>
      </p:pic>
      <p:pic>
        <p:nvPicPr>
          <p:cNvPr id="12" name="Picture 11">
            <a:extLst>
              <a:ext uri="{FF2B5EF4-FFF2-40B4-BE49-F238E27FC236}">
                <a16:creationId xmlns:a16="http://schemas.microsoft.com/office/drawing/2014/main" id="{E8C197DF-5E99-6147-9F1F-89C2B93180B6}"/>
              </a:ext>
            </a:extLst>
          </p:cNvPr>
          <p:cNvPicPr>
            <a:picLocks noChangeAspect="1"/>
          </p:cNvPicPr>
          <p:nvPr/>
        </p:nvPicPr>
        <p:blipFill>
          <a:blip r:embed="rId4"/>
          <a:stretch>
            <a:fillRect/>
          </a:stretch>
        </p:blipFill>
        <p:spPr>
          <a:xfrm>
            <a:off x="3199020" y="1066800"/>
            <a:ext cx="2972492" cy="2624362"/>
          </a:xfrm>
          <a:prstGeom prst="rect">
            <a:avLst/>
          </a:prstGeom>
        </p:spPr>
      </p:pic>
    </p:spTree>
    <p:extLst>
      <p:ext uri="{BB962C8B-B14F-4D97-AF65-F5344CB8AC3E}">
        <p14:creationId xmlns:p14="http://schemas.microsoft.com/office/powerpoint/2010/main" val="5967773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274</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Chlorophyll absorption and phytoplankton size information inferred from hyperspectral particulate beam attenuation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content of absorption spectra and implications for ocean color inversion</dc:title>
  <dc:creator>Microsoft Office User</dc:creator>
  <cp:lastModifiedBy>Microsoft Office User</cp:lastModifiedBy>
  <cp:revision>3</cp:revision>
  <dcterms:created xsi:type="dcterms:W3CDTF">2020-07-24T16:08:25Z</dcterms:created>
  <dcterms:modified xsi:type="dcterms:W3CDTF">2020-07-24T16:39:17Z</dcterms:modified>
</cp:coreProperties>
</file>