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64" r:id="rId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95" autoAdjust="0"/>
    <p:restoredTop sz="95064" autoAdjust="0"/>
  </p:normalViewPr>
  <p:slideViewPr>
    <p:cSldViewPr>
      <p:cViewPr varScale="1">
        <p:scale>
          <a:sx n="84" d="100"/>
          <a:sy n="84" d="100"/>
        </p:scale>
        <p:origin x="1136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218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6C394DAF-D41D-4170-A942-5EC726C12CCE}" type="datetimeFigureOut">
              <a:rPr lang="en-US" smtClean="0"/>
              <a:t>8/5/20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E129A5CA-096F-418F-9FEB-D0E4975ED517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1781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contains</a:t>
            </a:r>
            <a:r>
              <a:rPr lang="en-US" baseline="0" dirty="0"/>
              <a:t> a sample of the contents of an MSR Slide that we suggest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29A5CA-096F-418F-9FEB-D0E4975ED51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68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3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846" indent="0" algn="ctr">
              <a:buNone/>
              <a:defRPr/>
            </a:lvl2pPr>
            <a:lvl3pPr marL="913693" indent="0" algn="ctr">
              <a:buNone/>
              <a:defRPr/>
            </a:lvl3pPr>
            <a:lvl4pPr marL="1370540" indent="0" algn="ctr">
              <a:buNone/>
              <a:defRPr/>
            </a:lvl4pPr>
            <a:lvl5pPr marL="1827384" indent="0" algn="ctr">
              <a:buNone/>
              <a:defRPr/>
            </a:lvl5pPr>
            <a:lvl6pPr marL="2284230" indent="0" algn="ctr">
              <a:buNone/>
              <a:defRPr/>
            </a:lvl6pPr>
            <a:lvl7pPr marL="2741077" indent="0" algn="ctr">
              <a:buNone/>
              <a:defRPr/>
            </a:lvl7pPr>
            <a:lvl8pPr marL="3197922" indent="0" algn="ctr">
              <a:buNone/>
              <a:defRPr/>
            </a:lvl8pPr>
            <a:lvl9pPr marL="365476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C869AB-AAB5-8945-9B48-0324A8B3E70D}" type="slidenum">
              <a:rPr lang="en-US">
                <a:solidFill>
                  <a:srgbClr val="3333CC"/>
                </a:solidFill>
              </a:rPr>
              <a:pPr>
                <a:defRPr/>
              </a:pPr>
              <a:t>‹N°›</a:t>
            </a:fld>
            <a:endParaRPr lang="en-US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299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2BFC5C-7B89-4E41-9A30-8CDEBE46D535}" type="slidenum">
              <a:rPr lang="en-US">
                <a:solidFill>
                  <a:srgbClr val="3333CC"/>
                </a:solidFill>
              </a:rPr>
              <a:pPr>
                <a:defRPr/>
              </a:pPr>
              <a:t>‹N°›</a:t>
            </a:fld>
            <a:endParaRPr lang="en-US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572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9088" y="327035"/>
            <a:ext cx="2044700" cy="55292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327035"/>
            <a:ext cx="5983288" cy="55292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D322FF-251F-2F4E-87F4-E6764F6327F1}" type="slidenum">
              <a:rPr lang="en-US">
                <a:solidFill>
                  <a:srgbClr val="3333CC"/>
                </a:solidFill>
              </a:rPr>
              <a:pPr>
                <a:defRPr/>
              </a:pPr>
              <a:t>‹N°›</a:t>
            </a:fld>
            <a:endParaRPr lang="en-US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4425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066800"/>
            <a:ext cx="381000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066801"/>
            <a:ext cx="3810000" cy="2552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71900"/>
            <a:ext cx="3810000" cy="2552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3048001" y="6629401"/>
            <a:ext cx="3048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906" tIns="48453" rIns="96906" bIns="48453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0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3693" fontAlgn="base">
              <a:spcBef>
                <a:spcPct val="0"/>
              </a:spcBef>
              <a:spcAft>
                <a:spcPct val="0"/>
              </a:spcAft>
              <a:defRPr/>
            </a:pPr>
            <a:fld id="{4309757C-B6B2-A944-A0A6-CF83EB4356E7}" type="slidenum">
              <a:rPr lang="en-US" smtClean="0">
                <a:solidFill>
                  <a:srgbClr val="3333CC"/>
                </a:solidFill>
                <a:ea typeface="ＭＳ Ｐゴシック" charset="0"/>
              </a:rPr>
              <a:pPr defTabSz="913693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en-US" dirty="0">
              <a:solidFill>
                <a:srgbClr val="3333CC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0557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1" y="6613526"/>
            <a:ext cx="3048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906" tIns="48453" rIns="96906" bIns="48453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0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3693" fontAlgn="base">
              <a:spcBef>
                <a:spcPct val="0"/>
              </a:spcBef>
              <a:spcAft>
                <a:spcPct val="0"/>
              </a:spcAft>
              <a:defRPr/>
            </a:pPr>
            <a:fld id="{4309757C-B6B2-A944-A0A6-CF83EB4356E7}" type="slidenum">
              <a:rPr lang="en-US" smtClean="0">
                <a:solidFill>
                  <a:srgbClr val="3333CC"/>
                </a:solidFill>
                <a:ea typeface="ＭＳ Ｐゴシック" charset="0"/>
              </a:rPr>
              <a:pPr defTabSz="913693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en-US" dirty="0">
              <a:solidFill>
                <a:srgbClr val="3333CC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3817621"/>
      </p:ext>
    </p:extLst>
  </p:cSld>
  <p:clrMapOvr>
    <a:masterClrMapping/>
  </p:clrMapOvr>
  <p:transition spd="med"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1" y="304800"/>
            <a:ext cx="6096000" cy="571500"/>
          </a:xfr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A3FCC9-E66A-1145-B904-CAB326CB98F7}" type="slidenum">
              <a:rPr lang="en-US">
                <a:solidFill>
                  <a:srgbClr val="3333CC"/>
                </a:solidFill>
              </a:rPr>
              <a:pPr>
                <a:defRPr/>
              </a:pPr>
              <a:t>‹N°›</a:t>
            </a:fld>
            <a:endParaRPr lang="en-US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292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846" indent="0">
              <a:buNone/>
              <a:defRPr sz="1800"/>
            </a:lvl2pPr>
            <a:lvl3pPr marL="913693" indent="0">
              <a:buNone/>
              <a:defRPr sz="1600"/>
            </a:lvl3pPr>
            <a:lvl4pPr marL="1370540" indent="0">
              <a:buNone/>
              <a:defRPr sz="1400"/>
            </a:lvl4pPr>
            <a:lvl5pPr marL="1827384" indent="0">
              <a:buNone/>
              <a:defRPr sz="1400"/>
            </a:lvl5pPr>
            <a:lvl6pPr marL="2284230" indent="0">
              <a:buNone/>
              <a:defRPr sz="1400"/>
            </a:lvl6pPr>
            <a:lvl7pPr marL="2741077" indent="0">
              <a:buNone/>
              <a:defRPr sz="1400"/>
            </a:lvl7pPr>
            <a:lvl8pPr marL="3197922" indent="0">
              <a:buNone/>
              <a:defRPr sz="1400"/>
            </a:lvl8pPr>
            <a:lvl9pPr marL="365476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B24194-454F-374F-8232-686D2FA2EA4D}" type="slidenum">
              <a:rPr lang="en-US">
                <a:solidFill>
                  <a:srgbClr val="3333CC"/>
                </a:solidFill>
              </a:rPr>
              <a:pPr>
                <a:defRPr/>
              </a:pPr>
              <a:t>‹N°›</a:t>
            </a:fld>
            <a:endParaRPr lang="en-US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243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447800"/>
            <a:ext cx="4013200" cy="4408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9000" y="1447800"/>
            <a:ext cx="4014788" cy="4408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1ABE65-7947-134D-B34C-E018BC2D4907}" type="slidenum">
              <a:rPr lang="en-US">
                <a:solidFill>
                  <a:srgbClr val="3333CC"/>
                </a:solidFill>
              </a:rPr>
              <a:pPr>
                <a:defRPr/>
              </a:pPr>
              <a:t>‹N°›</a:t>
            </a:fld>
            <a:endParaRPr lang="en-US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574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46" indent="0">
              <a:buNone/>
              <a:defRPr sz="2000" b="1"/>
            </a:lvl2pPr>
            <a:lvl3pPr marL="913693" indent="0">
              <a:buNone/>
              <a:defRPr sz="1800" b="1"/>
            </a:lvl3pPr>
            <a:lvl4pPr marL="1370540" indent="0">
              <a:buNone/>
              <a:defRPr sz="1600" b="1"/>
            </a:lvl4pPr>
            <a:lvl5pPr marL="1827384" indent="0">
              <a:buNone/>
              <a:defRPr sz="1600" b="1"/>
            </a:lvl5pPr>
            <a:lvl6pPr marL="2284230" indent="0">
              <a:buNone/>
              <a:defRPr sz="1600" b="1"/>
            </a:lvl6pPr>
            <a:lvl7pPr marL="2741077" indent="0">
              <a:buNone/>
              <a:defRPr sz="1600" b="1"/>
            </a:lvl7pPr>
            <a:lvl8pPr marL="3197922" indent="0">
              <a:buNone/>
              <a:defRPr sz="1600" b="1"/>
            </a:lvl8pPr>
            <a:lvl9pPr marL="365476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46" indent="0">
              <a:buNone/>
              <a:defRPr sz="2000" b="1"/>
            </a:lvl2pPr>
            <a:lvl3pPr marL="913693" indent="0">
              <a:buNone/>
              <a:defRPr sz="1800" b="1"/>
            </a:lvl3pPr>
            <a:lvl4pPr marL="1370540" indent="0">
              <a:buNone/>
              <a:defRPr sz="1600" b="1"/>
            </a:lvl4pPr>
            <a:lvl5pPr marL="1827384" indent="0">
              <a:buNone/>
              <a:defRPr sz="1600" b="1"/>
            </a:lvl5pPr>
            <a:lvl6pPr marL="2284230" indent="0">
              <a:buNone/>
              <a:defRPr sz="1600" b="1"/>
            </a:lvl6pPr>
            <a:lvl7pPr marL="2741077" indent="0">
              <a:buNone/>
              <a:defRPr sz="1600" b="1"/>
            </a:lvl7pPr>
            <a:lvl8pPr marL="3197922" indent="0">
              <a:buNone/>
              <a:defRPr sz="1600" b="1"/>
            </a:lvl8pPr>
            <a:lvl9pPr marL="365476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718463-808A-6843-ACFF-BF9D44455941}" type="slidenum">
              <a:rPr lang="en-US">
                <a:solidFill>
                  <a:srgbClr val="3333CC"/>
                </a:solidFill>
              </a:rPr>
              <a:pPr>
                <a:defRPr/>
              </a:pPr>
              <a:t>‹N°›</a:t>
            </a:fld>
            <a:endParaRPr lang="en-US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398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2655C-23D9-6943-B41E-570597392F16}" type="slidenum">
              <a:rPr lang="en-US">
                <a:solidFill>
                  <a:srgbClr val="3333CC"/>
                </a:solidFill>
              </a:rPr>
              <a:pPr>
                <a:defRPr/>
              </a:pPr>
              <a:t>‹N°›</a:t>
            </a:fld>
            <a:endParaRPr lang="en-US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739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2D74FA-F0E1-F945-B657-B2CFFF6A6411}" type="slidenum">
              <a:rPr lang="en-US">
                <a:solidFill>
                  <a:srgbClr val="3333CC"/>
                </a:solidFill>
              </a:rPr>
              <a:pPr>
                <a:defRPr/>
              </a:pPr>
              <a:t>‹N°›</a:t>
            </a:fld>
            <a:endParaRPr lang="en-US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754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4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6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846" indent="0">
              <a:buNone/>
              <a:defRPr sz="1200"/>
            </a:lvl2pPr>
            <a:lvl3pPr marL="913693" indent="0">
              <a:buNone/>
              <a:defRPr sz="1000"/>
            </a:lvl3pPr>
            <a:lvl4pPr marL="1370540" indent="0">
              <a:buNone/>
              <a:defRPr sz="900"/>
            </a:lvl4pPr>
            <a:lvl5pPr marL="1827384" indent="0">
              <a:buNone/>
              <a:defRPr sz="900"/>
            </a:lvl5pPr>
            <a:lvl6pPr marL="2284230" indent="0">
              <a:buNone/>
              <a:defRPr sz="900"/>
            </a:lvl6pPr>
            <a:lvl7pPr marL="2741077" indent="0">
              <a:buNone/>
              <a:defRPr sz="900"/>
            </a:lvl7pPr>
            <a:lvl8pPr marL="3197922" indent="0">
              <a:buNone/>
              <a:defRPr sz="900"/>
            </a:lvl8pPr>
            <a:lvl9pPr marL="365476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0EE266-AF95-E340-B8F5-FA07BA3B7DF0}" type="slidenum">
              <a:rPr lang="en-US">
                <a:solidFill>
                  <a:srgbClr val="3333CC"/>
                </a:solidFill>
              </a:rPr>
              <a:pPr>
                <a:defRPr/>
              </a:pPr>
              <a:t>‹N°›</a:t>
            </a:fld>
            <a:endParaRPr lang="en-US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42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846" indent="0">
              <a:buNone/>
              <a:defRPr sz="2800"/>
            </a:lvl2pPr>
            <a:lvl3pPr marL="913693" indent="0">
              <a:buNone/>
              <a:defRPr sz="2400"/>
            </a:lvl3pPr>
            <a:lvl4pPr marL="1370540" indent="0">
              <a:buNone/>
              <a:defRPr sz="2000"/>
            </a:lvl4pPr>
            <a:lvl5pPr marL="1827384" indent="0">
              <a:buNone/>
              <a:defRPr sz="2000"/>
            </a:lvl5pPr>
            <a:lvl6pPr marL="2284230" indent="0">
              <a:buNone/>
              <a:defRPr sz="2000"/>
            </a:lvl6pPr>
            <a:lvl7pPr marL="2741077" indent="0">
              <a:buNone/>
              <a:defRPr sz="2000"/>
            </a:lvl7pPr>
            <a:lvl8pPr marL="3197922" indent="0">
              <a:buNone/>
              <a:defRPr sz="2000"/>
            </a:lvl8pPr>
            <a:lvl9pPr marL="3654769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846" indent="0">
              <a:buNone/>
              <a:defRPr sz="1200"/>
            </a:lvl2pPr>
            <a:lvl3pPr marL="913693" indent="0">
              <a:buNone/>
              <a:defRPr sz="1000"/>
            </a:lvl3pPr>
            <a:lvl4pPr marL="1370540" indent="0">
              <a:buNone/>
              <a:defRPr sz="900"/>
            </a:lvl4pPr>
            <a:lvl5pPr marL="1827384" indent="0">
              <a:buNone/>
              <a:defRPr sz="900"/>
            </a:lvl5pPr>
            <a:lvl6pPr marL="2284230" indent="0">
              <a:buNone/>
              <a:defRPr sz="900"/>
            </a:lvl6pPr>
            <a:lvl7pPr marL="2741077" indent="0">
              <a:buNone/>
              <a:defRPr sz="900"/>
            </a:lvl7pPr>
            <a:lvl8pPr marL="3197922" indent="0">
              <a:buNone/>
              <a:defRPr sz="900"/>
            </a:lvl8pPr>
            <a:lvl9pPr marL="365476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2F6BFB-6513-DE46-9E73-439096B0E8F5}" type="slidenum">
              <a:rPr lang="en-US">
                <a:solidFill>
                  <a:srgbClr val="3333CC"/>
                </a:solidFill>
              </a:rPr>
              <a:pPr>
                <a:defRPr/>
              </a:pPr>
              <a:t>‹N°›</a:t>
            </a:fld>
            <a:endParaRPr lang="en-US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663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/>
          <p:cNvPicPr>
            <a:picLocks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964" y="95260"/>
            <a:ext cx="1003300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Line 5"/>
          <p:cNvSpPr>
            <a:spLocks noChangeShapeType="1"/>
          </p:cNvSpPr>
          <p:nvPr/>
        </p:nvSpPr>
        <p:spPr bwMode="auto">
          <a:xfrm>
            <a:off x="65098" y="1062038"/>
            <a:ext cx="9020175" cy="0"/>
          </a:xfrm>
          <a:prstGeom prst="line">
            <a:avLst/>
          </a:prstGeom>
          <a:noFill/>
          <a:ln w="38100" cmpd="dbl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366" tIns="45685" rIns="91366" bIns="45685" anchor="ctr"/>
          <a:lstStyle/>
          <a:p>
            <a:pPr defTabSz="913693" fontAlgn="base">
              <a:spcBef>
                <a:spcPct val="0"/>
              </a:spcBef>
              <a:spcAft>
                <a:spcPct val="0"/>
              </a:spcAft>
            </a:pPr>
            <a:endParaRPr lang="en-US" sz="12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02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524001" y="327025"/>
            <a:ext cx="60960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906" tIns="48453" rIns="96906" bIns="4845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447800"/>
            <a:ext cx="8180388" cy="440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906" tIns="48453" rIns="96906" bIns="484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5978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51663" y="6653222"/>
            <a:ext cx="2005012" cy="20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906" tIns="48453" rIns="96906" bIns="48453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ea typeface="+mn-ea"/>
                <a:cs typeface="+mn-cs"/>
              </a:defRPr>
            </a:lvl1pPr>
          </a:lstStyle>
          <a:p>
            <a:pPr defTabSz="91369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5978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1" y="6613526"/>
            <a:ext cx="3048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906" tIns="48453" rIns="96906" bIns="48453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0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3693" fontAlgn="base">
              <a:spcBef>
                <a:spcPct val="0"/>
              </a:spcBef>
              <a:spcAft>
                <a:spcPct val="0"/>
              </a:spcAft>
              <a:defRPr/>
            </a:pPr>
            <a:fld id="{4309757C-B6B2-A944-A0A6-CF83EB4356E7}" type="slidenum">
              <a:rPr lang="en-US" smtClean="0">
                <a:solidFill>
                  <a:srgbClr val="3333CC"/>
                </a:solidFill>
                <a:ea typeface="ＭＳ Ｐゴシック" charset="0"/>
              </a:rPr>
              <a:pPr defTabSz="913693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en-US" dirty="0">
              <a:solidFill>
                <a:srgbClr val="3333CC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562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accent2"/>
          </a:solidFill>
          <a:latin typeface="+mj-lt"/>
          <a:ea typeface="ＭＳ Ｐゴシック" pitchFamily="-108" charset="-128"/>
          <a:cs typeface="ＭＳ Ｐゴシック" pitchFamily="-108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accent2"/>
          </a:solidFill>
          <a:latin typeface="Times New Roman" pitchFamily="-108" charset="0"/>
          <a:ea typeface="ＭＳ Ｐゴシック" pitchFamily="-108" charset="-128"/>
          <a:cs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accent2"/>
          </a:solidFill>
          <a:latin typeface="Times New Roman" pitchFamily="-108" charset="0"/>
          <a:ea typeface="ＭＳ Ｐゴシック" pitchFamily="-108" charset="-128"/>
          <a:cs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accent2"/>
          </a:solidFill>
          <a:latin typeface="Times New Roman" pitchFamily="-108" charset="0"/>
          <a:ea typeface="ＭＳ Ｐゴシック" pitchFamily="-108" charset="-128"/>
          <a:cs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accent2"/>
          </a:solidFill>
          <a:latin typeface="Times New Roman" pitchFamily="-108" charset="0"/>
          <a:ea typeface="ＭＳ Ｐゴシック" pitchFamily="-108" charset="-128"/>
          <a:cs typeface="ＭＳ Ｐゴシック" pitchFamily="-108" charset="-128"/>
        </a:defRPr>
      </a:lvl5pPr>
      <a:lvl6pPr marL="456846" algn="ctr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accent2"/>
          </a:solidFill>
          <a:latin typeface="Times New Roman" pitchFamily="-108" charset="0"/>
        </a:defRPr>
      </a:lvl6pPr>
      <a:lvl7pPr marL="913693" algn="ctr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accent2"/>
          </a:solidFill>
          <a:latin typeface="Times New Roman" pitchFamily="-108" charset="0"/>
        </a:defRPr>
      </a:lvl7pPr>
      <a:lvl8pPr marL="1370540" algn="ctr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accent2"/>
          </a:solidFill>
          <a:latin typeface="Times New Roman" pitchFamily="-108" charset="0"/>
        </a:defRPr>
      </a:lvl8pPr>
      <a:lvl9pPr marL="1827384" algn="ctr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accent2"/>
          </a:solidFill>
          <a:latin typeface="Times New Roman" pitchFamily="-108" charset="0"/>
        </a:defRPr>
      </a:lvl9pPr>
    </p:titleStyle>
    <p:bodyStyle>
      <a:lvl1pPr marL="342635" indent="-342635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3200">
          <a:solidFill>
            <a:schemeClr val="accent2"/>
          </a:solidFill>
          <a:latin typeface="+mn-lt"/>
          <a:ea typeface="ＭＳ Ｐゴシック" pitchFamily="-108" charset="-128"/>
          <a:cs typeface="ＭＳ Ｐゴシック" pitchFamily="-108" charset="-128"/>
        </a:defRPr>
      </a:lvl1pPr>
      <a:lvl2pPr marL="721754" indent="-256976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800">
          <a:solidFill>
            <a:schemeClr val="accent2"/>
          </a:solidFill>
          <a:latin typeface="+mn-lt"/>
          <a:ea typeface="ＭＳ Ｐゴシック" pitchFamily="-108" charset="-128"/>
        </a:defRPr>
      </a:lvl2pPr>
      <a:lvl3pPr marL="1072320" indent="-230009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400">
          <a:solidFill>
            <a:schemeClr val="accent2"/>
          </a:solidFill>
          <a:latin typeface="+mn-lt"/>
          <a:ea typeface="ＭＳ Ｐゴシック" pitchFamily="-108" charset="-128"/>
        </a:defRPr>
      </a:lvl3pPr>
      <a:lvl4pPr marL="1419714" indent="-226836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accent2"/>
          </a:solidFill>
          <a:latin typeface="+mn-lt"/>
          <a:ea typeface="ＭＳ Ｐゴシック" pitchFamily="-108" charset="-128"/>
        </a:defRPr>
      </a:lvl4pPr>
      <a:lvl5pPr marL="1770281" indent="-228422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accent2"/>
          </a:solidFill>
          <a:latin typeface="+mn-lt"/>
          <a:ea typeface="ＭＳ Ｐゴシック" pitchFamily="-108" charset="-128"/>
        </a:defRPr>
      </a:lvl5pPr>
      <a:lvl6pPr marL="2227125" indent="-228422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accent2"/>
          </a:solidFill>
          <a:latin typeface="+mn-lt"/>
          <a:ea typeface="ＭＳ Ｐゴシック" pitchFamily="-108" charset="-128"/>
        </a:defRPr>
      </a:lvl6pPr>
      <a:lvl7pPr marL="2683972" indent="-228422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accent2"/>
          </a:solidFill>
          <a:latin typeface="+mn-lt"/>
          <a:ea typeface="ＭＳ Ｐゴシック" pitchFamily="-108" charset="-128"/>
        </a:defRPr>
      </a:lvl7pPr>
      <a:lvl8pPr marL="3140815" indent="-228422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accent2"/>
          </a:solidFill>
          <a:latin typeface="+mn-lt"/>
          <a:ea typeface="ＭＳ Ｐゴシック" pitchFamily="-108" charset="-128"/>
        </a:defRPr>
      </a:lvl8pPr>
      <a:lvl9pPr marL="3597665" indent="-228422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accent2"/>
          </a:solidFill>
          <a:latin typeface="+mn-lt"/>
          <a:ea typeface="ＭＳ Ｐゴシック" pitchFamily="-108" charset="-128"/>
        </a:defRPr>
      </a:lvl9pPr>
    </p:bodyStyle>
    <p:otherStyle>
      <a:defPPr>
        <a:defRPr lang="en-US"/>
      </a:defPPr>
      <a:lvl1pPr marL="0" algn="l" defTabSz="4568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46" algn="l" defTabSz="4568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693" algn="l" defTabSz="4568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540" algn="l" defTabSz="4568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384" algn="l" defTabSz="4568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230" algn="l" defTabSz="4568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077" algn="l" defTabSz="4568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922" algn="l" defTabSz="4568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769" algn="l" defTabSz="4568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tiff"/><Relationship Id="rId4" Type="http://schemas.openxmlformats.org/officeDocument/2006/relationships/hyperlink" Target="https://doi.org/10.1111/ecog.0520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/>
          <p:nvPr/>
        </p:nvPicPr>
        <p:blipFill rotWithShape="1">
          <a:blip r:embed="rId3"/>
          <a:srcRect l="19507" r="14011" b="6698"/>
          <a:stretch/>
        </p:blipFill>
        <p:spPr bwMode="auto">
          <a:xfrm>
            <a:off x="5311460" y="2971800"/>
            <a:ext cx="3733800" cy="24622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50838"/>
            <a:ext cx="8305800" cy="639762"/>
          </a:xfrm>
        </p:spPr>
        <p:txBody>
          <a:bodyPr/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Essential krill species habitat resolved by seasonal upwelling and ocean circulation models within the large marine ecosystem of the California Current System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Cimino, Santora, Schroeder, </a:t>
            </a:r>
            <a:r>
              <a:rPr lang="en-US" sz="12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Sydeman</a:t>
            </a:r>
            <a:r>
              <a:rPr lang="en-US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Jacox</a:t>
            </a:r>
            <a:r>
              <a:rPr lang="en-US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Hazen, &amp; </a:t>
            </a:r>
            <a:r>
              <a:rPr lang="en-US" sz="12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Bograd</a:t>
            </a:r>
            <a:r>
              <a:rPr lang="en-US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(2020), </a:t>
            </a:r>
            <a:r>
              <a:rPr lang="en-US" sz="1200" b="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Ecography</a:t>
            </a:r>
            <a:r>
              <a:rPr lang="en-US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https://doi.org/10.1111/ecog.05204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3"/>
          <p:cNvSpPr txBox="1">
            <a:spLocks noChangeArrowheads="1"/>
          </p:cNvSpPr>
          <p:nvPr/>
        </p:nvSpPr>
        <p:spPr bwMode="auto">
          <a:xfrm>
            <a:off x="5410200" y="5396805"/>
            <a:ext cx="3816166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sz="1400" b="1" dirty="0">
                <a:latin typeface="Arial"/>
                <a:cs typeface="Arial"/>
              </a:rPr>
              <a:t>Observed and predicted krill species abundance. </a:t>
            </a:r>
            <a:r>
              <a:rPr lang="en-US" sz="1400" dirty="0">
                <a:latin typeface="Arial"/>
                <a:cs typeface="Arial"/>
              </a:rPr>
              <a:t>Top: Observed and predicted krill species catch-per-unit-effort (CPUE) relative to ENSO; Bottom: model projections of essential krill species habitat throughout the California Current</a:t>
            </a:r>
            <a:endParaRPr lang="en-US" sz="1400" dirty="0"/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562F6E98-BA15-3641-9ABC-420532941F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704" y="1024890"/>
            <a:ext cx="5212130" cy="590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 dirty="0">
                <a:solidFill>
                  <a:srgbClr val="0000FF"/>
                </a:solidFill>
                <a:latin typeface="Arial"/>
                <a:cs typeface="Arial"/>
              </a:rPr>
              <a:t>Science Question</a:t>
            </a:r>
          </a:p>
          <a:p>
            <a:pPr eaLnBrk="1" hangingPunct="1"/>
            <a:r>
              <a:rPr lang="en-US" sz="1400" dirty="0">
                <a:solidFill>
                  <a:schemeClr val="accent2"/>
                </a:solidFill>
              </a:rPr>
              <a:t>We hypothesized that the distribution and abundance of krill species derived from ecosystem surveys in spring/summer relates to geomorphic features, coastal upwelling during the preceding winter, and spring </a:t>
            </a:r>
            <a:r>
              <a:rPr lang="en-US" sz="1400" dirty="0" err="1">
                <a:solidFill>
                  <a:schemeClr val="accent2"/>
                </a:solidFill>
              </a:rPr>
              <a:t>mesoscale</a:t>
            </a:r>
            <a:r>
              <a:rPr lang="en-US" sz="1400" dirty="0">
                <a:solidFill>
                  <a:schemeClr val="accent2"/>
                </a:solidFill>
              </a:rPr>
              <a:t> oceanographic conditions. </a:t>
            </a:r>
            <a:endParaRPr lang="en-US" sz="1400" b="1" dirty="0">
              <a:solidFill>
                <a:schemeClr val="accent2"/>
              </a:solidFill>
              <a:latin typeface="Arial"/>
              <a:cs typeface="Arial"/>
            </a:endParaRPr>
          </a:p>
          <a:p>
            <a:pPr eaLnBrk="1" hangingPunct="1"/>
            <a:r>
              <a:rPr lang="en-US" sz="1400" b="1" dirty="0">
                <a:solidFill>
                  <a:srgbClr val="0000FF"/>
                </a:solidFill>
                <a:latin typeface="Arial"/>
                <a:cs typeface="Arial"/>
              </a:rPr>
              <a:t>Analysis</a:t>
            </a:r>
          </a:p>
          <a:p>
            <a:pPr eaLnBrk="1" hangingPunct="1"/>
            <a:r>
              <a:rPr lang="en-US" sz="1400" dirty="0">
                <a:solidFill>
                  <a:schemeClr val="accent2"/>
                </a:solidFill>
              </a:rPr>
              <a:t>Species distribution modeling approach using boosted regression trees with satellite data and ocean model output to quantify the habitat associations of two primary krill species (</a:t>
            </a:r>
            <a:r>
              <a:rPr lang="en-US" sz="1400" i="1" dirty="0" err="1">
                <a:solidFill>
                  <a:schemeClr val="accent2"/>
                </a:solidFill>
              </a:rPr>
              <a:t>Euphausia</a:t>
            </a:r>
            <a:r>
              <a:rPr lang="en-US" sz="1400" i="1" dirty="0">
                <a:solidFill>
                  <a:schemeClr val="accent2"/>
                </a:solidFill>
              </a:rPr>
              <a:t> </a:t>
            </a:r>
            <a:r>
              <a:rPr lang="en-US" sz="1400" i="1" dirty="0" err="1">
                <a:solidFill>
                  <a:schemeClr val="accent2"/>
                </a:solidFill>
              </a:rPr>
              <a:t>pacifica</a:t>
            </a:r>
            <a:r>
              <a:rPr lang="en-US" sz="1400" i="1" dirty="0">
                <a:solidFill>
                  <a:schemeClr val="accent2"/>
                </a:solidFill>
              </a:rPr>
              <a:t> ‘EPAC’ </a:t>
            </a:r>
            <a:r>
              <a:rPr lang="en-US" sz="1400" dirty="0">
                <a:solidFill>
                  <a:schemeClr val="accent2"/>
                </a:solidFill>
              </a:rPr>
              <a:t>and </a:t>
            </a:r>
            <a:r>
              <a:rPr lang="en-US" sz="1400" i="1" dirty="0" err="1">
                <a:solidFill>
                  <a:schemeClr val="accent2"/>
                </a:solidFill>
              </a:rPr>
              <a:t>Thysanoessa</a:t>
            </a:r>
            <a:r>
              <a:rPr lang="en-US" sz="1400" i="1" dirty="0">
                <a:solidFill>
                  <a:schemeClr val="accent2"/>
                </a:solidFill>
              </a:rPr>
              <a:t> </a:t>
            </a:r>
            <a:r>
              <a:rPr lang="en-US" sz="1400" i="1" dirty="0" err="1">
                <a:solidFill>
                  <a:schemeClr val="accent2"/>
                </a:solidFill>
              </a:rPr>
              <a:t>spinifera</a:t>
            </a:r>
            <a:r>
              <a:rPr lang="en-US" sz="1400" i="1" dirty="0">
                <a:solidFill>
                  <a:schemeClr val="accent2"/>
                </a:solidFill>
              </a:rPr>
              <a:t> ‘TSPIN’</a:t>
            </a:r>
            <a:r>
              <a:rPr lang="en-US" sz="1400" dirty="0">
                <a:solidFill>
                  <a:schemeClr val="accent2"/>
                </a:solidFill>
              </a:rPr>
              <a:t>) observed in the central California Current, 2002 to 2018.</a:t>
            </a:r>
            <a:endParaRPr lang="en-US" sz="1400" b="1" dirty="0">
              <a:solidFill>
                <a:schemeClr val="accent2"/>
              </a:solidFill>
              <a:latin typeface="Arial"/>
              <a:cs typeface="Arial"/>
            </a:endParaRPr>
          </a:p>
          <a:p>
            <a:pPr eaLnBrk="1" hangingPunct="1"/>
            <a:r>
              <a:rPr lang="en-US" sz="1400" b="1" dirty="0">
                <a:solidFill>
                  <a:srgbClr val="0000FF"/>
                </a:solidFill>
                <a:latin typeface="Arial"/>
                <a:cs typeface="Arial"/>
              </a:rPr>
              <a:t>Results</a:t>
            </a:r>
          </a:p>
          <a:p>
            <a:pPr marL="168275" indent="-168275" eaLnBrk="1" hangingPunct="1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2"/>
                </a:solidFill>
              </a:rPr>
              <a:t>Models confirmed the neritic distribution of </a:t>
            </a:r>
            <a:r>
              <a:rPr lang="en-US" sz="1400" i="1" dirty="0">
                <a:solidFill>
                  <a:schemeClr val="accent2"/>
                </a:solidFill>
              </a:rPr>
              <a:t>TSPIN </a:t>
            </a:r>
            <a:r>
              <a:rPr lang="en-US" sz="1400" dirty="0">
                <a:solidFill>
                  <a:schemeClr val="accent2"/>
                </a:solidFill>
              </a:rPr>
              <a:t>and pelagic, outer slope association of </a:t>
            </a:r>
            <a:r>
              <a:rPr lang="en-US" sz="1400" i="1" dirty="0">
                <a:solidFill>
                  <a:schemeClr val="accent2"/>
                </a:solidFill>
              </a:rPr>
              <a:t>EPAC</a:t>
            </a:r>
            <a:r>
              <a:rPr lang="en-US" sz="1400" dirty="0">
                <a:solidFill>
                  <a:schemeClr val="accent2"/>
                </a:solidFill>
              </a:rPr>
              <a:t>. </a:t>
            </a:r>
          </a:p>
          <a:p>
            <a:pPr marL="168275" indent="-168275" eaLnBrk="1" hangingPunct="1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2"/>
                </a:solidFill>
              </a:rPr>
              <a:t>Distribution patterns were influenced by depth and bottom </a:t>
            </a:r>
            <a:r>
              <a:rPr lang="en-US" sz="1400" dirty="0" err="1">
                <a:solidFill>
                  <a:schemeClr val="accent2"/>
                </a:solidFill>
              </a:rPr>
              <a:t>rugosity</a:t>
            </a:r>
            <a:r>
              <a:rPr lang="en-US" sz="1400" dirty="0">
                <a:solidFill>
                  <a:schemeClr val="accent2"/>
                </a:solidFill>
              </a:rPr>
              <a:t>; </a:t>
            </a:r>
            <a:r>
              <a:rPr lang="en-US" sz="1400" dirty="0" err="1">
                <a:solidFill>
                  <a:schemeClr val="accent2"/>
                </a:solidFill>
              </a:rPr>
              <a:t>Chl</a:t>
            </a:r>
            <a:r>
              <a:rPr lang="en-US" sz="1400" dirty="0">
                <a:solidFill>
                  <a:schemeClr val="accent2"/>
                </a:solidFill>
              </a:rPr>
              <a:t>‐a concentrations and increased winter upwelling conditions; and spring surface currents and wind stress. </a:t>
            </a:r>
          </a:p>
          <a:p>
            <a:pPr marL="168275" indent="-168275" eaLnBrk="1" hangingPunct="1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2"/>
                </a:solidFill>
              </a:rPr>
              <a:t>Observations of seabirds &amp; whales relate to predicted krill patterns</a:t>
            </a:r>
          </a:p>
          <a:p>
            <a:pPr eaLnBrk="1" hangingPunct="1"/>
            <a:r>
              <a:rPr lang="en-US" sz="1400" b="1" dirty="0">
                <a:solidFill>
                  <a:srgbClr val="0000FF"/>
                </a:solidFill>
                <a:latin typeface="Arial"/>
                <a:cs typeface="Arial"/>
              </a:rPr>
              <a:t>Significance</a:t>
            </a:r>
          </a:p>
          <a:p>
            <a:pPr eaLnBrk="1" hangingPunct="1"/>
            <a:r>
              <a:rPr lang="en-US" sz="1400" dirty="0">
                <a:solidFill>
                  <a:schemeClr val="accent2"/>
                </a:solidFill>
              </a:rPr>
              <a:t>Our framework indicates species‐specific habitat relationships for these foundational forage species and their negative response to large‐scale climate variations, such as El Niño and marine </a:t>
            </a:r>
            <a:r>
              <a:rPr lang="en-US" sz="1400" dirty="0" err="1">
                <a:solidFill>
                  <a:schemeClr val="accent2"/>
                </a:solidFill>
              </a:rPr>
              <a:t>heatwave</a:t>
            </a:r>
            <a:r>
              <a:rPr lang="en-US" sz="1400" dirty="0">
                <a:solidFill>
                  <a:schemeClr val="accent2"/>
                </a:solidFill>
              </a:rPr>
              <a:t> conditions. The approach can be easily transferred to other ecosystems or krill species that respond to similar ocean and climate forcing.</a:t>
            </a:r>
            <a:endParaRPr lang="en-US" sz="1400" dirty="0">
              <a:solidFill>
                <a:schemeClr val="accent2"/>
              </a:solidFill>
              <a:latin typeface="Arial"/>
              <a:cs typeface="Arial"/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6" t="10166" r="3232" b="2892"/>
          <a:stretch/>
        </p:blipFill>
        <p:spPr>
          <a:xfrm>
            <a:off x="5740189" y="1295400"/>
            <a:ext cx="2819402" cy="1758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285892"/>
      </p:ext>
    </p:extLst>
  </p:cSld>
  <p:clrMapOvr>
    <a:masterClrMapping/>
  </p:clrMapOvr>
</p:sld>
</file>

<file path=ppt/theme/theme1.xml><?xml version="1.0" encoding="utf-8"?>
<a:theme xmlns:a="http://schemas.openxmlformats.org/drawingml/2006/main" name="GPMC Nov 2001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484E0"/>
      </a:hlink>
      <a:folHlink>
        <a:srgbClr val="B2B2B2"/>
      </a:folHlink>
    </a:clrScheme>
    <a:fontScheme name="GPMC Nov 200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8" charset="0"/>
          </a:defRPr>
        </a:defPPr>
      </a:lstStyle>
    </a:lnDef>
  </a:objectDefaults>
  <a:extraClrSchemeLst>
    <a:extraClrScheme>
      <a:clrScheme name="GPMC Nov 200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PMC Nov 200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PMC Nov 200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PMC Nov 200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PMC Nov 200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PMC Nov 200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PMC Nov 200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8506</TotalTime>
  <Words>302</Words>
  <Application>Microsoft Macintosh PowerPoint</Application>
  <PresentationFormat>Affichage à l'écran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ＭＳ Ｐゴシック</vt:lpstr>
      <vt:lpstr>Arial</vt:lpstr>
      <vt:lpstr>Calibri</vt:lpstr>
      <vt:lpstr>Times New Roman</vt:lpstr>
      <vt:lpstr>GPMC Nov 2001</vt:lpstr>
      <vt:lpstr>Essential krill species habitat resolved by seasonal upwelling and ocean circulation models within the large marine ecosystem of the California Current System Cimino, Santora, Schroeder, Sydeman, Jacox, Hazen, &amp; Bograd (2020), Ecography, https://doi.org/10.1111/ecog.05204 </vt:lpstr>
    </vt:vector>
  </TitlesOfParts>
  <Company>Booz Allen Hamilton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Yoseph, Elizabeth [USA]</dc:creator>
  <cp:lastModifiedBy>Monique Messié</cp:lastModifiedBy>
  <cp:revision>69</cp:revision>
  <cp:lastPrinted>2016-12-19T15:06:13Z</cp:lastPrinted>
  <dcterms:created xsi:type="dcterms:W3CDTF">2014-07-25T19:02:24Z</dcterms:created>
  <dcterms:modified xsi:type="dcterms:W3CDTF">2020-08-05T21:43:33Z</dcterms:modified>
</cp:coreProperties>
</file>