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63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23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7/23/2020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</a:t>
            </a:r>
            <a:r>
              <a:rPr lang="en-US" baseline="0" dirty="0" smtClean="0"/>
              <a:t>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6363D-9F6A-48E3-B2A1-C1AFD06BC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85" indent="0" algn="ctr">
              <a:buNone/>
              <a:defRPr/>
            </a:lvl2pPr>
            <a:lvl3pPr marL="913370" indent="0" algn="ctr">
              <a:buNone/>
              <a:defRPr/>
            </a:lvl3pPr>
            <a:lvl4pPr marL="1370058" indent="0" algn="ctr">
              <a:buNone/>
              <a:defRPr/>
            </a:lvl4pPr>
            <a:lvl5pPr marL="1826744" indent="0" algn="ctr">
              <a:buNone/>
              <a:defRPr/>
            </a:lvl5pPr>
            <a:lvl6pPr marL="2283427" indent="0" algn="ctr">
              <a:buNone/>
              <a:defRPr/>
            </a:lvl6pPr>
            <a:lvl7pPr marL="2740114" indent="0" algn="ctr">
              <a:buNone/>
              <a:defRPr/>
            </a:lvl7pPr>
            <a:lvl8pPr marL="3196798" indent="0" algn="ctr">
              <a:buNone/>
              <a:defRPr/>
            </a:lvl8pPr>
            <a:lvl9pPr marL="36534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40"/>
            <a:ext cx="2044700" cy="55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327040"/>
            <a:ext cx="5983288" cy="55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3249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435767" y="6600391"/>
            <a:ext cx="421826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3563" y="6492879"/>
            <a:ext cx="54768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8376" y="6492879"/>
            <a:ext cx="1069767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85" indent="0">
              <a:buNone/>
              <a:defRPr sz="1800"/>
            </a:lvl2pPr>
            <a:lvl3pPr marL="913370" indent="0">
              <a:buNone/>
              <a:defRPr sz="1600"/>
            </a:lvl3pPr>
            <a:lvl4pPr marL="1370058" indent="0">
              <a:buNone/>
              <a:defRPr sz="1400"/>
            </a:lvl4pPr>
            <a:lvl5pPr marL="1826744" indent="0">
              <a:buNone/>
              <a:defRPr sz="1400"/>
            </a:lvl5pPr>
            <a:lvl6pPr marL="2283427" indent="0">
              <a:buNone/>
              <a:defRPr sz="1400"/>
            </a:lvl6pPr>
            <a:lvl7pPr marL="2740114" indent="0">
              <a:buNone/>
              <a:defRPr sz="1400"/>
            </a:lvl7pPr>
            <a:lvl8pPr marL="3196798" indent="0">
              <a:buNone/>
              <a:defRPr sz="1400"/>
            </a:lvl8pPr>
            <a:lvl9pPr marL="36534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8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1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0" indent="0">
              <a:buNone/>
              <a:defRPr sz="1800" b="1"/>
            </a:lvl3pPr>
            <a:lvl4pPr marL="1370058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7" indent="0">
              <a:buNone/>
              <a:defRPr sz="1600" b="1"/>
            </a:lvl6pPr>
            <a:lvl7pPr marL="2740114" indent="0">
              <a:buNone/>
              <a:defRPr sz="1600" b="1"/>
            </a:lvl7pPr>
            <a:lvl8pPr marL="3196798" indent="0">
              <a:buNone/>
              <a:defRPr sz="1600" b="1"/>
            </a:lvl8pPr>
            <a:lvl9pPr marL="36534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0" indent="0">
              <a:buNone/>
              <a:defRPr sz="1800" b="1"/>
            </a:lvl3pPr>
            <a:lvl4pPr marL="1370058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7" indent="0">
              <a:buNone/>
              <a:defRPr sz="1600" b="1"/>
            </a:lvl6pPr>
            <a:lvl7pPr marL="2740114" indent="0">
              <a:buNone/>
              <a:defRPr sz="1600" b="1"/>
            </a:lvl7pPr>
            <a:lvl8pPr marL="3196798" indent="0">
              <a:buNone/>
              <a:defRPr sz="1600" b="1"/>
            </a:lvl8pPr>
            <a:lvl9pPr marL="36534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4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0" indent="0">
              <a:buNone/>
              <a:defRPr sz="1000"/>
            </a:lvl3pPr>
            <a:lvl4pPr marL="1370058" indent="0">
              <a:buNone/>
              <a:defRPr sz="900"/>
            </a:lvl4pPr>
            <a:lvl5pPr marL="1826744" indent="0">
              <a:buNone/>
              <a:defRPr sz="900"/>
            </a:lvl5pPr>
            <a:lvl6pPr marL="2283427" indent="0">
              <a:buNone/>
              <a:defRPr sz="900"/>
            </a:lvl6pPr>
            <a:lvl7pPr marL="2740114" indent="0">
              <a:buNone/>
              <a:defRPr sz="900"/>
            </a:lvl7pPr>
            <a:lvl8pPr marL="3196798" indent="0">
              <a:buNone/>
              <a:defRPr sz="900"/>
            </a:lvl8pPr>
            <a:lvl9pPr marL="36534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85" indent="0">
              <a:buNone/>
              <a:defRPr sz="2800"/>
            </a:lvl2pPr>
            <a:lvl3pPr marL="913370" indent="0">
              <a:buNone/>
              <a:defRPr sz="2400"/>
            </a:lvl3pPr>
            <a:lvl4pPr marL="1370058" indent="0">
              <a:buNone/>
              <a:defRPr sz="2000"/>
            </a:lvl4pPr>
            <a:lvl5pPr marL="1826744" indent="0">
              <a:buNone/>
              <a:defRPr sz="2000"/>
            </a:lvl5pPr>
            <a:lvl6pPr marL="2283427" indent="0">
              <a:buNone/>
              <a:defRPr sz="2000"/>
            </a:lvl6pPr>
            <a:lvl7pPr marL="2740114" indent="0">
              <a:buNone/>
              <a:defRPr sz="2000"/>
            </a:lvl7pPr>
            <a:lvl8pPr marL="3196798" indent="0">
              <a:buNone/>
              <a:defRPr sz="2000"/>
            </a:lvl8pPr>
            <a:lvl9pPr marL="3653485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0" indent="0">
              <a:buNone/>
              <a:defRPr sz="1000"/>
            </a:lvl3pPr>
            <a:lvl4pPr marL="1370058" indent="0">
              <a:buNone/>
              <a:defRPr sz="900"/>
            </a:lvl4pPr>
            <a:lvl5pPr marL="1826744" indent="0">
              <a:buNone/>
              <a:defRPr sz="900"/>
            </a:lvl5pPr>
            <a:lvl6pPr marL="2283427" indent="0">
              <a:buNone/>
              <a:defRPr sz="900"/>
            </a:lvl6pPr>
            <a:lvl7pPr marL="2740114" indent="0">
              <a:buNone/>
              <a:defRPr sz="900"/>
            </a:lvl7pPr>
            <a:lvl8pPr marL="3196798" indent="0">
              <a:buNone/>
              <a:defRPr sz="900"/>
            </a:lvl8pPr>
            <a:lvl9pPr marL="36534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2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5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102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36" tIns="45669" rIns="91336" bIns="45669" anchor="ctr"/>
          <a:lstStyle/>
          <a:p>
            <a:pPr defTabSz="91337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7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685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37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058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674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515" indent="-3425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500" indent="-25688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1943" indent="-22992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214" indent="-22675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69658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6343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029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39710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6401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5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70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58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7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4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8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5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499"/>
            <a:ext cx="8229598" cy="979923"/>
          </a:xfrm>
        </p:spPr>
        <p:txBody>
          <a:bodyPr/>
          <a:lstStyle/>
          <a:p>
            <a:r>
              <a:rPr lang="en-US" sz="2000" dirty="0" smtClean="0"/>
              <a:t>High resolution</a:t>
            </a:r>
            <a:r>
              <a:rPr lang="en-US" sz="2000" dirty="0" smtClean="0"/>
              <a:t> ecosystem map provides a testable </a:t>
            </a:r>
            <a:r>
              <a:rPr lang="en-US" sz="2000" dirty="0"/>
              <a:t>m</a:t>
            </a:r>
            <a:r>
              <a:rPr lang="en-US" sz="2000" dirty="0" smtClean="0"/>
              <a:t>odel of</a:t>
            </a:r>
            <a:r>
              <a:rPr lang="en-US" sz="2000" dirty="0"/>
              <a:t> </a:t>
            </a:r>
            <a:r>
              <a:rPr lang="en-US" sz="2000" dirty="0" smtClean="0"/>
              <a:t>tundra landscape </a:t>
            </a:r>
            <a:r>
              <a:rPr lang="en-US" sz="2000" dirty="0" smtClean="0"/>
              <a:t>composition, pattern and process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066800"/>
            <a:ext cx="3977553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Background</a:t>
            </a:r>
            <a:endParaRPr lang="en-US" sz="1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The map was developed from (50 cm) WV2 imagery (ABoVE Cloud) to </a:t>
            </a:r>
            <a:r>
              <a:rPr lang="en-US" sz="1400" dirty="0" smtClean="0"/>
              <a:t>guide </a:t>
            </a:r>
            <a:r>
              <a:rPr lang="en-US" sz="1400" dirty="0"/>
              <a:t>long term interdisciplinary </a:t>
            </a:r>
            <a:r>
              <a:rPr lang="en-US" sz="1400" dirty="0" smtClean="0"/>
              <a:t>research in the Intensive Monitoring Area (IMA) at the </a:t>
            </a:r>
            <a:r>
              <a:rPr lang="en-US" sz="1400" dirty="0" smtClean="0"/>
              <a:t>Canadian High Arctic Research Station (CHARS), Nunavut.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Approach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For each map unit the approach provides a prediction of vegetation composition (species list) and structure (height class), soil characteristics (strata, texture, organic material) and a qualitative assessment of key ecosystem drivers (flooding, snow protection, soil moisture/nutrients) – creating a useful and testable model of landscape composition, pattern and process.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Ongoing 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The map is a component of a multi-scalar inventory for the CHARS ERA, ranging from 2 cm drone-based NDVI studies, to 10 m Sentinel 2 maps for large areas such as Victoria Island  (217,291km</a:t>
            </a:r>
            <a:r>
              <a:rPr lang="en-US" sz="1400" baseline="30000" dirty="0"/>
              <a:t>2</a:t>
            </a:r>
            <a:r>
              <a:rPr lang="en-US" sz="14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Quantification of key ecosystem attributes is underway (soil/foliar nutrients, active layer depths, snow depths, C stores).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734576"/>
            <a:ext cx="770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Ponomarenko, S., D. McLennan, D. Pouliot &amp; J. Wagner. (2019). CJRS.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10.1080/07038992.2019.1682980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551" y="1138818"/>
            <a:ext cx="5075887" cy="3294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86200" y="4488279"/>
            <a:ext cx="5075887" cy="22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  <a:noAutofit/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400" b="1" kern="0" dirty="0" smtClean="0"/>
              <a:t>Applications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400" kern="0" dirty="0" smtClean="0"/>
              <a:t>The maps are being used to design ecosystem surveys, long term monitoring experiments, DNA inventories, as well as wildlife and hydrology studies. We are working to link </a:t>
            </a:r>
            <a:r>
              <a:rPr lang="en-US" sz="1400" kern="0" dirty="0"/>
              <a:t>plant functional groups</a:t>
            </a:r>
            <a:r>
              <a:rPr lang="en-US" sz="1400" kern="0" dirty="0" smtClean="0"/>
              <a:t> to hyperspectral imagery (2017 and 2019 AVIRIS), and ecosystem units to ABoVE-linked CH</a:t>
            </a:r>
            <a:r>
              <a:rPr lang="en-US" sz="1400" kern="0" baseline="-25000" dirty="0" smtClean="0"/>
              <a:t>4 </a:t>
            </a:r>
            <a:r>
              <a:rPr lang="en-US" sz="1400" kern="0" dirty="0" smtClean="0"/>
              <a:t>hotspot mapping. Maps will also form an ecosystem template for assessing multi-scalar changes in NDVI, shrubification</a:t>
            </a:r>
            <a:r>
              <a:rPr lang="en-US" sz="1400" kern="0" smtClean="0"/>
              <a:t>, and caribou </a:t>
            </a:r>
            <a:r>
              <a:rPr lang="en-US" sz="1400" kern="0" dirty="0" smtClean="0"/>
              <a:t>habitat using climate-driven, process-based change models. </a:t>
            </a:r>
          </a:p>
        </p:txBody>
      </p:sp>
    </p:spTree>
    <p:extLst>
      <p:ext uri="{BB962C8B-B14F-4D97-AF65-F5344CB8AC3E}">
        <p14:creationId xmlns:p14="http://schemas.microsoft.com/office/powerpoint/2010/main" val="24777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8644</TotalTime>
  <Words>290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1_GPMC Nov 2001</vt:lpstr>
      <vt:lpstr>High resolution ecosystem map provides a testable model of tundra landscape composition, pattern and process 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Donald McLennan</cp:lastModifiedBy>
  <cp:revision>72</cp:revision>
  <cp:lastPrinted>2016-12-19T15:06:13Z</cp:lastPrinted>
  <dcterms:created xsi:type="dcterms:W3CDTF">2014-07-25T19:02:24Z</dcterms:created>
  <dcterms:modified xsi:type="dcterms:W3CDTF">2020-07-23T20:07:04Z</dcterms:modified>
</cp:coreProperties>
</file>