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893" autoAdjust="0"/>
  </p:normalViewPr>
  <p:slideViewPr>
    <p:cSldViewPr>
      <p:cViewPr>
        <p:scale>
          <a:sx n="70" d="100"/>
          <a:sy n="70" d="100"/>
        </p:scale>
        <p:origin x="1838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C394DAF-D41D-4170-A942-5EC726C12CCE}" type="datetimeFigureOut">
              <a:rPr lang="en-US" smtClean="0"/>
              <a:t>5/6/2020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129A5CA-096F-418F-9FEB-D0E4975ED5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7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Citation: Engram, M., K. M. Walter Anthony, T. Sachs, K. </a:t>
            </a:r>
            <a:r>
              <a:rPr lang="en-US" dirty="0" err="1" smtClean="0"/>
              <a:t>Kohnert</a:t>
            </a:r>
            <a:r>
              <a:rPr lang="en-US" dirty="0" smtClean="0"/>
              <a:t>, A. </a:t>
            </a:r>
            <a:r>
              <a:rPr lang="en-US" dirty="0" err="1" smtClean="0"/>
              <a:t>Serafimovich</a:t>
            </a:r>
            <a:r>
              <a:rPr lang="en-US" dirty="0" smtClean="0"/>
              <a:t>, G. Grosse, and F. J. Meyer (2020), Remote sensing northern lake methane ebullition, </a:t>
            </a:r>
            <a:r>
              <a:rPr lang="en-US" i="1" dirty="0" smtClean="0"/>
              <a:t>Nature Climate Change</a:t>
            </a:r>
            <a:r>
              <a:rPr lang="en-US" i="0" dirty="0" smtClean="0"/>
              <a:t>,</a:t>
            </a:r>
            <a:r>
              <a:rPr lang="en-US" i="0" baseline="0" dirty="0" smtClean="0"/>
              <a:t> </a:t>
            </a:r>
            <a:r>
              <a:rPr lang="en-US" dirty="0" smtClean="0"/>
              <a:t> doi:10.1038/s41558-020-0762-8. </a:t>
            </a:r>
            <a:r>
              <a:rPr lang="en-US" b="1" dirty="0" smtClean="0"/>
              <a:t>Publication</a:t>
            </a:r>
            <a:r>
              <a:rPr lang="en-US" b="1" baseline="0" dirty="0" smtClean="0"/>
              <a:t> date is May 11, 2020.</a:t>
            </a:r>
            <a:endParaRPr lang="en-US" b="1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Award Information: 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This research was supported by the NASA Terrestrial Ecology Program (</a:t>
            </a:r>
            <a:r>
              <a:rPr lang="en-US" sz="1200" dirty="0" smtClean="0">
                <a:solidFill>
                  <a:srgbClr val="0000FF"/>
                </a:solidFill>
              </a:rPr>
              <a:t>NNH16ZDA001N-Task A4.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) under NASA Award numbers NNX15AU49A</a:t>
            </a:r>
            <a:r>
              <a:rPr lang="en-US" sz="1200" baseline="0" dirty="0" smtClean="0">
                <a:solidFill>
                  <a:srgbClr val="0000FF"/>
                </a:solidFill>
                <a:latin typeface="Arial"/>
                <a:cs typeface="Arial"/>
              </a:rPr>
              <a:t> and NNH16ZDA001N-TE</a:t>
            </a: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FF"/>
                </a:solidFill>
                <a:latin typeface="Arial"/>
                <a:cs typeface="Arial"/>
              </a:rPr>
              <a:t>This research supported the NASA Terrestrial Ecology Arctic-Boreal Vulnerability Experiment.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9A5CA-096F-418F-9FEB-D0E4975ED51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3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846" indent="0" algn="ctr">
              <a:buNone/>
              <a:defRPr/>
            </a:lvl2pPr>
            <a:lvl3pPr marL="913693" indent="0" algn="ctr">
              <a:buNone/>
              <a:defRPr/>
            </a:lvl3pPr>
            <a:lvl4pPr marL="1370540" indent="0" algn="ctr">
              <a:buNone/>
              <a:defRPr/>
            </a:lvl4pPr>
            <a:lvl5pPr marL="1827384" indent="0" algn="ctr">
              <a:buNone/>
              <a:defRPr/>
            </a:lvl5pPr>
            <a:lvl6pPr marL="2284230" indent="0" algn="ctr">
              <a:buNone/>
              <a:defRPr/>
            </a:lvl6pPr>
            <a:lvl7pPr marL="2741077" indent="0" algn="ctr">
              <a:buNone/>
              <a:defRPr/>
            </a:lvl7pPr>
            <a:lvl8pPr marL="3197922" indent="0" algn="ctr">
              <a:buNone/>
              <a:defRPr/>
            </a:lvl8pPr>
            <a:lvl9pPr marL="365476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69AB-AAB5-8945-9B48-0324A8B3E70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2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FC5C-7B89-4E41-9A30-8CDEBE46D53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7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9088" y="327035"/>
            <a:ext cx="2044700" cy="55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27035"/>
            <a:ext cx="5983288" cy="55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322FF-251F-2F4E-87F4-E6764F6327F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4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1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719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1" y="6629401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5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817621"/>
      </p:ext>
    </p:extLst>
  </p:cSld>
  <p:clrMapOvr>
    <a:masterClrMapping/>
  </p:clrMapOvr>
  <p:transition spd="med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04800"/>
            <a:ext cx="6096000" cy="571500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3FCC9-E66A-1145-B904-CAB326CB98F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9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46" indent="0">
              <a:buNone/>
              <a:defRPr sz="1800"/>
            </a:lvl2pPr>
            <a:lvl3pPr marL="913693" indent="0">
              <a:buNone/>
              <a:defRPr sz="1600"/>
            </a:lvl3pPr>
            <a:lvl4pPr marL="1370540" indent="0">
              <a:buNone/>
              <a:defRPr sz="1400"/>
            </a:lvl4pPr>
            <a:lvl5pPr marL="1827384" indent="0">
              <a:buNone/>
              <a:defRPr sz="1400"/>
            </a:lvl5pPr>
            <a:lvl6pPr marL="2284230" indent="0">
              <a:buNone/>
              <a:defRPr sz="1400"/>
            </a:lvl6pPr>
            <a:lvl7pPr marL="2741077" indent="0">
              <a:buNone/>
              <a:defRPr sz="1400"/>
            </a:lvl7pPr>
            <a:lvl8pPr marL="3197922" indent="0">
              <a:buNone/>
              <a:defRPr sz="1400"/>
            </a:lvl8pPr>
            <a:lvl9pPr marL="365476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24194-454F-374F-8232-686D2FA2EA4D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24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13200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447800"/>
            <a:ext cx="4014788" cy="4408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ABE65-7947-134D-B34C-E018BC2D4907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7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46" indent="0">
              <a:buNone/>
              <a:defRPr sz="2000" b="1"/>
            </a:lvl2pPr>
            <a:lvl3pPr marL="913693" indent="0">
              <a:buNone/>
              <a:defRPr sz="1800" b="1"/>
            </a:lvl3pPr>
            <a:lvl4pPr marL="1370540" indent="0">
              <a:buNone/>
              <a:defRPr sz="1600" b="1"/>
            </a:lvl4pPr>
            <a:lvl5pPr marL="1827384" indent="0">
              <a:buNone/>
              <a:defRPr sz="1600" b="1"/>
            </a:lvl5pPr>
            <a:lvl6pPr marL="2284230" indent="0">
              <a:buNone/>
              <a:defRPr sz="1600" b="1"/>
            </a:lvl6pPr>
            <a:lvl7pPr marL="2741077" indent="0">
              <a:buNone/>
              <a:defRPr sz="1600" b="1"/>
            </a:lvl7pPr>
            <a:lvl8pPr marL="3197922" indent="0">
              <a:buNone/>
              <a:defRPr sz="1600" b="1"/>
            </a:lvl8pPr>
            <a:lvl9pPr marL="365476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18463-808A-6843-ACFF-BF9D4445594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3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2655C-23D9-6943-B41E-570597392F16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73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74FA-F0E1-F945-B657-B2CFFF6A6411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E266-AF95-E340-B8F5-FA07BA3B7DF0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46" indent="0">
              <a:buNone/>
              <a:defRPr sz="2800"/>
            </a:lvl2pPr>
            <a:lvl3pPr marL="913693" indent="0">
              <a:buNone/>
              <a:defRPr sz="2400"/>
            </a:lvl3pPr>
            <a:lvl4pPr marL="1370540" indent="0">
              <a:buNone/>
              <a:defRPr sz="2000"/>
            </a:lvl4pPr>
            <a:lvl5pPr marL="1827384" indent="0">
              <a:buNone/>
              <a:defRPr sz="2000"/>
            </a:lvl5pPr>
            <a:lvl6pPr marL="2284230" indent="0">
              <a:buNone/>
              <a:defRPr sz="2000"/>
            </a:lvl6pPr>
            <a:lvl7pPr marL="2741077" indent="0">
              <a:buNone/>
              <a:defRPr sz="2000"/>
            </a:lvl7pPr>
            <a:lvl8pPr marL="3197922" indent="0">
              <a:buNone/>
              <a:defRPr sz="2000"/>
            </a:lvl8pPr>
            <a:lvl9pPr marL="365476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46" indent="0">
              <a:buNone/>
              <a:defRPr sz="1200"/>
            </a:lvl2pPr>
            <a:lvl3pPr marL="913693" indent="0">
              <a:buNone/>
              <a:defRPr sz="1000"/>
            </a:lvl3pPr>
            <a:lvl4pPr marL="1370540" indent="0">
              <a:buNone/>
              <a:defRPr sz="900"/>
            </a:lvl4pPr>
            <a:lvl5pPr marL="1827384" indent="0">
              <a:buNone/>
              <a:defRPr sz="900"/>
            </a:lvl5pPr>
            <a:lvl6pPr marL="2284230" indent="0">
              <a:buNone/>
              <a:defRPr sz="900"/>
            </a:lvl6pPr>
            <a:lvl7pPr marL="2741077" indent="0">
              <a:buNone/>
              <a:defRPr sz="900"/>
            </a:lvl7pPr>
            <a:lvl8pPr marL="3197922" indent="0">
              <a:buNone/>
              <a:defRPr sz="900"/>
            </a:lvl8pPr>
            <a:lvl9pPr marL="365476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F6BFB-6513-DE46-9E73-439096B0E8F5}" type="slidenum">
              <a:rPr lang="en-US">
                <a:solidFill>
                  <a:srgbClr val="3333C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66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" y="95260"/>
            <a:ext cx="10033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5"/>
          <p:cNvSpPr>
            <a:spLocks noChangeShapeType="1"/>
          </p:cNvSpPr>
          <p:nvPr/>
        </p:nvSpPr>
        <p:spPr bwMode="auto">
          <a:xfrm>
            <a:off x="65098" y="1062038"/>
            <a:ext cx="9020175" cy="0"/>
          </a:xfrm>
          <a:prstGeom prst="line">
            <a:avLst/>
          </a:prstGeom>
          <a:noFill/>
          <a:ln w="38100" cmpd="dbl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366" tIns="45685" rIns="91366" bIns="45685" anchor="ctr"/>
          <a:lstStyle/>
          <a:p>
            <a:pPr defTabSz="913693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524001" y="327025"/>
            <a:ext cx="609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180388" cy="440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9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51663" y="6653222"/>
            <a:ext cx="2005012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59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1" y="6613526"/>
            <a:ext cx="304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06" tIns="48453" rIns="96906" bIns="48453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3693" fontAlgn="base">
              <a:spcBef>
                <a:spcPct val="0"/>
              </a:spcBef>
              <a:spcAft>
                <a:spcPct val="0"/>
              </a:spcAft>
              <a:defRPr/>
            </a:pPr>
            <a:fld id="{4309757C-B6B2-A944-A0A6-CF83EB4356E7}" type="slidenum">
              <a:rPr lang="en-US" smtClean="0">
                <a:solidFill>
                  <a:srgbClr val="3333CC"/>
                </a:solidFill>
                <a:ea typeface="ＭＳ Ｐゴシック" charset="0"/>
              </a:rPr>
              <a:pPr defTabSz="91369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3333CC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56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6846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6pPr>
      <a:lvl7pPr marL="913693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7pPr>
      <a:lvl8pPr marL="1370540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8pPr>
      <a:lvl9pPr marL="1827384" algn="ctr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accent2"/>
          </a:solidFill>
          <a:latin typeface="Times New Roman" pitchFamily="-108" charset="0"/>
        </a:defRPr>
      </a:lvl9pPr>
    </p:titleStyle>
    <p:bodyStyle>
      <a:lvl1pPr marL="342635" indent="-342635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accent2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21754" indent="-25697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accent2"/>
          </a:solidFill>
          <a:latin typeface="+mn-lt"/>
          <a:ea typeface="ＭＳ Ｐゴシック" pitchFamily="-108" charset="-128"/>
        </a:defRPr>
      </a:lvl2pPr>
      <a:lvl3pPr marL="1072320" indent="-230009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accent2"/>
          </a:solidFill>
          <a:latin typeface="+mn-lt"/>
          <a:ea typeface="ＭＳ Ｐゴシック" pitchFamily="-108" charset="-128"/>
        </a:defRPr>
      </a:lvl3pPr>
      <a:lvl4pPr marL="1419714" indent="-226836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4pPr>
      <a:lvl5pPr marL="1770281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5pPr>
      <a:lvl6pPr marL="222712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6pPr>
      <a:lvl7pPr marL="2683972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7pPr>
      <a:lvl8pPr marL="314081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8pPr>
      <a:lvl9pPr marL="3597665" indent="-228422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accent2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46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93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54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384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230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077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922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769" algn="l" defTabSz="4568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15962"/>
          </a:xfrm>
        </p:spPr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Remote sensing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Arctic lake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ebullition with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synthetic aperture radar (SAR)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Engram, Melanie et al. (2020), </a:t>
            </a:r>
            <a:r>
              <a:rPr lang="en-US" sz="14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Climate Change,</a:t>
            </a:r>
            <a:r>
              <a:rPr lang="en-US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10.1038/s41558-020-0762-8</a:t>
            </a:r>
            <a:r>
              <a:rPr lang="en-US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0" y="1066800"/>
            <a:ext cx="48768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Science Question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Lakes </a:t>
            </a:r>
            <a:r>
              <a:rPr lang="en-US" sz="1400" dirty="0" smtClean="0">
                <a:solidFill>
                  <a:schemeClr val="accent2"/>
                </a:solidFill>
              </a:rPr>
              <a:t>are </a:t>
            </a:r>
            <a:r>
              <a:rPr lang="en-US" sz="1400" dirty="0">
                <a:solidFill>
                  <a:schemeClr val="accent2"/>
                </a:solidFill>
              </a:rPr>
              <a:t>significant sources of atmospheric methane (CH</a:t>
            </a:r>
            <a:r>
              <a:rPr lang="en-US" sz="1400" baseline="-25000" dirty="0">
                <a:solidFill>
                  <a:schemeClr val="accent2"/>
                </a:solidFill>
              </a:rPr>
              <a:t>4</a:t>
            </a:r>
            <a:r>
              <a:rPr lang="en-US" sz="1400" dirty="0">
                <a:solidFill>
                  <a:schemeClr val="accent2"/>
                </a:solidFill>
              </a:rPr>
              <a:t>), a potent greenhouse gas, yet large uncertainties exist in quantifying lake-source </a:t>
            </a:r>
            <a:r>
              <a:rPr lang="en-US" sz="1400" dirty="0" smtClean="0">
                <a:solidFill>
                  <a:schemeClr val="accent2"/>
                </a:solidFill>
              </a:rPr>
              <a:t>CH</a:t>
            </a:r>
            <a:r>
              <a:rPr lang="en-US" sz="1400" baseline="-25000" dirty="0" smtClean="0">
                <a:solidFill>
                  <a:schemeClr val="accent2"/>
                </a:solidFill>
              </a:rPr>
              <a:t>4</a:t>
            </a:r>
            <a:r>
              <a:rPr lang="en-US" sz="1400" dirty="0" smtClean="0">
                <a:solidFill>
                  <a:schemeClr val="accent2"/>
                </a:solidFill>
              </a:rPr>
              <a:t>, especially discrepancies between higher bottom-up and lower top-down estimates.</a:t>
            </a:r>
            <a:endParaRPr lang="en-US" sz="1400" b="1" dirty="0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Analysis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Used L-band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SAR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imagery of early winter lake ice</a:t>
            </a:r>
            <a:r>
              <a:rPr lang="en-US" sz="14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(PALSAR from the Alaska Satellite Facility).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Arial"/>
                <a:cs typeface="Arial"/>
              </a:rPr>
              <a:t>Inverted empirical regression model correlating SAR to field measurements on 48 lakes </a:t>
            </a:r>
            <a:r>
              <a:rPr lang="en-US" sz="1400" dirty="0" smtClean="0">
                <a:solidFill>
                  <a:schemeClr val="accent2"/>
                </a:solidFill>
              </a:rPr>
              <a:t>to estimate </a:t>
            </a:r>
            <a:r>
              <a:rPr lang="en-US" sz="1400" dirty="0">
                <a:solidFill>
                  <a:schemeClr val="accent2"/>
                </a:solidFill>
              </a:rPr>
              <a:t>CH</a:t>
            </a:r>
            <a:r>
              <a:rPr lang="en-US" sz="1400" baseline="-25000" dirty="0">
                <a:solidFill>
                  <a:schemeClr val="accent2"/>
                </a:solidFill>
              </a:rPr>
              <a:t>4 </a:t>
            </a:r>
            <a:r>
              <a:rPr lang="en-US" sz="1400" dirty="0" smtClean="0">
                <a:solidFill>
                  <a:schemeClr val="accent2"/>
                </a:solidFill>
              </a:rPr>
              <a:t>flux from 5000+ lakes in five regions in Alaska.</a:t>
            </a:r>
            <a:endParaRPr lang="en-US" sz="1400" b="1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Results</a:t>
            </a:r>
            <a:endParaRPr lang="en-US" sz="1400" b="1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Our regional SAR-based lake-source CH</a:t>
            </a:r>
            <a:r>
              <a:rPr lang="en-US" sz="1400" baseline="-25000" dirty="0">
                <a:solidFill>
                  <a:schemeClr val="accent2"/>
                </a:solidFill>
              </a:rPr>
              <a:t>4</a:t>
            </a:r>
            <a:r>
              <a:rPr lang="en-US" sz="1400" dirty="0">
                <a:solidFill>
                  <a:schemeClr val="accent2"/>
                </a:solidFill>
              </a:rPr>
              <a:t> fluxes</a:t>
            </a:r>
            <a:r>
              <a:rPr lang="en-US" sz="1400" b="1" dirty="0">
                <a:solidFill>
                  <a:schemeClr val="accent2"/>
                </a:solidFill>
              </a:rPr>
              <a:t>, </a:t>
            </a:r>
            <a:r>
              <a:rPr lang="en-US" sz="1400" dirty="0">
                <a:solidFill>
                  <a:schemeClr val="accent2"/>
                </a:solidFill>
              </a:rPr>
              <a:t>based for the first time on satellite remote sensing analyses, lowered emissions compared to previous estimates based on upscaling from individual lakes</a:t>
            </a:r>
            <a:r>
              <a:rPr lang="en-US" sz="1400" baseline="30000" dirty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chemeClr val="accent2"/>
                </a:solidFill>
              </a:rPr>
              <a:t>and compared favorably with independent airborne CH</a:t>
            </a:r>
            <a:r>
              <a:rPr lang="en-US" sz="1400" baseline="-25000" dirty="0">
                <a:solidFill>
                  <a:schemeClr val="accent2"/>
                </a:solidFill>
              </a:rPr>
              <a:t>4</a:t>
            </a:r>
            <a:r>
              <a:rPr lang="en-US" sz="1400" dirty="0">
                <a:solidFill>
                  <a:schemeClr val="accent2"/>
                </a:solidFill>
              </a:rPr>
              <a:t> observations. </a:t>
            </a:r>
            <a:endParaRPr lang="en-US" sz="1400" dirty="0" smtClean="0">
              <a:solidFill>
                <a:schemeClr val="accent2"/>
              </a:solidFill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High permafrost carbon combined with high limnicity yielded large emissions from northern Seward Peninsula thermokarst lakes.</a:t>
            </a: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  <a:p>
            <a:pPr eaLnBrk="1" hangingPunct="1"/>
            <a:r>
              <a:rPr lang="en-US" sz="1400" b="1" dirty="0" smtClean="0">
                <a:solidFill>
                  <a:srgbClr val="0000FF"/>
                </a:solidFill>
                <a:latin typeface="Arial"/>
                <a:cs typeface="Arial"/>
              </a:rPr>
              <a:t>Significance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This </a:t>
            </a:r>
            <a:r>
              <a:rPr lang="en-US" sz="1400" dirty="0">
                <a:solidFill>
                  <a:schemeClr val="accent2"/>
                </a:solidFill>
              </a:rPr>
              <a:t>new approach to estimate lake-source </a:t>
            </a:r>
            <a:r>
              <a:rPr lang="en-US" sz="1400" dirty="0" smtClean="0">
                <a:solidFill>
                  <a:schemeClr val="accent2"/>
                </a:solidFill>
              </a:rPr>
              <a:t>CH</a:t>
            </a:r>
            <a:r>
              <a:rPr lang="en-US" sz="1400" baseline="-25000" dirty="0" smtClean="0">
                <a:solidFill>
                  <a:schemeClr val="accent2"/>
                </a:solidFill>
              </a:rPr>
              <a:t>4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>
                <a:solidFill>
                  <a:schemeClr val="accent2"/>
                </a:solidFill>
              </a:rPr>
              <a:t>from ebullition offers a unique opportunity </a:t>
            </a:r>
            <a:r>
              <a:rPr lang="en-US" sz="1400" dirty="0" smtClean="0">
                <a:solidFill>
                  <a:schemeClr val="accent2"/>
                </a:solidFill>
              </a:rPr>
              <a:t>to </a:t>
            </a:r>
            <a:r>
              <a:rPr lang="en-US" sz="1400" dirty="0">
                <a:solidFill>
                  <a:schemeClr val="accent2"/>
                </a:solidFill>
              </a:rPr>
              <a:t>improve knowledge about CH</a:t>
            </a:r>
            <a:r>
              <a:rPr lang="en-US" sz="1400" baseline="-25000" dirty="0">
                <a:solidFill>
                  <a:schemeClr val="accent2"/>
                </a:solidFill>
              </a:rPr>
              <a:t>4</a:t>
            </a:r>
            <a:r>
              <a:rPr lang="en-US" sz="1400" dirty="0">
                <a:solidFill>
                  <a:schemeClr val="accent2"/>
                </a:solidFill>
              </a:rPr>
              <a:t> fluxes for seasonally ice-covered lakes globally.</a:t>
            </a:r>
            <a:endParaRPr lang="en-US" sz="1400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4724400" y="4876800"/>
            <a:ext cx="4495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400" dirty="0" smtClean="0"/>
              <a:t>Lake methane maps showing SAR-based ebullition flux in g CH</a:t>
            </a:r>
            <a:r>
              <a:rPr lang="en-US" sz="1400" baseline="-25000" dirty="0" smtClean="0"/>
              <a:t>4</a:t>
            </a:r>
            <a:r>
              <a:rPr lang="en-US" sz="1400" dirty="0" smtClean="0"/>
              <a:t> m</a:t>
            </a:r>
            <a:r>
              <a:rPr lang="en-US" sz="1400" baseline="30000" dirty="0" smtClean="0"/>
              <a:t>-2</a:t>
            </a:r>
            <a:r>
              <a:rPr lang="en-US" sz="1400" dirty="0" smtClean="0"/>
              <a:t> yr</a:t>
            </a:r>
            <a:r>
              <a:rPr lang="en-US" sz="1400" baseline="30000" dirty="0" smtClean="0"/>
              <a:t>-1</a:t>
            </a:r>
            <a:r>
              <a:rPr lang="en-US" sz="1400" dirty="0" smtClean="0"/>
              <a:t>. </a:t>
            </a:r>
            <a:r>
              <a:rPr lang="en-US" sz="1400" dirty="0"/>
              <a:t>Panel </a:t>
            </a:r>
            <a:r>
              <a:rPr lang="en-US" sz="1400" i="1" dirty="0"/>
              <a:t>a</a:t>
            </a:r>
            <a:r>
              <a:rPr lang="en-US" sz="1400" dirty="0"/>
              <a:t> shows Alaska study regions with SAR footprints outlined in yellow. Subsequent panels show SAR-based CH</a:t>
            </a:r>
            <a:r>
              <a:rPr lang="en-US" sz="1400" baseline="-25000" dirty="0"/>
              <a:t>4</a:t>
            </a:r>
            <a:r>
              <a:rPr lang="en-US" sz="1400" dirty="0"/>
              <a:t> ebullition maps for b) Barrow Peninsula, c) Atqasuk, d)</a:t>
            </a:r>
            <a:r>
              <a:rPr lang="en-US" sz="1400" i="1" dirty="0"/>
              <a:t> </a:t>
            </a:r>
            <a:r>
              <a:rPr lang="en-US" sz="1400" dirty="0"/>
              <a:t>Toolik, e) northern Seward Peninsula, and f)</a:t>
            </a:r>
            <a:r>
              <a:rPr lang="en-US" sz="1400" i="1" dirty="0"/>
              <a:t> </a:t>
            </a:r>
            <a:r>
              <a:rPr lang="en-US" sz="1400" dirty="0"/>
              <a:t>Fairbanks. Study lakes with </a:t>
            </a:r>
            <a:r>
              <a:rPr lang="en-US" sz="1400" dirty="0" smtClean="0"/>
              <a:t>field- based </a:t>
            </a:r>
            <a:r>
              <a:rPr lang="en-US" sz="1400" dirty="0"/>
              <a:t>measurements are outlined (</a:t>
            </a:r>
            <a:r>
              <a:rPr lang="en-US" sz="1400" dirty="0" err="1"/>
              <a:t>b,c</a:t>
            </a:r>
            <a:r>
              <a:rPr lang="en-US" sz="1400" dirty="0"/>
              <a:t>) or boxed (</a:t>
            </a:r>
            <a:r>
              <a:rPr lang="en-US" sz="1400" dirty="0" err="1"/>
              <a:t>d,e,f</a:t>
            </a:r>
            <a:r>
              <a:rPr lang="en-US" sz="1400" dirty="0"/>
              <a:t>) in white; orange boxes in panel </a:t>
            </a:r>
            <a:r>
              <a:rPr lang="en-US" sz="1400" i="1" dirty="0"/>
              <a:t>f </a:t>
            </a:r>
            <a:r>
              <a:rPr lang="en-US" sz="1400" dirty="0"/>
              <a:t>indicate anthropogenic study lakes.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1" b="4486"/>
          <a:stretch/>
        </p:blipFill>
        <p:spPr>
          <a:xfrm>
            <a:off x="4786753" y="1143000"/>
            <a:ext cx="4281047" cy="377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85892"/>
      </p:ext>
    </p:extLst>
  </p:cSld>
  <p:clrMapOvr>
    <a:masterClrMapping/>
  </p:clrMapOvr>
</p:sld>
</file>

<file path=ppt/theme/theme1.xml><?xml version="1.0" encoding="utf-8"?>
<a:theme xmlns:a="http://schemas.openxmlformats.org/drawingml/2006/main" name="GPMC Nov 2001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484E0"/>
      </a:hlink>
      <a:folHlink>
        <a:srgbClr val="B2B2B2"/>
      </a:folHlink>
    </a:clrScheme>
    <a:fontScheme name="GPMC Nov 20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GPMC Nov 20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PMC Nov 20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PMC Nov 20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9900</TotalTime>
  <Words>353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GPMC Nov 2001</vt:lpstr>
      <vt:lpstr>Remote sensing Arctic lake ebullition with  synthetic aperture radar (SAR) Engram, Melanie et al. (2020), Nature Climate Change, doi: 10.1038/s41558-020-0762-8 </vt:lpstr>
    </vt:vector>
  </TitlesOfParts>
  <Company>Booz Allen Hamilton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Yoseph, Elizabeth [USA]</dc:creator>
  <cp:lastModifiedBy>Melanie</cp:lastModifiedBy>
  <cp:revision>82</cp:revision>
  <cp:lastPrinted>2016-12-19T15:06:13Z</cp:lastPrinted>
  <dcterms:created xsi:type="dcterms:W3CDTF">2014-07-25T19:02:24Z</dcterms:created>
  <dcterms:modified xsi:type="dcterms:W3CDTF">2020-05-06T21:10:31Z</dcterms:modified>
</cp:coreProperties>
</file>