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
  </p:notesMasterIdLst>
  <p:sldIdLst>
    <p:sldId id="271"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Vierling" initials="LV" lastIdx="2" clrIdx="0"/>
  <p:cmAuthor id="2" name="Jan Eitel" initials="JE"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82" autoAdjust="0"/>
    <p:restoredTop sz="55083" autoAdjust="0"/>
  </p:normalViewPr>
  <p:slideViewPr>
    <p:cSldViewPr>
      <p:cViewPr varScale="1">
        <p:scale>
          <a:sx n="39" d="100"/>
          <a:sy n="39" d="100"/>
        </p:scale>
        <p:origin x="2611" y="38"/>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C394DAF-D41D-4170-A942-5EC726C12CCE}" type="datetimeFigureOut">
              <a:rPr lang="en-US" smtClean="0"/>
              <a:t>4/13/2020</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129A5CA-096F-418F-9FEB-D0E4975ED517}" type="slidenum">
              <a:rPr lang="en-US" smtClean="0"/>
              <a:t>‹#›</a:t>
            </a:fld>
            <a:endParaRPr lang="en-US" dirty="0"/>
          </a:p>
        </p:txBody>
      </p:sp>
    </p:spTree>
    <p:extLst>
      <p:ext uri="{BB962C8B-B14F-4D97-AF65-F5344CB8AC3E}">
        <p14:creationId xmlns:p14="http://schemas.microsoft.com/office/powerpoint/2010/main" val="27291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57325" y="1181100"/>
            <a:ext cx="4251325" cy="3189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200" b="1" dirty="0">
                <a:solidFill>
                  <a:srgbClr val="3333CC"/>
                </a:solidFill>
                <a:latin typeface="Arial" panose="020B0604020202020204" pitchFamily="34" charset="0"/>
                <a:cs typeface="Arial" panose="020B0604020202020204" pitchFamily="34" charset="0"/>
              </a:rPr>
              <a:t>Full Citation:</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200" b="1" dirty="0">
              <a:solidFill>
                <a:srgbClr val="3333CC"/>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200" b="0" dirty="0">
                <a:solidFill>
                  <a:srgbClr val="3333CC"/>
                </a:solidFill>
                <a:latin typeface="Arial" panose="020B0604020202020204" pitchFamily="34" charset="0"/>
                <a:cs typeface="Arial" panose="020B0604020202020204" pitchFamily="34" charset="0"/>
              </a:rPr>
              <a:t>Eitel, J.U.H., Griffin, K.L., </a:t>
            </a:r>
            <a:r>
              <a:rPr lang="en-US" sz="1200" b="0" dirty="0" err="1">
                <a:solidFill>
                  <a:srgbClr val="3333CC"/>
                </a:solidFill>
                <a:latin typeface="Arial" panose="020B0604020202020204" pitchFamily="34" charset="0"/>
                <a:cs typeface="Arial" panose="020B0604020202020204" pitchFamily="34" charset="0"/>
              </a:rPr>
              <a:t>Boelman</a:t>
            </a:r>
            <a:r>
              <a:rPr lang="en-US" sz="1200" b="0" dirty="0">
                <a:solidFill>
                  <a:srgbClr val="3333CC"/>
                </a:solidFill>
                <a:latin typeface="Arial" panose="020B0604020202020204" pitchFamily="34" charset="0"/>
                <a:cs typeface="Arial" panose="020B0604020202020204" pitchFamily="34" charset="0"/>
              </a:rPr>
              <a:t>, N.T., Maguire, A.J., </a:t>
            </a:r>
            <a:r>
              <a:rPr lang="en-US" sz="1200" b="0" dirty="0" err="1">
                <a:solidFill>
                  <a:srgbClr val="3333CC"/>
                </a:solidFill>
                <a:latin typeface="Arial" panose="020B0604020202020204" pitchFamily="34" charset="0"/>
                <a:cs typeface="Arial" panose="020B0604020202020204" pitchFamily="34" charset="0"/>
              </a:rPr>
              <a:t>Meddens</a:t>
            </a:r>
            <a:r>
              <a:rPr lang="en-US" sz="1200" b="0" dirty="0">
                <a:solidFill>
                  <a:srgbClr val="3333CC"/>
                </a:solidFill>
                <a:latin typeface="Arial" panose="020B0604020202020204" pitchFamily="34" charset="0"/>
                <a:cs typeface="Arial" panose="020B0604020202020204" pitchFamily="34" charset="0"/>
              </a:rPr>
              <a:t>, A.J.H., Jensen, J., </a:t>
            </a:r>
            <a:r>
              <a:rPr lang="en-US" sz="1200" b="0" dirty="0" err="1">
                <a:solidFill>
                  <a:srgbClr val="3333CC"/>
                </a:solidFill>
                <a:latin typeface="Arial" panose="020B0604020202020204" pitchFamily="34" charset="0"/>
                <a:cs typeface="Arial" panose="020B0604020202020204" pitchFamily="34" charset="0"/>
              </a:rPr>
              <a:t>Vierling</a:t>
            </a:r>
            <a:r>
              <a:rPr lang="en-US" sz="1200" b="0" dirty="0">
                <a:solidFill>
                  <a:srgbClr val="3333CC"/>
                </a:solidFill>
                <a:latin typeface="Arial" panose="020B0604020202020204" pitchFamily="34" charset="0"/>
                <a:cs typeface="Arial" panose="020B0604020202020204" pitchFamily="34" charset="0"/>
              </a:rPr>
              <a:t>, L.A., Schmiege, S.C., </a:t>
            </a:r>
            <a:r>
              <a:rPr lang="en-US" sz="1200" b="0" dirty="0" err="1">
                <a:solidFill>
                  <a:srgbClr val="3333CC"/>
                </a:solidFill>
                <a:latin typeface="Arial" panose="020B0604020202020204" pitchFamily="34" charset="0"/>
                <a:cs typeface="Arial" panose="020B0604020202020204" pitchFamily="34" charset="0"/>
              </a:rPr>
              <a:t>Jennewein</a:t>
            </a:r>
            <a:r>
              <a:rPr lang="en-US" sz="1200" b="0" dirty="0">
                <a:solidFill>
                  <a:srgbClr val="3333CC"/>
                </a:solidFill>
                <a:latin typeface="Arial" panose="020B0604020202020204" pitchFamily="34" charset="0"/>
                <a:cs typeface="Arial" panose="020B0604020202020204" pitchFamily="34" charset="0"/>
              </a:rPr>
              <a:t>, J.S. 2020. Remote sensing tracks daily radial wood growth of evergreen needleleaf trees? </a:t>
            </a:r>
            <a:r>
              <a:rPr lang="en-US" sz="1200" b="0" i="1" dirty="0">
                <a:solidFill>
                  <a:srgbClr val="3333CC"/>
                </a:solidFill>
                <a:latin typeface="Arial" panose="020B0604020202020204" pitchFamily="34" charset="0"/>
                <a:cs typeface="Arial" panose="020B0604020202020204" pitchFamily="34" charset="0"/>
              </a:rPr>
              <a:t>Global Change Biology, accepted.</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200" dirty="0">
              <a:solidFill>
                <a:srgbClr val="3333CC"/>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200" dirty="0">
              <a:solidFill>
                <a:srgbClr val="3333CC"/>
              </a:solidFill>
              <a:latin typeface="Arial" panose="020B0604020202020204" pitchFamily="34" charset="0"/>
              <a:cs typeface="Arial" panose="020B0604020202020204" pitchFamily="34" charset="0"/>
            </a:endParaRPr>
          </a:p>
          <a:p>
            <a:pPr eaLnBrk="1" hangingPunct="1">
              <a:spcAft>
                <a:spcPts val="600"/>
              </a:spcAft>
            </a:pPr>
            <a:r>
              <a:rPr lang="en-US" sz="1200" b="1" dirty="0">
                <a:solidFill>
                  <a:srgbClr val="0000FF"/>
                </a:solidFill>
                <a:latin typeface="Arial"/>
                <a:cs typeface="Arial"/>
              </a:rPr>
              <a:t>Award Information:</a:t>
            </a:r>
          </a:p>
          <a:p>
            <a:pPr eaLnBrk="1" hangingPunct="1">
              <a:spcAft>
                <a:spcPts val="600"/>
              </a:spcAft>
            </a:pPr>
            <a:endParaRPr lang="en-US" sz="1200" dirty="0">
              <a:solidFill>
                <a:srgbClr val="0000FF"/>
              </a:solidFill>
              <a:latin typeface="Arial"/>
              <a:cs typeface="Arial"/>
            </a:endParaRPr>
          </a:p>
          <a:p>
            <a:pPr eaLnBrk="1" hangingPunct="1">
              <a:spcAft>
                <a:spcPts val="600"/>
              </a:spcAft>
            </a:pPr>
            <a:r>
              <a:rPr lang="en-US" sz="1200" dirty="0">
                <a:solidFill>
                  <a:srgbClr val="0000FF"/>
                </a:solidFill>
                <a:latin typeface="Arial"/>
                <a:cs typeface="Arial"/>
              </a:rPr>
              <a:t>The funding for this work came from the NASA </a:t>
            </a:r>
            <a:r>
              <a:rPr lang="en-US" sz="1200" dirty="0" err="1">
                <a:solidFill>
                  <a:srgbClr val="0000FF"/>
                </a:solidFill>
                <a:latin typeface="Arial"/>
                <a:cs typeface="Arial"/>
              </a:rPr>
              <a:t>ABoVE</a:t>
            </a:r>
            <a:r>
              <a:rPr lang="en-US" sz="1200" dirty="0">
                <a:solidFill>
                  <a:srgbClr val="0000FF"/>
                </a:solidFill>
                <a:latin typeface="Arial"/>
                <a:cs typeface="Arial"/>
              </a:rPr>
              <a:t> grant NNX15AT86A. </a:t>
            </a:r>
          </a:p>
          <a:p>
            <a:pPr eaLnBrk="1" hangingPunct="1">
              <a:spcAft>
                <a:spcPts val="600"/>
              </a:spcAft>
            </a:pPr>
            <a:endParaRPr lang="en-US" sz="1200" dirty="0">
              <a:solidFill>
                <a:srgbClr val="0000FF"/>
              </a:solidFill>
              <a:latin typeface="Arial"/>
              <a:cs typeface="Arial"/>
            </a:endParaRPr>
          </a:p>
          <a:p>
            <a:pPr eaLnBrk="1" hangingPunct="1">
              <a:spcAft>
                <a:spcPts val="600"/>
              </a:spcAft>
            </a:pPr>
            <a:r>
              <a:rPr lang="en-US" sz="1200" b="1" dirty="0">
                <a:solidFill>
                  <a:srgbClr val="0000FF"/>
                </a:solidFill>
                <a:latin typeface="Arial"/>
                <a:cs typeface="Arial"/>
              </a:rPr>
              <a:t>Datasets:</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200" dirty="0">
              <a:solidFill>
                <a:srgbClr val="3333CC"/>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200" dirty="0">
                <a:solidFill>
                  <a:srgbClr val="3333CC"/>
                </a:solidFill>
                <a:latin typeface="Arial" panose="020B0604020202020204" pitchFamily="34" charset="0"/>
                <a:cs typeface="Arial" panose="020B0604020202020204" pitchFamily="34" charset="0"/>
              </a:rPr>
              <a:t>Eitel, J.U.H., K.L. Griffin, K.L., N.T. </a:t>
            </a:r>
            <a:r>
              <a:rPr lang="en-US" sz="1200" dirty="0" err="1">
                <a:solidFill>
                  <a:srgbClr val="3333CC"/>
                </a:solidFill>
                <a:latin typeface="Arial" panose="020B0604020202020204" pitchFamily="34" charset="0"/>
                <a:cs typeface="Arial" panose="020B0604020202020204" pitchFamily="34" charset="0"/>
              </a:rPr>
              <a:t>Boelman</a:t>
            </a:r>
            <a:r>
              <a:rPr lang="en-US" sz="1200" dirty="0">
                <a:solidFill>
                  <a:srgbClr val="3333CC"/>
                </a:solidFill>
                <a:latin typeface="Arial" panose="020B0604020202020204" pitchFamily="34" charset="0"/>
                <a:cs typeface="Arial" panose="020B0604020202020204" pitchFamily="34" charset="0"/>
              </a:rPr>
              <a:t>, L.A. </a:t>
            </a:r>
            <a:r>
              <a:rPr lang="en-US" sz="1200" dirty="0" err="1">
                <a:solidFill>
                  <a:srgbClr val="3333CC"/>
                </a:solidFill>
                <a:latin typeface="Arial" panose="020B0604020202020204" pitchFamily="34" charset="0"/>
                <a:cs typeface="Arial" panose="020B0604020202020204" pitchFamily="34" charset="0"/>
              </a:rPr>
              <a:t>Vierling</a:t>
            </a:r>
            <a:r>
              <a:rPr lang="en-US" sz="1200" dirty="0">
                <a:solidFill>
                  <a:srgbClr val="3333CC"/>
                </a:solidFill>
                <a:latin typeface="Arial" panose="020B0604020202020204" pitchFamily="34" charset="0"/>
                <a:cs typeface="Arial" panose="020B0604020202020204" pitchFamily="34" charset="0"/>
              </a:rPr>
              <a:t>, J. Jensen, A.J. Maguire, and S.C. Schmiege. 2020. In-situ Photochemical Reflectance Index and Tree Growth in Northern    </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200" dirty="0">
                <a:solidFill>
                  <a:srgbClr val="3333CC"/>
                </a:solidFill>
                <a:latin typeface="Arial" panose="020B0604020202020204" pitchFamily="34" charset="0"/>
                <a:cs typeface="Arial" panose="020B0604020202020204" pitchFamily="34" charset="0"/>
              </a:rPr>
              <a:t>            Alaska, 2018-2019. ORNL DAAC, Oak Ridge, </a:t>
            </a:r>
            <a:r>
              <a:rPr lang="en-US" sz="1200">
                <a:solidFill>
                  <a:srgbClr val="3333CC"/>
                </a:solidFill>
                <a:latin typeface="Arial" panose="020B0604020202020204" pitchFamily="34" charset="0"/>
                <a:cs typeface="Arial" panose="020B0604020202020204" pitchFamily="34" charset="0"/>
              </a:rPr>
              <a:t>Tennessee, USA</a:t>
            </a:r>
            <a:r>
              <a:rPr lang="en-US" sz="1200" dirty="0">
                <a:solidFill>
                  <a:srgbClr val="3333CC"/>
                </a:solidFill>
                <a:latin typeface="Arial" panose="020B0604020202020204" pitchFamily="34" charset="0"/>
                <a:cs typeface="Arial" panose="020B0604020202020204" pitchFamily="34" charset="0"/>
              </a:rPr>
              <a:t>. https://doi.org/10.3334/ORNLDAAC/1781</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200" dirty="0">
              <a:solidFill>
                <a:srgbClr val="3333CC"/>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sz="1200" dirty="0">
              <a:solidFill>
                <a:srgbClr val="3333CC"/>
              </a:solidFill>
              <a:latin typeface="Arial" panose="020B0604020202020204" pitchFamily="34" charset="0"/>
              <a:cs typeface="Arial" panose="020B0604020202020204" pitchFamily="34" charset="0"/>
            </a:endParaRPr>
          </a:p>
          <a:p>
            <a:endParaRPr lang="en-US" sz="1200" kern="1200" dirty="0">
              <a:solidFill>
                <a:schemeClr val="tx1"/>
              </a:solidFill>
              <a:effectLst/>
              <a:latin typeface="+mn-lt"/>
              <a:ea typeface="+mn-ea"/>
              <a:cs typeface="+mn-cs"/>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Calibri" pitchFamily="34" charset="0"/>
                <a:ea typeface="MS PGothic" pitchFamily="34" charset="-128"/>
              </a:defRPr>
            </a:lvl1pPr>
            <a:lvl2pPr marL="815427" indent="-313626">
              <a:defRPr sz="1300">
                <a:solidFill>
                  <a:schemeClr val="tx1"/>
                </a:solidFill>
                <a:latin typeface="Calibri" pitchFamily="34" charset="0"/>
                <a:ea typeface="MS PGothic" pitchFamily="34" charset="-128"/>
              </a:defRPr>
            </a:lvl2pPr>
            <a:lvl3pPr marL="1254503" indent="-250901">
              <a:defRPr sz="1300">
                <a:solidFill>
                  <a:schemeClr val="tx1"/>
                </a:solidFill>
                <a:latin typeface="Calibri" pitchFamily="34" charset="0"/>
                <a:ea typeface="MS PGothic" pitchFamily="34" charset="-128"/>
              </a:defRPr>
            </a:lvl3pPr>
            <a:lvl4pPr marL="1756305" indent="-250901">
              <a:defRPr sz="1300">
                <a:solidFill>
                  <a:schemeClr val="tx1"/>
                </a:solidFill>
                <a:latin typeface="Calibri" pitchFamily="34" charset="0"/>
                <a:ea typeface="MS PGothic" pitchFamily="34" charset="-128"/>
              </a:defRPr>
            </a:lvl4pPr>
            <a:lvl5pPr marL="2258107" indent="-250901">
              <a:defRPr sz="1300">
                <a:solidFill>
                  <a:schemeClr val="tx1"/>
                </a:solidFill>
                <a:latin typeface="Calibri" pitchFamily="34" charset="0"/>
                <a:ea typeface="MS PGothic" pitchFamily="34" charset="-128"/>
              </a:defRPr>
            </a:lvl5pPr>
            <a:lvl6pPr marL="2759909" indent="-250901" eaLnBrk="0" fontAlgn="base" hangingPunct="0">
              <a:spcBef>
                <a:spcPct val="30000"/>
              </a:spcBef>
              <a:spcAft>
                <a:spcPct val="0"/>
              </a:spcAft>
              <a:defRPr sz="1300">
                <a:solidFill>
                  <a:schemeClr val="tx1"/>
                </a:solidFill>
                <a:latin typeface="Calibri" pitchFamily="34" charset="0"/>
                <a:ea typeface="MS PGothic" pitchFamily="34" charset="-128"/>
              </a:defRPr>
            </a:lvl6pPr>
            <a:lvl7pPr marL="3261710" indent="-250901" eaLnBrk="0" fontAlgn="base" hangingPunct="0">
              <a:spcBef>
                <a:spcPct val="30000"/>
              </a:spcBef>
              <a:spcAft>
                <a:spcPct val="0"/>
              </a:spcAft>
              <a:defRPr sz="1300">
                <a:solidFill>
                  <a:schemeClr val="tx1"/>
                </a:solidFill>
                <a:latin typeface="Calibri" pitchFamily="34" charset="0"/>
                <a:ea typeface="MS PGothic" pitchFamily="34" charset="-128"/>
              </a:defRPr>
            </a:lvl7pPr>
            <a:lvl8pPr marL="3763511" indent="-250901" eaLnBrk="0" fontAlgn="base" hangingPunct="0">
              <a:spcBef>
                <a:spcPct val="30000"/>
              </a:spcBef>
              <a:spcAft>
                <a:spcPct val="0"/>
              </a:spcAft>
              <a:defRPr sz="1300">
                <a:solidFill>
                  <a:schemeClr val="tx1"/>
                </a:solidFill>
                <a:latin typeface="Calibri" pitchFamily="34" charset="0"/>
                <a:ea typeface="MS PGothic" pitchFamily="34" charset="-128"/>
              </a:defRPr>
            </a:lvl8pPr>
            <a:lvl9pPr marL="4265313" indent="-250901" eaLnBrk="0" fontAlgn="base" hangingPunct="0">
              <a:spcBef>
                <a:spcPct val="30000"/>
              </a:spcBef>
              <a:spcAft>
                <a:spcPct val="0"/>
              </a:spcAft>
              <a:defRPr sz="1300">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B89AFD0-6455-4BC4-9C71-8A9E7FA57122}" type="slidenum">
              <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3673992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4"/>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685" indent="0" algn="ctr">
              <a:buNone/>
              <a:defRPr/>
            </a:lvl2pPr>
            <a:lvl3pPr marL="913370" indent="0" algn="ctr">
              <a:buNone/>
              <a:defRPr/>
            </a:lvl3pPr>
            <a:lvl4pPr marL="1370058" indent="0" algn="ctr">
              <a:buNone/>
              <a:defRPr/>
            </a:lvl4pPr>
            <a:lvl5pPr marL="1826744" indent="0" algn="ctr">
              <a:buNone/>
              <a:defRPr/>
            </a:lvl5pPr>
            <a:lvl6pPr marL="2283427" indent="0" algn="ctr">
              <a:buNone/>
              <a:defRPr/>
            </a:lvl6pPr>
            <a:lvl7pPr marL="2740114" indent="0" algn="ctr">
              <a:buNone/>
              <a:defRPr/>
            </a:lvl7pPr>
            <a:lvl8pPr marL="3196798" indent="0" algn="ctr">
              <a:buNone/>
              <a:defRPr/>
            </a:lvl8pPr>
            <a:lvl9pPr marL="3653485"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60367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7883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40"/>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1" y="327040"/>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82577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6"/>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257899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31"/>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1848373249"/>
      </p:ext>
    </p:extLst>
  </p:cSld>
  <p:clrMapOvr>
    <a:masterClrMapping/>
  </p:clrMapOvr>
  <p:transition spd="med"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ooter">
    <p:spTree>
      <p:nvGrpSpPr>
        <p:cNvPr id="1" name=""/>
        <p:cNvGrpSpPr/>
        <p:nvPr/>
      </p:nvGrpSpPr>
      <p:grpSpPr>
        <a:xfrm>
          <a:off x="0" y="0"/>
          <a:ext cx="0" cy="0"/>
          <a:chOff x="0" y="0"/>
          <a:chExt cx="0" cy="0"/>
        </a:xfrm>
      </p:grpSpPr>
      <p:pic>
        <p:nvPicPr>
          <p:cNvPr id="12" name="Picture 11" descr="JPL-logo_Stacked_RedBlack-RGB_small_040615.eps"/>
          <p:cNvPicPr>
            <a:picLocks noChangeAspect="1"/>
          </p:cNvPicPr>
          <p:nvPr userDrawn="1"/>
        </p:nvPicPr>
        <p:blipFill rotWithShape="1">
          <a:blip r:embed="rId2" cstate="print">
            <a:extLst>
              <a:ext uri="{28A0092B-C50C-407E-A947-70E740481C1C}">
                <a14:useLocalDpi xmlns:a14="http://schemas.microsoft.com/office/drawing/2010/main" val="0"/>
              </a:ext>
            </a:extLst>
          </a:blip>
          <a:srcRect b="36678"/>
          <a:stretch/>
        </p:blipFill>
        <p:spPr>
          <a:xfrm>
            <a:off x="8435767" y="6600391"/>
            <a:ext cx="421826" cy="145694"/>
          </a:xfrm>
          <a:prstGeom prst="rect">
            <a:avLst/>
          </a:prstGeom>
        </p:spPr>
      </p:pic>
      <p:sp>
        <p:nvSpPr>
          <p:cNvPr id="2" name="Date Placeholder 1"/>
          <p:cNvSpPr>
            <a:spLocks noGrp="1"/>
          </p:cNvSpPr>
          <p:nvPr>
            <p:ph type="dt" sz="half" idx="10"/>
          </p:nvPr>
        </p:nvSpPr>
        <p:spPr/>
        <p:txBody>
          <a:bodyPr/>
          <a:lstStyle/>
          <a:p>
            <a:endParaRPr lang="en-US">
              <a:solidFill>
                <a:srgbClr val="000000">
                  <a:lumMod val="50000"/>
                  <a:lumOff val="50000"/>
                </a:srgbClr>
              </a:solidFill>
            </a:endParaRPr>
          </a:p>
        </p:txBody>
      </p:sp>
      <p:sp>
        <p:nvSpPr>
          <p:cNvPr id="3" name="Footer Placeholder 2"/>
          <p:cNvSpPr>
            <a:spLocks noGrp="1"/>
          </p:cNvSpPr>
          <p:nvPr>
            <p:ph type="ftr" sz="quarter" idx="11"/>
          </p:nvPr>
        </p:nvSpPr>
        <p:spPr>
          <a:xfrm>
            <a:off x="1833563" y="6492879"/>
            <a:ext cx="5476875" cy="365125"/>
          </a:xfrm>
          <a:prstGeom prst="rect">
            <a:avLst/>
          </a:prstGeom>
        </p:spPr>
        <p:txBody>
          <a:bodyPr/>
          <a:lstStyle/>
          <a:p>
            <a:pPr defTabSz="457200"/>
            <a:endParaRPr lang="en-US" dirty="0">
              <a:solidFill>
                <a:srgbClr val="000000">
                  <a:lumMod val="50000"/>
                  <a:lumOff val="50000"/>
                </a:srgbClr>
              </a:solidFill>
            </a:endParaRPr>
          </a:p>
        </p:txBody>
      </p:sp>
      <p:sp>
        <p:nvSpPr>
          <p:cNvPr id="4" name="Slide Number Placeholder 3"/>
          <p:cNvSpPr>
            <a:spLocks noGrp="1"/>
          </p:cNvSpPr>
          <p:nvPr>
            <p:ph type="sldNum" sz="quarter" idx="12"/>
          </p:nvPr>
        </p:nvSpPr>
        <p:spPr>
          <a:xfrm>
            <a:off x="7318376" y="6492879"/>
            <a:ext cx="1069767" cy="365125"/>
          </a:xfrm>
          <a:prstGeom prst="rect">
            <a:avLst/>
          </a:prstGeom>
        </p:spPr>
        <p:txBody>
          <a:bodyPr/>
          <a:lstStyle/>
          <a:p>
            <a:pPr defTabSz="457200"/>
            <a:fld id="{F1E51A9F-9D40-144B-9666-6B30B75E8C1B}" type="slidenum">
              <a:rPr lang="en-US" smtClean="0">
                <a:solidFill>
                  <a:srgbClr val="000000">
                    <a:lumMod val="50000"/>
                    <a:lumOff val="50000"/>
                  </a:srgbClr>
                </a:solidFill>
              </a:rPr>
              <a:pPr defTabSz="457200"/>
              <a:t>‹#›</a:t>
            </a:fld>
            <a:endParaRPr lang="en-US">
              <a:solidFill>
                <a:srgbClr val="000000">
                  <a:lumMod val="50000"/>
                  <a:lumOff val="50000"/>
                </a:srgbClr>
              </a:solidFill>
            </a:endParaRPr>
          </a:p>
        </p:txBody>
      </p:sp>
    </p:spTree>
    <p:extLst>
      <p:ext uri="{BB962C8B-B14F-4D97-AF65-F5344CB8AC3E}">
        <p14:creationId xmlns:p14="http://schemas.microsoft.com/office/powerpoint/2010/main" val="91682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11244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5"/>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8"/>
            <a:ext cx="7772400" cy="1500187"/>
          </a:xfrm>
        </p:spPr>
        <p:txBody>
          <a:bodyPr anchor="b"/>
          <a:lstStyle>
            <a:lvl1pPr marL="0" indent="0">
              <a:buNone/>
              <a:defRPr sz="2000"/>
            </a:lvl1pPr>
            <a:lvl2pPr marL="456685" indent="0">
              <a:buNone/>
              <a:defRPr sz="1800"/>
            </a:lvl2pPr>
            <a:lvl3pPr marL="913370" indent="0">
              <a:buNone/>
              <a:defRPr sz="1600"/>
            </a:lvl3pPr>
            <a:lvl4pPr marL="1370058" indent="0">
              <a:buNone/>
              <a:defRPr sz="1400"/>
            </a:lvl4pPr>
            <a:lvl5pPr marL="1826744" indent="0">
              <a:buNone/>
              <a:defRPr sz="1400"/>
            </a:lvl5pPr>
            <a:lvl6pPr marL="2283427" indent="0">
              <a:buNone/>
              <a:defRPr sz="1400"/>
            </a:lvl6pPr>
            <a:lvl7pPr marL="2740114" indent="0">
              <a:buNone/>
              <a:defRPr sz="1400"/>
            </a:lvl7pPr>
            <a:lvl8pPr marL="3196798" indent="0">
              <a:buNone/>
              <a:defRPr sz="1400"/>
            </a:lvl8pPr>
            <a:lvl9pPr marL="3653485"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6658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1"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403045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7"/>
            <a:ext cx="4040188" cy="639762"/>
          </a:xfrm>
        </p:spPr>
        <p:txBody>
          <a:bodyPr anchor="b"/>
          <a:lstStyle>
            <a:lvl1pPr marL="0" indent="0">
              <a:buNone/>
              <a:defRPr sz="2400" b="1"/>
            </a:lvl1pPr>
            <a:lvl2pPr marL="456685" indent="0">
              <a:buNone/>
              <a:defRPr sz="2000" b="1"/>
            </a:lvl2pPr>
            <a:lvl3pPr marL="913370" indent="0">
              <a:buNone/>
              <a:defRPr sz="1800" b="1"/>
            </a:lvl3pPr>
            <a:lvl4pPr marL="1370058" indent="0">
              <a:buNone/>
              <a:defRPr sz="1600" b="1"/>
            </a:lvl4pPr>
            <a:lvl5pPr marL="1826744" indent="0">
              <a:buNone/>
              <a:defRPr sz="1600" b="1"/>
            </a:lvl5pPr>
            <a:lvl6pPr marL="2283427" indent="0">
              <a:buNone/>
              <a:defRPr sz="1600" b="1"/>
            </a:lvl6pPr>
            <a:lvl7pPr marL="2740114" indent="0">
              <a:buNone/>
              <a:defRPr sz="1600" b="1"/>
            </a:lvl7pPr>
            <a:lvl8pPr marL="3196798" indent="0">
              <a:buNone/>
              <a:defRPr sz="1600" b="1"/>
            </a:lvl8pPr>
            <a:lvl9pPr marL="365348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7"/>
            <a:ext cx="4041775" cy="639762"/>
          </a:xfrm>
        </p:spPr>
        <p:txBody>
          <a:bodyPr anchor="b"/>
          <a:lstStyle>
            <a:lvl1pPr marL="0" indent="0">
              <a:buNone/>
              <a:defRPr sz="2400" b="1"/>
            </a:lvl1pPr>
            <a:lvl2pPr marL="456685" indent="0">
              <a:buNone/>
              <a:defRPr sz="2000" b="1"/>
            </a:lvl2pPr>
            <a:lvl3pPr marL="913370" indent="0">
              <a:buNone/>
              <a:defRPr sz="1800" b="1"/>
            </a:lvl3pPr>
            <a:lvl4pPr marL="1370058" indent="0">
              <a:buNone/>
              <a:defRPr sz="1600" b="1"/>
            </a:lvl4pPr>
            <a:lvl5pPr marL="1826744" indent="0">
              <a:buNone/>
              <a:defRPr sz="1600" b="1"/>
            </a:lvl5pPr>
            <a:lvl6pPr marL="2283427" indent="0">
              <a:buNone/>
              <a:defRPr sz="1600" b="1"/>
            </a:lvl6pPr>
            <a:lvl7pPr marL="2740114" indent="0">
              <a:buNone/>
              <a:defRPr sz="1600" b="1"/>
            </a:lvl7pPr>
            <a:lvl8pPr marL="3196798" indent="0">
              <a:buNone/>
              <a:defRPr sz="1600" b="1"/>
            </a:lvl8pPr>
            <a:lvl9pPr marL="365348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339687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2618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76140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11"/>
            <a:ext cx="3008313" cy="4691063"/>
          </a:xfrm>
        </p:spPr>
        <p:txBody>
          <a:bodyPr/>
          <a:lstStyle>
            <a:lvl1pPr marL="0" indent="0">
              <a:buNone/>
              <a:defRPr sz="1400"/>
            </a:lvl1pPr>
            <a:lvl2pPr marL="456685" indent="0">
              <a:buNone/>
              <a:defRPr sz="1200"/>
            </a:lvl2pPr>
            <a:lvl3pPr marL="913370" indent="0">
              <a:buNone/>
              <a:defRPr sz="1000"/>
            </a:lvl3pPr>
            <a:lvl4pPr marL="1370058" indent="0">
              <a:buNone/>
              <a:defRPr sz="900"/>
            </a:lvl4pPr>
            <a:lvl5pPr marL="1826744" indent="0">
              <a:buNone/>
              <a:defRPr sz="900"/>
            </a:lvl5pPr>
            <a:lvl6pPr marL="2283427" indent="0">
              <a:buNone/>
              <a:defRPr sz="900"/>
            </a:lvl6pPr>
            <a:lvl7pPr marL="2740114" indent="0">
              <a:buNone/>
              <a:defRPr sz="900"/>
            </a:lvl7pPr>
            <a:lvl8pPr marL="3196798" indent="0">
              <a:buNone/>
              <a:defRPr sz="900"/>
            </a:lvl8pPr>
            <a:lvl9pPr marL="3653485"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86311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685" indent="0">
              <a:buNone/>
              <a:defRPr sz="2800"/>
            </a:lvl2pPr>
            <a:lvl3pPr marL="913370" indent="0">
              <a:buNone/>
              <a:defRPr sz="2400"/>
            </a:lvl3pPr>
            <a:lvl4pPr marL="1370058" indent="0">
              <a:buNone/>
              <a:defRPr sz="2000"/>
            </a:lvl4pPr>
            <a:lvl5pPr marL="1826744" indent="0">
              <a:buNone/>
              <a:defRPr sz="2000"/>
            </a:lvl5pPr>
            <a:lvl6pPr marL="2283427" indent="0">
              <a:buNone/>
              <a:defRPr sz="2000"/>
            </a:lvl6pPr>
            <a:lvl7pPr marL="2740114" indent="0">
              <a:buNone/>
              <a:defRPr sz="2000"/>
            </a:lvl7pPr>
            <a:lvl8pPr marL="3196798" indent="0">
              <a:buNone/>
              <a:defRPr sz="2000"/>
            </a:lvl8pPr>
            <a:lvl9pPr marL="3653485" indent="0">
              <a:buNone/>
              <a:defRPr sz="2000"/>
            </a:lvl9pPr>
          </a:lstStyle>
          <a:p>
            <a:pPr lvl="0"/>
            <a:endParaRPr lang="en-US" noProof="0" dirty="0"/>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6685" indent="0">
              <a:buNone/>
              <a:defRPr sz="1200"/>
            </a:lvl2pPr>
            <a:lvl3pPr marL="913370" indent="0">
              <a:buNone/>
              <a:defRPr sz="1000"/>
            </a:lvl3pPr>
            <a:lvl4pPr marL="1370058" indent="0">
              <a:buNone/>
              <a:defRPr sz="900"/>
            </a:lvl4pPr>
            <a:lvl5pPr marL="1826744" indent="0">
              <a:buNone/>
              <a:defRPr sz="900"/>
            </a:lvl5pPr>
            <a:lvl6pPr marL="2283427" indent="0">
              <a:buNone/>
              <a:defRPr sz="900"/>
            </a:lvl6pPr>
            <a:lvl7pPr marL="2740114" indent="0">
              <a:buNone/>
              <a:defRPr sz="900"/>
            </a:lvl7pPr>
            <a:lvl8pPr marL="3196798" indent="0">
              <a:buNone/>
              <a:defRPr sz="900"/>
            </a:lvl8pPr>
            <a:lvl9pPr marL="3653485"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2792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p:cNvPicPr>
            <a:picLocks noChangeArrowheads="1"/>
          </p:cNvPicPr>
          <p:nvPr/>
        </p:nvPicPr>
        <p:blipFill>
          <a:blip r:embed="rId16">
            <a:extLst>
              <a:ext uri="{28A0092B-C50C-407E-A947-70E740481C1C}">
                <a14:useLocalDpi xmlns:a14="http://schemas.microsoft.com/office/drawing/2010/main"/>
              </a:ext>
            </a:extLst>
          </a:blip>
          <a:srcRect/>
          <a:stretch>
            <a:fillRect/>
          </a:stretch>
        </p:blipFill>
        <p:spPr bwMode="auto">
          <a:xfrm>
            <a:off x="80964" y="95265"/>
            <a:ext cx="10033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7" name="Line 5"/>
          <p:cNvSpPr>
            <a:spLocks noChangeShapeType="1"/>
          </p:cNvSpPr>
          <p:nvPr/>
        </p:nvSpPr>
        <p:spPr bwMode="auto">
          <a:xfrm>
            <a:off x="65102" y="1062038"/>
            <a:ext cx="9020175" cy="0"/>
          </a:xfrm>
          <a:prstGeom prst="line">
            <a:avLst/>
          </a:prstGeom>
          <a:noFill/>
          <a:ln w="38100" cmpd="dbl">
            <a:solidFill>
              <a:schemeClr val="accent2"/>
            </a:solidFill>
            <a:round/>
            <a:headEnd/>
            <a:tailEnd/>
          </a:ln>
          <a:extLst>
            <a:ext uri="{909E8E84-426E-40DD-AFC4-6F175D3DCCD1}">
              <a14:hiddenFill xmlns:a14="http://schemas.microsoft.com/office/drawing/2010/main">
                <a:noFill/>
              </a14:hiddenFill>
            </a:ext>
          </a:extLst>
        </p:spPr>
        <p:txBody>
          <a:bodyPr wrap="none" lIns="91336" tIns="45669" rIns="91336" bIns="45669" anchor="ctr"/>
          <a:lstStyle/>
          <a:p>
            <a:pPr defTabSz="913370"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873" tIns="48436" rIns="96873" bIns="48436"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1" y="1447800"/>
            <a:ext cx="8180388" cy="440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873" tIns="48436" rIns="96873" bIns="4843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7"/>
            <a:ext cx="2005012" cy="204787"/>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r" eaLnBrk="0" hangingPunct="0">
              <a:defRPr sz="1000">
                <a:ea typeface="+mn-ea"/>
                <a:cs typeface="+mn-cs"/>
              </a:defRPr>
            </a:lvl1pPr>
          </a:lstStyle>
          <a:p>
            <a:pPr defTabSz="913370"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31"/>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10770996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685" algn="ctr" rtl="0" eaLnBrk="0" fontAlgn="base" hangingPunct="0">
        <a:spcBef>
          <a:spcPct val="0"/>
        </a:spcBef>
        <a:spcAft>
          <a:spcPct val="0"/>
        </a:spcAft>
        <a:defRPr sz="2100" b="1">
          <a:solidFill>
            <a:schemeClr val="accent2"/>
          </a:solidFill>
          <a:latin typeface="Times New Roman" pitchFamily="-108" charset="0"/>
        </a:defRPr>
      </a:lvl6pPr>
      <a:lvl7pPr marL="913370" algn="ctr" rtl="0" eaLnBrk="0" fontAlgn="base" hangingPunct="0">
        <a:spcBef>
          <a:spcPct val="0"/>
        </a:spcBef>
        <a:spcAft>
          <a:spcPct val="0"/>
        </a:spcAft>
        <a:defRPr sz="2100" b="1">
          <a:solidFill>
            <a:schemeClr val="accent2"/>
          </a:solidFill>
          <a:latin typeface="Times New Roman" pitchFamily="-108" charset="0"/>
        </a:defRPr>
      </a:lvl7pPr>
      <a:lvl8pPr marL="1370058" algn="ctr" rtl="0" eaLnBrk="0" fontAlgn="base" hangingPunct="0">
        <a:spcBef>
          <a:spcPct val="0"/>
        </a:spcBef>
        <a:spcAft>
          <a:spcPct val="0"/>
        </a:spcAft>
        <a:defRPr sz="2100" b="1">
          <a:solidFill>
            <a:schemeClr val="accent2"/>
          </a:solidFill>
          <a:latin typeface="Times New Roman" pitchFamily="-108" charset="0"/>
        </a:defRPr>
      </a:lvl8pPr>
      <a:lvl9pPr marL="182674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515" indent="-34251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500" indent="-25688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1943" indent="-229928"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214" indent="-22675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69658"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6343"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029"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39710"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6401"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685" rtl="0" eaLnBrk="1" latinLnBrk="0" hangingPunct="1">
        <a:defRPr sz="1800" kern="1200">
          <a:solidFill>
            <a:schemeClr val="tx1"/>
          </a:solidFill>
          <a:latin typeface="+mn-lt"/>
          <a:ea typeface="+mn-ea"/>
          <a:cs typeface="+mn-cs"/>
        </a:defRPr>
      </a:lvl1pPr>
      <a:lvl2pPr marL="456685" algn="l" defTabSz="456685" rtl="0" eaLnBrk="1" latinLnBrk="0" hangingPunct="1">
        <a:defRPr sz="1800" kern="1200">
          <a:solidFill>
            <a:schemeClr val="tx1"/>
          </a:solidFill>
          <a:latin typeface="+mn-lt"/>
          <a:ea typeface="+mn-ea"/>
          <a:cs typeface="+mn-cs"/>
        </a:defRPr>
      </a:lvl2pPr>
      <a:lvl3pPr marL="913370" algn="l" defTabSz="456685" rtl="0" eaLnBrk="1" latinLnBrk="0" hangingPunct="1">
        <a:defRPr sz="1800" kern="1200">
          <a:solidFill>
            <a:schemeClr val="tx1"/>
          </a:solidFill>
          <a:latin typeface="+mn-lt"/>
          <a:ea typeface="+mn-ea"/>
          <a:cs typeface="+mn-cs"/>
        </a:defRPr>
      </a:lvl3pPr>
      <a:lvl4pPr marL="1370058" algn="l" defTabSz="456685" rtl="0" eaLnBrk="1" latinLnBrk="0" hangingPunct="1">
        <a:defRPr sz="1800" kern="1200">
          <a:solidFill>
            <a:schemeClr val="tx1"/>
          </a:solidFill>
          <a:latin typeface="+mn-lt"/>
          <a:ea typeface="+mn-ea"/>
          <a:cs typeface="+mn-cs"/>
        </a:defRPr>
      </a:lvl4pPr>
      <a:lvl5pPr marL="1826744" algn="l" defTabSz="456685" rtl="0" eaLnBrk="1" latinLnBrk="0" hangingPunct="1">
        <a:defRPr sz="1800" kern="1200">
          <a:solidFill>
            <a:schemeClr val="tx1"/>
          </a:solidFill>
          <a:latin typeface="+mn-lt"/>
          <a:ea typeface="+mn-ea"/>
          <a:cs typeface="+mn-cs"/>
        </a:defRPr>
      </a:lvl5pPr>
      <a:lvl6pPr marL="2283427" algn="l" defTabSz="456685" rtl="0" eaLnBrk="1" latinLnBrk="0" hangingPunct="1">
        <a:defRPr sz="1800" kern="1200">
          <a:solidFill>
            <a:schemeClr val="tx1"/>
          </a:solidFill>
          <a:latin typeface="+mn-lt"/>
          <a:ea typeface="+mn-ea"/>
          <a:cs typeface="+mn-cs"/>
        </a:defRPr>
      </a:lvl6pPr>
      <a:lvl7pPr marL="2740114" algn="l" defTabSz="456685" rtl="0" eaLnBrk="1" latinLnBrk="0" hangingPunct="1">
        <a:defRPr sz="1800" kern="1200">
          <a:solidFill>
            <a:schemeClr val="tx1"/>
          </a:solidFill>
          <a:latin typeface="+mn-lt"/>
          <a:ea typeface="+mn-ea"/>
          <a:cs typeface="+mn-cs"/>
        </a:defRPr>
      </a:lvl7pPr>
      <a:lvl8pPr marL="3196798" algn="l" defTabSz="456685" rtl="0" eaLnBrk="1" latinLnBrk="0" hangingPunct="1">
        <a:defRPr sz="1800" kern="1200">
          <a:solidFill>
            <a:schemeClr val="tx1"/>
          </a:solidFill>
          <a:latin typeface="+mn-lt"/>
          <a:ea typeface="+mn-ea"/>
          <a:cs typeface="+mn-cs"/>
        </a:defRPr>
      </a:lvl8pPr>
      <a:lvl9pPr marL="3653485" algn="l" defTabSz="45668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7"/>
          <p:cNvSpPr txBox="1">
            <a:spLocks noChangeArrowheads="1"/>
          </p:cNvSpPr>
          <p:nvPr/>
        </p:nvSpPr>
        <p:spPr bwMode="auto">
          <a:xfrm>
            <a:off x="0" y="1047889"/>
            <a:ext cx="9091658"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5888" indent="-115888">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marL="0" indent="0" defTabSz="342900">
              <a:buSzPct val="125000"/>
              <a:defRPr/>
            </a:pPr>
            <a:r>
              <a:rPr lang="en-US" sz="1400" b="1" dirty="0">
                <a:solidFill>
                  <a:srgbClr val="3333CC"/>
                </a:solidFill>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US" sz="1400" dirty="0">
                <a:solidFill>
                  <a:schemeClr val="accent2"/>
                </a:solidFill>
                <a:latin typeface="Arial" panose="020B0604020202020204" pitchFamily="34" charset="0"/>
                <a:cs typeface="Arial" panose="020B0604020202020204" pitchFamily="34" charset="0"/>
              </a:rPr>
              <a:t>The Photochemical Reflectance Index (PRI) is a promising remote sensing approach which is sensitive to gross plant carbon uptake. Presently, little is known about the sensitivity of PRI time-series to radial tree growth because the fate of fixed carbon is complex. </a:t>
            </a:r>
          </a:p>
          <a:p>
            <a:pPr marL="285750" indent="-285750">
              <a:buFont typeface="Arial" panose="020B0604020202020204" pitchFamily="34" charset="0"/>
              <a:buChar char="•"/>
            </a:pPr>
            <a:r>
              <a:rPr lang="en-US" sz="1400" dirty="0">
                <a:solidFill>
                  <a:schemeClr val="accent2"/>
                </a:solidFill>
                <a:latin typeface="Arial" panose="020B0604020202020204" pitchFamily="34" charset="0"/>
                <a:cs typeface="Arial" panose="020B0604020202020204" pitchFamily="34" charset="0"/>
              </a:rPr>
              <a:t>Objective: We explored the suitability of PRI time-series to </a:t>
            </a:r>
            <a:r>
              <a:rPr lang="en-US" sz="1400" dirty="0">
                <a:solidFill>
                  <a:schemeClr val="accent6"/>
                </a:solidFill>
                <a:latin typeface="Arial" panose="020B0604020202020204" pitchFamily="34" charset="0"/>
                <a:cs typeface="Arial" panose="020B0604020202020204" pitchFamily="34" charset="0"/>
              </a:rPr>
              <a:t>understand intra-annual stem-growth dynamics at one of the world’s largest terrestrial carbon pools – the boreal forest.</a:t>
            </a:r>
          </a:p>
          <a:p>
            <a:pPr marL="285750" indent="-285750" defTabSz="342900">
              <a:buSzPct val="125000"/>
              <a:buFont typeface="Arial" charset="0"/>
              <a:buChar char="•"/>
              <a:defRPr/>
            </a:pPr>
            <a:endParaRPr lang="en-US" sz="100" dirty="0">
              <a:solidFill>
                <a:srgbClr val="3333CC"/>
              </a:solidFill>
              <a:latin typeface="Arial" panose="020B0604020202020204" pitchFamily="34" charset="0"/>
              <a:cs typeface="Arial" panose="020B0604020202020204" pitchFamily="34" charset="0"/>
            </a:endParaRPr>
          </a:p>
        </p:txBody>
      </p:sp>
      <p:sp>
        <p:nvSpPr>
          <p:cNvPr id="19459" name="Rectangle 21"/>
          <p:cNvSpPr>
            <a:spLocks noChangeArrowheads="1"/>
          </p:cNvSpPr>
          <p:nvPr/>
        </p:nvSpPr>
        <p:spPr bwMode="auto">
          <a:xfrm>
            <a:off x="228600" y="62609"/>
            <a:ext cx="8686799" cy="83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defTabSz="342900">
              <a:lnSpc>
                <a:spcPts val="2000"/>
              </a:lnSpc>
              <a:defRPr/>
            </a:pPr>
            <a:r>
              <a:rPr lang="en-US" sz="2800" b="1" dirty="0">
                <a:solidFill>
                  <a:srgbClr val="3333CC"/>
                </a:solidFill>
                <a:latin typeface="Arial" panose="020B0604020202020204" pitchFamily="34" charset="0"/>
                <a:cs typeface="Arial" panose="020B0604020202020204" pitchFamily="34" charset="0"/>
              </a:rPr>
              <a:t>		</a:t>
            </a:r>
            <a:r>
              <a:rPr lang="en-US" b="1" dirty="0">
                <a:solidFill>
                  <a:schemeClr val="accent6"/>
                </a:solidFill>
              </a:rPr>
              <a:t>Remote sensing tracks daily radial wood growth of evergreen needleleaf  trees </a:t>
            </a:r>
            <a:r>
              <a:rPr lang="en-US" sz="1200" dirty="0">
                <a:solidFill>
                  <a:schemeClr val="accent6"/>
                </a:solidFill>
                <a:latin typeface="Arial"/>
                <a:cs typeface="Arial"/>
              </a:rPr>
              <a:t>Eitel, J.U.H., Griffin, K.L., </a:t>
            </a:r>
            <a:r>
              <a:rPr lang="en-US" sz="1200" dirty="0" err="1">
                <a:solidFill>
                  <a:schemeClr val="accent6"/>
                </a:solidFill>
                <a:latin typeface="Arial"/>
                <a:cs typeface="Arial"/>
              </a:rPr>
              <a:t>Boelman</a:t>
            </a:r>
            <a:r>
              <a:rPr lang="en-US" sz="1200" dirty="0">
                <a:solidFill>
                  <a:schemeClr val="accent6"/>
                </a:solidFill>
                <a:latin typeface="Arial"/>
                <a:cs typeface="Arial"/>
              </a:rPr>
              <a:t>, N.T., Maguire, A.J., </a:t>
            </a:r>
            <a:r>
              <a:rPr lang="en-US" sz="1200" dirty="0" err="1">
                <a:solidFill>
                  <a:schemeClr val="accent6"/>
                </a:solidFill>
                <a:latin typeface="Arial"/>
                <a:cs typeface="Arial"/>
              </a:rPr>
              <a:t>Meddens</a:t>
            </a:r>
            <a:r>
              <a:rPr lang="en-US" sz="1200" dirty="0">
                <a:solidFill>
                  <a:schemeClr val="accent6"/>
                </a:solidFill>
                <a:latin typeface="Arial"/>
                <a:cs typeface="Arial"/>
              </a:rPr>
              <a:t>, A.J.H., Jensen, J., </a:t>
            </a:r>
            <a:r>
              <a:rPr lang="en-US" sz="1200" dirty="0" err="1">
                <a:solidFill>
                  <a:schemeClr val="accent6"/>
                </a:solidFill>
                <a:latin typeface="Arial"/>
                <a:cs typeface="Arial"/>
              </a:rPr>
              <a:t>Vierling</a:t>
            </a:r>
            <a:r>
              <a:rPr lang="en-US" sz="1200" dirty="0">
                <a:solidFill>
                  <a:schemeClr val="accent6"/>
                </a:solidFill>
                <a:latin typeface="Arial"/>
                <a:cs typeface="Arial"/>
              </a:rPr>
              <a:t>, L.A., </a:t>
            </a:r>
          </a:p>
          <a:p>
            <a:pPr algn="ctr" defTabSz="342900">
              <a:lnSpc>
                <a:spcPts val="2000"/>
              </a:lnSpc>
              <a:defRPr/>
            </a:pPr>
            <a:r>
              <a:rPr lang="en-US" sz="1200" dirty="0">
                <a:solidFill>
                  <a:schemeClr val="accent6"/>
                </a:solidFill>
                <a:latin typeface="Arial"/>
                <a:cs typeface="Arial"/>
              </a:rPr>
              <a:t>Schmiege, S.C., </a:t>
            </a:r>
            <a:r>
              <a:rPr lang="en-US" sz="1200" dirty="0" err="1">
                <a:solidFill>
                  <a:schemeClr val="accent6"/>
                </a:solidFill>
                <a:latin typeface="Arial"/>
                <a:cs typeface="Arial"/>
              </a:rPr>
              <a:t>Jennewein</a:t>
            </a:r>
            <a:r>
              <a:rPr lang="en-US" sz="1200" dirty="0">
                <a:solidFill>
                  <a:schemeClr val="accent6"/>
                </a:solidFill>
                <a:latin typeface="Arial"/>
                <a:cs typeface="Arial"/>
              </a:rPr>
              <a:t>, J.S. 2020. </a:t>
            </a:r>
            <a:r>
              <a:rPr lang="en-US" sz="1200" i="1" dirty="0">
                <a:solidFill>
                  <a:schemeClr val="accent6"/>
                </a:solidFill>
                <a:latin typeface="Arial"/>
                <a:cs typeface="Arial"/>
              </a:rPr>
              <a:t>Global Change Biology</a:t>
            </a:r>
            <a:endParaRPr lang="en-US" sz="1200" i="1" dirty="0">
              <a:solidFill>
                <a:schemeClr val="accent2"/>
              </a:solidFill>
              <a:latin typeface="Arial"/>
              <a:cs typeface="Arial"/>
            </a:endParaRPr>
          </a:p>
        </p:txBody>
      </p:sp>
      <p:sp>
        <p:nvSpPr>
          <p:cNvPr id="2" name="TextBox 1"/>
          <p:cNvSpPr txBox="1"/>
          <p:nvPr/>
        </p:nvSpPr>
        <p:spPr>
          <a:xfrm>
            <a:off x="8725" y="5712507"/>
            <a:ext cx="4416737" cy="1169551"/>
          </a:xfrm>
          <a:prstGeom prst="rect">
            <a:avLst/>
          </a:prstGeom>
          <a:noFill/>
        </p:spPr>
        <p:txBody>
          <a:bodyPr wrap="square" rtlCol="0">
            <a:spAutoFit/>
          </a:bodyPr>
          <a:lstStyle/>
          <a:p>
            <a:pPr defTabSz="342900">
              <a:buSzPct val="125000"/>
              <a:defRPr/>
            </a:pPr>
            <a:r>
              <a:rPr lang="en-US" sz="1400" b="1" dirty="0">
                <a:solidFill>
                  <a:srgbClr val="3333CC"/>
                </a:solidFill>
                <a:latin typeface="Arial" panose="020B0604020202020204" pitchFamily="34" charset="0"/>
                <a:cs typeface="Arial" panose="020B0604020202020204" pitchFamily="34" charset="0"/>
              </a:rPr>
              <a:t>Significance</a:t>
            </a:r>
          </a:p>
          <a:p>
            <a:pPr defTabSz="342900">
              <a:buSzPct val="125000"/>
              <a:defRPr/>
            </a:pPr>
            <a:r>
              <a:rPr lang="en-US" sz="1400" dirty="0">
                <a:solidFill>
                  <a:schemeClr val="accent6"/>
                </a:solidFill>
                <a:latin typeface="Arial" panose="020B0604020202020204" pitchFamily="34" charset="0"/>
                <a:cs typeface="Arial" panose="020B0604020202020204" pitchFamily="34" charset="0"/>
              </a:rPr>
              <a:t>PRI could provide novel insights into nuances of carbon cycling dynamics by alleviating important uncertainties associated with seasonal vegetation response to climate change. </a:t>
            </a:r>
            <a:endParaRPr lang="en-US" sz="1400" b="1" dirty="0">
              <a:solidFill>
                <a:schemeClr val="accent6"/>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6B1B33C9-4991-F544-8F2D-B008E3ECA0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8939" y="392453"/>
            <a:ext cx="1138038" cy="417051"/>
          </a:xfrm>
          <a:prstGeom prst="rect">
            <a:avLst/>
          </a:prstGeom>
        </p:spPr>
      </p:pic>
      <p:sp>
        <p:nvSpPr>
          <p:cNvPr id="12" name="TextBox 11">
            <a:extLst>
              <a:ext uri="{FF2B5EF4-FFF2-40B4-BE49-F238E27FC236}">
                <a16:creationId xmlns:a16="http://schemas.microsoft.com/office/drawing/2014/main" id="{E0D3137D-9447-4E17-88F3-E29FBBC09C6F}"/>
              </a:ext>
            </a:extLst>
          </p:cNvPr>
          <p:cNvSpPr txBox="1"/>
          <p:nvPr/>
        </p:nvSpPr>
        <p:spPr>
          <a:xfrm>
            <a:off x="8725" y="1750800"/>
            <a:ext cx="4474420" cy="1831271"/>
          </a:xfrm>
          <a:prstGeom prst="rect">
            <a:avLst/>
          </a:prstGeom>
          <a:noFill/>
        </p:spPr>
        <p:txBody>
          <a:bodyPr wrap="square" rtlCol="0">
            <a:spAutoFit/>
          </a:bodyPr>
          <a:lstStyle/>
          <a:p>
            <a:pPr defTabSz="342900">
              <a:spcBef>
                <a:spcPts val="600"/>
              </a:spcBef>
              <a:buSzPct val="125000"/>
              <a:defRPr/>
            </a:pPr>
            <a:endParaRPr lang="en-US" sz="1400" dirty="0">
              <a:solidFill>
                <a:srgbClr val="3333CC"/>
              </a:solidFill>
              <a:latin typeface="Arial" panose="020B0604020202020204" pitchFamily="34" charset="0"/>
              <a:cs typeface="Arial" panose="020B0604020202020204" pitchFamily="34" charset="0"/>
            </a:endParaRPr>
          </a:p>
          <a:p>
            <a:pPr defTabSz="342900">
              <a:spcBef>
                <a:spcPts val="600"/>
              </a:spcBef>
              <a:buSzPct val="125000"/>
              <a:defRPr/>
            </a:pPr>
            <a:endParaRPr lang="en-US" sz="1400" b="1" dirty="0">
              <a:solidFill>
                <a:srgbClr val="3333CC"/>
              </a:solidFill>
              <a:latin typeface="Arial" panose="020B0604020202020204" pitchFamily="34" charset="0"/>
              <a:cs typeface="Arial" panose="020B0604020202020204" pitchFamily="34" charset="0"/>
            </a:endParaRPr>
          </a:p>
          <a:p>
            <a:pPr defTabSz="342900">
              <a:spcBef>
                <a:spcPts val="600"/>
              </a:spcBef>
              <a:buSzPct val="125000"/>
              <a:defRPr/>
            </a:pPr>
            <a:r>
              <a:rPr lang="en-US" sz="1400" b="1" dirty="0">
                <a:solidFill>
                  <a:srgbClr val="3333CC"/>
                </a:solidFill>
                <a:latin typeface="Arial" panose="020B0604020202020204" pitchFamily="34" charset="0"/>
                <a:cs typeface="Arial" panose="020B0604020202020204" pitchFamily="34" charset="0"/>
              </a:rPr>
              <a:t>Methods</a:t>
            </a:r>
          </a:p>
          <a:p>
            <a:pPr defTabSz="342900">
              <a:spcBef>
                <a:spcPts val="600"/>
              </a:spcBef>
              <a:buSzPct val="125000"/>
              <a:defRPr/>
            </a:pPr>
            <a:r>
              <a:rPr lang="en-US" sz="1400" dirty="0">
                <a:solidFill>
                  <a:schemeClr val="accent6"/>
                </a:solidFill>
                <a:latin typeface="Arial" panose="020B0604020202020204" pitchFamily="34" charset="0"/>
                <a:cs typeface="Arial" panose="020B0604020202020204" pitchFamily="34" charset="0"/>
              </a:rPr>
              <a:t>Tree-level measurements were collected in 2018 (N = 25) and 2019 (N = 18) to link daily resolved PRI observations unambiguously with information on daily radial tree growth collected via point dendrometers. </a:t>
            </a:r>
            <a:endParaRPr lang="en-US" sz="1400" b="1" dirty="0">
              <a:solidFill>
                <a:schemeClr val="accent6"/>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C1DA4B60-D0BD-4A56-B1E8-7F03B5693BE0}"/>
              </a:ext>
            </a:extLst>
          </p:cNvPr>
          <p:cNvSpPr txBox="1"/>
          <p:nvPr/>
        </p:nvSpPr>
        <p:spPr>
          <a:xfrm>
            <a:off x="4425462" y="2351794"/>
            <a:ext cx="4643238" cy="1677382"/>
          </a:xfrm>
          <a:prstGeom prst="rect">
            <a:avLst/>
          </a:prstGeom>
          <a:noFill/>
        </p:spPr>
        <p:txBody>
          <a:bodyPr wrap="square" rtlCol="0">
            <a:spAutoFit/>
          </a:bodyPr>
          <a:lstStyle/>
          <a:p>
            <a:pPr defTabSz="342900">
              <a:buSzPct val="125000"/>
              <a:defRPr/>
            </a:pPr>
            <a:r>
              <a:rPr lang="en-US" sz="1400" b="1" dirty="0">
                <a:solidFill>
                  <a:srgbClr val="3333CC"/>
                </a:solidFill>
                <a:latin typeface="Arial" panose="020B0604020202020204" pitchFamily="34" charset="0"/>
                <a:cs typeface="Arial" panose="020B0604020202020204" pitchFamily="34" charset="0"/>
              </a:rPr>
              <a:t>Results</a:t>
            </a:r>
          </a:p>
          <a:p>
            <a:pPr defTabSz="342900">
              <a:spcBef>
                <a:spcPts val="600"/>
              </a:spcBef>
              <a:buSzPct val="125000"/>
              <a:defRPr/>
            </a:pPr>
            <a:r>
              <a:rPr lang="en-US" sz="1400" dirty="0">
                <a:solidFill>
                  <a:schemeClr val="accent6"/>
                </a:solidFill>
                <a:latin typeface="Arial" panose="020B0604020202020204" pitchFamily="34" charset="0"/>
                <a:cs typeface="Arial" panose="020B0604020202020204" pitchFamily="34" charset="0"/>
              </a:rPr>
              <a:t>PRI showed to be a statistically significant (p&lt;0.0001) predictor of seasonal radial tree growth dynamics, and tracked these dynamics in remarkable detail with conditional and marginal coefficients of determination of 0.48 and 0.96 (for 2018) and 0.43 and 0.98 (for 2019), respectively. </a:t>
            </a:r>
          </a:p>
        </p:txBody>
      </p:sp>
      <p:sp>
        <p:nvSpPr>
          <p:cNvPr id="8" name="Rectangle 7">
            <a:extLst>
              <a:ext uri="{FF2B5EF4-FFF2-40B4-BE49-F238E27FC236}">
                <a16:creationId xmlns:a16="http://schemas.microsoft.com/office/drawing/2014/main" id="{81267DEC-0E34-407A-99D6-8E2AB5F2B3C5}"/>
              </a:ext>
            </a:extLst>
          </p:cNvPr>
          <p:cNvSpPr/>
          <p:nvPr/>
        </p:nvSpPr>
        <p:spPr bwMode="auto">
          <a:xfrm>
            <a:off x="2682338" y="4939960"/>
            <a:ext cx="294042" cy="853889"/>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8" charset="0"/>
            </a:endParaRPr>
          </a:p>
        </p:txBody>
      </p:sp>
      <p:pic>
        <p:nvPicPr>
          <p:cNvPr id="54" name="Picture 53">
            <a:extLst>
              <a:ext uri="{FF2B5EF4-FFF2-40B4-BE49-F238E27FC236}">
                <a16:creationId xmlns:a16="http://schemas.microsoft.com/office/drawing/2014/main" id="{6F3771B9-3762-47CE-AE48-DFD035CDC2B3}"/>
              </a:ext>
            </a:extLst>
          </p:cNvPr>
          <p:cNvPicPr>
            <a:picLocks noChangeAspect="1"/>
          </p:cNvPicPr>
          <p:nvPr/>
        </p:nvPicPr>
        <p:blipFill>
          <a:blip r:embed="rId4"/>
          <a:stretch>
            <a:fillRect/>
          </a:stretch>
        </p:blipFill>
        <p:spPr>
          <a:xfrm>
            <a:off x="75300" y="3574893"/>
            <a:ext cx="3724788" cy="2115443"/>
          </a:xfrm>
          <a:prstGeom prst="rect">
            <a:avLst/>
          </a:prstGeom>
        </p:spPr>
      </p:pic>
      <p:pic>
        <p:nvPicPr>
          <p:cNvPr id="55" name="Picture 54" descr="A screenshot of a map&#10;&#10;Description automatically generated">
            <a:extLst>
              <a:ext uri="{FF2B5EF4-FFF2-40B4-BE49-F238E27FC236}">
                <a16:creationId xmlns:a16="http://schemas.microsoft.com/office/drawing/2014/main" id="{FCFCA838-BF07-4602-B140-B6DB3BD417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15481" y="3976550"/>
            <a:ext cx="3456919" cy="2881450"/>
          </a:xfrm>
          <a:prstGeom prst="rect">
            <a:avLst/>
          </a:prstGeom>
        </p:spPr>
      </p:pic>
      <p:sp>
        <p:nvSpPr>
          <p:cNvPr id="56" name="TextBox 55">
            <a:extLst>
              <a:ext uri="{FF2B5EF4-FFF2-40B4-BE49-F238E27FC236}">
                <a16:creationId xmlns:a16="http://schemas.microsoft.com/office/drawing/2014/main" id="{96296670-D217-4A1C-B8D5-67D2B1C891F9}"/>
              </a:ext>
            </a:extLst>
          </p:cNvPr>
          <p:cNvSpPr txBox="1"/>
          <p:nvPr/>
        </p:nvSpPr>
        <p:spPr>
          <a:xfrm>
            <a:off x="7827228" y="4032019"/>
            <a:ext cx="1375363" cy="2677656"/>
          </a:xfrm>
          <a:prstGeom prst="rect">
            <a:avLst/>
          </a:prstGeom>
          <a:noFill/>
        </p:spPr>
        <p:txBody>
          <a:bodyPr wrap="square" rtlCol="0">
            <a:spAutoFit/>
          </a:bodyPr>
          <a:lstStyle/>
          <a:p>
            <a:pPr defTabSz="342900">
              <a:buSzPct val="125000"/>
              <a:defRPr/>
            </a:pPr>
            <a:r>
              <a:rPr lang="en-US" sz="1400" dirty="0">
                <a:latin typeface="Arial" panose="020B0604020202020204" pitchFamily="34" charset="0"/>
                <a:cs typeface="Arial" panose="020B0604020202020204" pitchFamily="34" charset="0"/>
              </a:rPr>
              <a:t>Left: Seasonal patterns of the photochemical reflectance index (PRI) and radial growth for a selected tree out of 25 total trees monitored in 2018.</a:t>
            </a:r>
          </a:p>
        </p:txBody>
      </p:sp>
      <p:pic>
        <p:nvPicPr>
          <p:cNvPr id="17" name="Picture 16">
            <a:extLst>
              <a:ext uri="{FF2B5EF4-FFF2-40B4-BE49-F238E27FC236}">
                <a16:creationId xmlns:a16="http://schemas.microsoft.com/office/drawing/2014/main" id="{7C1B2A2E-A588-4FA8-A1B6-46AA253274AE}"/>
              </a:ext>
            </a:extLst>
          </p:cNvPr>
          <p:cNvPicPr>
            <a:picLocks noChangeAspect="1"/>
          </p:cNvPicPr>
          <p:nvPr/>
        </p:nvPicPr>
        <p:blipFill>
          <a:blip r:embed="rId6"/>
          <a:stretch>
            <a:fillRect/>
          </a:stretch>
        </p:blipFill>
        <p:spPr>
          <a:xfrm>
            <a:off x="4800600" y="4158910"/>
            <a:ext cx="957755" cy="471260"/>
          </a:xfrm>
          <a:prstGeom prst="rect">
            <a:avLst/>
          </a:prstGeom>
        </p:spPr>
      </p:pic>
      <p:sp>
        <p:nvSpPr>
          <p:cNvPr id="43" name="TextBox 42">
            <a:extLst>
              <a:ext uri="{FF2B5EF4-FFF2-40B4-BE49-F238E27FC236}">
                <a16:creationId xmlns:a16="http://schemas.microsoft.com/office/drawing/2014/main" id="{EFFF585B-0E18-450B-801C-B9392252F08F}"/>
              </a:ext>
            </a:extLst>
          </p:cNvPr>
          <p:cNvSpPr txBox="1"/>
          <p:nvPr/>
        </p:nvSpPr>
        <p:spPr>
          <a:xfrm rot="16200000">
            <a:off x="3094586" y="5208155"/>
            <a:ext cx="2713050" cy="276999"/>
          </a:xfrm>
          <a:prstGeom prst="rect">
            <a:avLst/>
          </a:prstGeom>
          <a:solidFill>
            <a:schemeClr val="bg1"/>
          </a:solidFill>
        </p:spPr>
        <p:txBody>
          <a:bodyPr wrap="none" rtlCol="0">
            <a:spAutoFit/>
          </a:bodyPr>
          <a:lstStyle/>
          <a:p>
            <a:r>
              <a:rPr lang="en-US" sz="1200" b="1" dirty="0"/>
              <a:t>Photochemical reflectance index (PRI)</a:t>
            </a:r>
          </a:p>
        </p:txBody>
      </p:sp>
      <p:sp>
        <p:nvSpPr>
          <p:cNvPr id="60" name="TextBox 59">
            <a:extLst>
              <a:ext uri="{FF2B5EF4-FFF2-40B4-BE49-F238E27FC236}">
                <a16:creationId xmlns:a16="http://schemas.microsoft.com/office/drawing/2014/main" id="{71444BBB-A725-430E-8218-D71178ADC18D}"/>
              </a:ext>
            </a:extLst>
          </p:cNvPr>
          <p:cNvSpPr txBox="1"/>
          <p:nvPr/>
        </p:nvSpPr>
        <p:spPr>
          <a:xfrm rot="16200000">
            <a:off x="7069253" y="5208154"/>
            <a:ext cx="1274964" cy="276999"/>
          </a:xfrm>
          <a:prstGeom prst="rect">
            <a:avLst/>
          </a:prstGeom>
          <a:solidFill>
            <a:schemeClr val="bg1"/>
          </a:solidFill>
        </p:spPr>
        <p:txBody>
          <a:bodyPr wrap="none" rtlCol="0">
            <a:spAutoFit/>
          </a:bodyPr>
          <a:lstStyle/>
          <a:p>
            <a:r>
              <a:rPr lang="en-US" sz="1200" b="1" dirty="0">
                <a:solidFill>
                  <a:srgbClr val="FF0000"/>
                </a:solidFill>
              </a:rPr>
              <a:t>Tree radius (cm)</a:t>
            </a:r>
          </a:p>
        </p:txBody>
      </p:sp>
    </p:spTree>
    <p:extLst>
      <p:ext uri="{BB962C8B-B14F-4D97-AF65-F5344CB8AC3E}">
        <p14:creationId xmlns:p14="http://schemas.microsoft.com/office/powerpoint/2010/main" val="882550326"/>
      </p:ext>
    </p:extLst>
  </p:cSld>
  <p:clrMapOvr>
    <a:masterClrMapping/>
  </p:clrMapOvr>
</p:sld>
</file>

<file path=ppt/theme/theme1.xml><?xml version="1.0" encoding="utf-8"?>
<a:theme xmlns:a="http://schemas.openxmlformats.org/drawingml/2006/main" name="1_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21026</TotalTime>
  <Words>412</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1_GPMC Nov 2001</vt:lpstr>
      <vt:lpstr>PowerPoint Presentation</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Yoseph, Elizabeth [USA]</dc:creator>
  <cp:lastModifiedBy>Eitel, Jan (jeitel@uidaho.edu)</cp:lastModifiedBy>
  <cp:revision>210</cp:revision>
  <cp:lastPrinted>2016-12-19T15:06:13Z</cp:lastPrinted>
  <dcterms:created xsi:type="dcterms:W3CDTF">2014-07-25T19:02:24Z</dcterms:created>
  <dcterms:modified xsi:type="dcterms:W3CDTF">2020-04-13T21:05:37Z</dcterms:modified>
</cp:coreProperties>
</file>