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4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86430" autoAdjust="0"/>
  </p:normalViewPr>
  <p:slideViewPr>
    <p:cSldViewPr>
      <p:cViewPr varScale="1">
        <p:scale>
          <a:sx n="64" d="100"/>
          <a:sy n="64" d="100"/>
        </p:scale>
        <p:origin x="15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1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C394DAF-D41D-4170-A942-5EC726C12CCE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129A5CA-096F-418F-9FEB-D0E4975ED5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178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9A5CA-096F-418F-9FEB-D0E4975ED51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46" indent="0" algn="ctr">
              <a:buNone/>
              <a:defRPr/>
            </a:lvl2pPr>
            <a:lvl3pPr marL="913693" indent="0" algn="ctr">
              <a:buNone/>
              <a:defRPr/>
            </a:lvl3pPr>
            <a:lvl4pPr marL="1370540" indent="0" algn="ctr">
              <a:buNone/>
              <a:defRPr/>
            </a:lvl4pPr>
            <a:lvl5pPr marL="1827384" indent="0" algn="ctr">
              <a:buNone/>
              <a:defRPr/>
            </a:lvl5pPr>
            <a:lvl6pPr marL="2284230" indent="0" algn="ctr">
              <a:buNone/>
              <a:defRPr/>
            </a:lvl6pPr>
            <a:lvl7pPr marL="2741077" indent="0" algn="ctr">
              <a:buNone/>
              <a:defRPr/>
            </a:lvl7pPr>
            <a:lvl8pPr marL="3197922" indent="0" algn="ctr">
              <a:buNone/>
              <a:defRPr/>
            </a:lvl8pPr>
            <a:lvl9pPr marL="365476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869AB-AAB5-8945-9B48-0324A8B3E70D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99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FC5C-7B89-4E41-9A30-8CDEBE46D535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7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9088" y="327035"/>
            <a:ext cx="2044700" cy="55292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27035"/>
            <a:ext cx="5983288" cy="55292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322FF-251F-2F4E-87F4-E6764F6327F1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42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1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048001" y="6629401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3693" fontAlgn="base">
              <a:spcBef>
                <a:spcPct val="0"/>
              </a:spcBef>
              <a:spcAft>
                <a:spcPct val="0"/>
              </a:spcAft>
              <a:defRPr/>
            </a:pPr>
            <a:fld id="{4309757C-B6B2-A944-A0A6-CF83EB4356E7}" type="slidenum">
              <a:rPr lang="en-US" smtClean="0">
                <a:solidFill>
                  <a:srgbClr val="3333CC"/>
                </a:solidFill>
                <a:ea typeface="ＭＳ Ｐゴシック" charset="0"/>
              </a:rPr>
              <a:pPr defTabSz="91369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3333CC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05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1" y="6613526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3693" fontAlgn="base">
              <a:spcBef>
                <a:spcPct val="0"/>
              </a:spcBef>
              <a:spcAft>
                <a:spcPct val="0"/>
              </a:spcAft>
              <a:defRPr/>
            </a:pPr>
            <a:fld id="{4309757C-B6B2-A944-A0A6-CF83EB4356E7}" type="slidenum">
              <a:rPr lang="en-US" smtClean="0">
                <a:solidFill>
                  <a:srgbClr val="3333CC"/>
                </a:solidFill>
                <a:ea typeface="ＭＳ Ｐゴシック" charset="0"/>
              </a:rPr>
              <a:pPr defTabSz="91369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3333CC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817621"/>
      </p:ext>
    </p:extLst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304800"/>
            <a:ext cx="6096000" cy="571500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FCC9-E66A-1145-B904-CAB326CB98F7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9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46" indent="0">
              <a:buNone/>
              <a:defRPr sz="1800"/>
            </a:lvl2pPr>
            <a:lvl3pPr marL="913693" indent="0">
              <a:buNone/>
              <a:defRPr sz="1600"/>
            </a:lvl3pPr>
            <a:lvl4pPr marL="1370540" indent="0">
              <a:buNone/>
              <a:defRPr sz="1400"/>
            </a:lvl4pPr>
            <a:lvl5pPr marL="1827384" indent="0">
              <a:buNone/>
              <a:defRPr sz="1400"/>
            </a:lvl5pPr>
            <a:lvl6pPr marL="2284230" indent="0">
              <a:buNone/>
              <a:defRPr sz="1400"/>
            </a:lvl6pPr>
            <a:lvl7pPr marL="2741077" indent="0">
              <a:buNone/>
              <a:defRPr sz="1400"/>
            </a:lvl7pPr>
            <a:lvl8pPr marL="3197922" indent="0">
              <a:buNone/>
              <a:defRPr sz="1400"/>
            </a:lvl8pPr>
            <a:lvl9pPr marL="365476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24194-454F-374F-8232-686D2FA2EA4D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4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13200" cy="4408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00" y="1447800"/>
            <a:ext cx="4014788" cy="4408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ABE65-7947-134D-B34C-E018BC2D4907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57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3" indent="0">
              <a:buNone/>
              <a:defRPr sz="1800" b="1"/>
            </a:lvl3pPr>
            <a:lvl4pPr marL="1370540" indent="0">
              <a:buNone/>
              <a:defRPr sz="1600" b="1"/>
            </a:lvl4pPr>
            <a:lvl5pPr marL="1827384" indent="0">
              <a:buNone/>
              <a:defRPr sz="1600" b="1"/>
            </a:lvl5pPr>
            <a:lvl6pPr marL="2284230" indent="0">
              <a:buNone/>
              <a:defRPr sz="1600" b="1"/>
            </a:lvl6pPr>
            <a:lvl7pPr marL="2741077" indent="0">
              <a:buNone/>
              <a:defRPr sz="1600" b="1"/>
            </a:lvl7pPr>
            <a:lvl8pPr marL="3197922" indent="0">
              <a:buNone/>
              <a:defRPr sz="1600" b="1"/>
            </a:lvl8pPr>
            <a:lvl9pPr marL="365476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3" indent="0">
              <a:buNone/>
              <a:defRPr sz="1800" b="1"/>
            </a:lvl3pPr>
            <a:lvl4pPr marL="1370540" indent="0">
              <a:buNone/>
              <a:defRPr sz="1600" b="1"/>
            </a:lvl4pPr>
            <a:lvl5pPr marL="1827384" indent="0">
              <a:buNone/>
              <a:defRPr sz="1600" b="1"/>
            </a:lvl5pPr>
            <a:lvl6pPr marL="2284230" indent="0">
              <a:buNone/>
              <a:defRPr sz="1600" b="1"/>
            </a:lvl6pPr>
            <a:lvl7pPr marL="2741077" indent="0">
              <a:buNone/>
              <a:defRPr sz="1600" b="1"/>
            </a:lvl7pPr>
            <a:lvl8pPr marL="3197922" indent="0">
              <a:buNone/>
              <a:defRPr sz="1600" b="1"/>
            </a:lvl8pPr>
            <a:lvl9pPr marL="365476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18463-808A-6843-ACFF-BF9D44455941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9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2655C-23D9-6943-B41E-570597392F16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3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D74FA-F0E1-F945-B657-B2CFFF6A6411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5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3" indent="0">
              <a:buNone/>
              <a:defRPr sz="1000"/>
            </a:lvl3pPr>
            <a:lvl4pPr marL="1370540" indent="0">
              <a:buNone/>
              <a:defRPr sz="900"/>
            </a:lvl4pPr>
            <a:lvl5pPr marL="1827384" indent="0">
              <a:buNone/>
              <a:defRPr sz="900"/>
            </a:lvl5pPr>
            <a:lvl6pPr marL="2284230" indent="0">
              <a:buNone/>
              <a:defRPr sz="900"/>
            </a:lvl6pPr>
            <a:lvl7pPr marL="2741077" indent="0">
              <a:buNone/>
              <a:defRPr sz="900"/>
            </a:lvl7pPr>
            <a:lvl8pPr marL="3197922" indent="0">
              <a:buNone/>
              <a:defRPr sz="900"/>
            </a:lvl8pPr>
            <a:lvl9pPr marL="36547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EE266-AF95-E340-B8F5-FA07BA3B7DF0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46" indent="0">
              <a:buNone/>
              <a:defRPr sz="2800"/>
            </a:lvl2pPr>
            <a:lvl3pPr marL="913693" indent="0">
              <a:buNone/>
              <a:defRPr sz="2400"/>
            </a:lvl3pPr>
            <a:lvl4pPr marL="1370540" indent="0">
              <a:buNone/>
              <a:defRPr sz="2000"/>
            </a:lvl4pPr>
            <a:lvl5pPr marL="1827384" indent="0">
              <a:buNone/>
              <a:defRPr sz="2000"/>
            </a:lvl5pPr>
            <a:lvl6pPr marL="2284230" indent="0">
              <a:buNone/>
              <a:defRPr sz="2000"/>
            </a:lvl6pPr>
            <a:lvl7pPr marL="2741077" indent="0">
              <a:buNone/>
              <a:defRPr sz="2000"/>
            </a:lvl7pPr>
            <a:lvl8pPr marL="3197922" indent="0">
              <a:buNone/>
              <a:defRPr sz="2000"/>
            </a:lvl8pPr>
            <a:lvl9pPr marL="365476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3" indent="0">
              <a:buNone/>
              <a:defRPr sz="1000"/>
            </a:lvl3pPr>
            <a:lvl4pPr marL="1370540" indent="0">
              <a:buNone/>
              <a:defRPr sz="900"/>
            </a:lvl4pPr>
            <a:lvl5pPr marL="1827384" indent="0">
              <a:buNone/>
              <a:defRPr sz="900"/>
            </a:lvl5pPr>
            <a:lvl6pPr marL="2284230" indent="0">
              <a:buNone/>
              <a:defRPr sz="900"/>
            </a:lvl6pPr>
            <a:lvl7pPr marL="2741077" indent="0">
              <a:buNone/>
              <a:defRPr sz="900"/>
            </a:lvl7pPr>
            <a:lvl8pPr marL="3197922" indent="0">
              <a:buNone/>
              <a:defRPr sz="900"/>
            </a:lvl8pPr>
            <a:lvl9pPr marL="36547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F6BFB-6513-DE46-9E73-439096B0E8F5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66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4" y="95260"/>
            <a:ext cx="10033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5"/>
          <p:cNvSpPr>
            <a:spLocks noChangeShapeType="1"/>
          </p:cNvSpPr>
          <p:nvPr/>
        </p:nvSpPr>
        <p:spPr bwMode="auto">
          <a:xfrm>
            <a:off x="65098" y="1062038"/>
            <a:ext cx="9020175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366" tIns="45685" rIns="91366" bIns="45685" anchor="ctr"/>
          <a:lstStyle/>
          <a:p>
            <a:pPr defTabSz="913693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1" y="327025"/>
            <a:ext cx="6096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906" tIns="48453" rIns="96906" bIns="484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180388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97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51663" y="6653222"/>
            <a:ext cx="2005012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ea typeface="+mn-ea"/>
                <a:cs typeface="+mn-cs"/>
              </a:defRPr>
            </a:lvl1pPr>
          </a:lstStyle>
          <a:p>
            <a:pPr defTabSz="91369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97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1" y="6613526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3693" fontAlgn="base">
              <a:spcBef>
                <a:spcPct val="0"/>
              </a:spcBef>
              <a:spcAft>
                <a:spcPct val="0"/>
              </a:spcAft>
              <a:defRPr/>
            </a:pPr>
            <a:fld id="{4309757C-B6B2-A944-A0A6-CF83EB4356E7}" type="slidenum">
              <a:rPr lang="en-US" smtClean="0">
                <a:solidFill>
                  <a:srgbClr val="3333CC"/>
                </a:solidFill>
                <a:ea typeface="ＭＳ Ｐゴシック" charset="0"/>
              </a:rPr>
              <a:pPr defTabSz="91369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3333CC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56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5pPr>
      <a:lvl6pPr marL="456846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6pPr>
      <a:lvl7pPr marL="913693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7pPr>
      <a:lvl8pPr marL="1370540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8pPr>
      <a:lvl9pPr marL="1827384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9pPr>
    </p:titleStyle>
    <p:bodyStyle>
      <a:lvl1pPr marL="342635" indent="-342635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accent2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21754" indent="-256976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accent2"/>
          </a:solidFill>
          <a:latin typeface="+mn-lt"/>
          <a:ea typeface="ＭＳ Ｐゴシック" pitchFamily="-108" charset="-128"/>
        </a:defRPr>
      </a:lvl2pPr>
      <a:lvl3pPr marL="1072320" indent="-230009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accent2"/>
          </a:solidFill>
          <a:latin typeface="+mn-lt"/>
          <a:ea typeface="ＭＳ Ｐゴシック" pitchFamily="-108" charset="-128"/>
        </a:defRPr>
      </a:lvl3pPr>
      <a:lvl4pPr marL="1419714" indent="-226836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4pPr>
      <a:lvl5pPr marL="1770281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5pPr>
      <a:lvl6pPr marL="2227125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6pPr>
      <a:lvl7pPr marL="2683972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7pPr>
      <a:lvl8pPr marL="3140815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8pPr>
      <a:lvl9pPr marL="3597665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6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93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40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84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30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77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22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69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8254338" cy="639762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Methane emissions from underground gas storage in California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Thorpe, A. K., Duren, R. M., et al., Environmental Research Letters (2020)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76200" y="1219200"/>
            <a:ext cx="3179097" cy="561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75" b="1" dirty="0">
                <a:solidFill>
                  <a:srgbClr val="0000FF"/>
                </a:solidFill>
                <a:latin typeface="Arial"/>
                <a:cs typeface="Arial"/>
              </a:rPr>
              <a:t>Science Question</a:t>
            </a:r>
          </a:p>
          <a:p>
            <a:pPr eaLnBrk="1" hangingPunct="1">
              <a:spcAft>
                <a:spcPts val="600"/>
              </a:spcAft>
            </a:pPr>
            <a:r>
              <a:rPr lang="en-US" sz="1375" dirty="0">
                <a:solidFill>
                  <a:srgbClr val="0000FF"/>
                </a:solidFill>
              </a:rPr>
              <a:t>What are the methane emissions associated with Underground Gas Storage (UGS) facilities in California?</a:t>
            </a:r>
          </a:p>
          <a:p>
            <a:r>
              <a:rPr lang="en-US" sz="1375" b="1" dirty="0">
                <a:solidFill>
                  <a:srgbClr val="0000FF"/>
                </a:solidFill>
                <a:latin typeface="Arial"/>
                <a:cs typeface="Arial"/>
              </a:rPr>
              <a:t>Analysis</a:t>
            </a:r>
          </a:p>
          <a:p>
            <a:pPr>
              <a:spcAft>
                <a:spcPts val="600"/>
              </a:spcAft>
            </a:pPr>
            <a:r>
              <a:rPr lang="en-US" sz="137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lang="en-US" sz="1375" dirty="0">
                <a:solidFill>
                  <a:srgbClr val="0000FF"/>
                </a:solidFill>
              </a:rPr>
              <a:t>irborne instruments were used to quantify emissions, including the  imaging spectrometers AVIRIS, AVIRIS-NG, and in situ gas sampling using Scientific Aviation.</a:t>
            </a:r>
            <a:endParaRPr lang="en-US" sz="1375" b="1" dirty="0">
              <a:solidFill>
                <a:srgbClr val="0000FF"/>
              </a:solidFill>
              <a:latin typeface="Arial"/>
              <a:cs typeface="Arial"/>
            </a:endParaRPr>
          </a:p>
          <a:p>
            <a:pPr eaLnBrk="1" hangingPunct="1"/>
            <a:r>
              <a:rPr lang="en-US" sz="1375" b="1" dirty="0">
                <a:solidFill>
                  <a:srgbClr val="0000FF"/>
                </a:solidFill>
                <a:latin typeface="Arial"/>
                <a:cs typeface="Arial"/>
              </a:rPr>
              <a:t>Results</a:t>
            </a:r>
          </a:p>
          <a:p>
            <a:pPr eaLnBrk="1" hangingPunct="1">
              <a:spcAft>
                <a:spcPts val="600"/>
              </a:spcAft>
            </a:pPr>
            <a:r>
              <a:rPr lang="en-US" sz="1375" dirty="0">
                <a:solidFill>
                  <a:srgbClr val="0000FF"/>
                </a:solidFill>
              </a:rPr>
              <a:t>Net annual methane emissions from the UGS sector in California range from 11.0 ± 3.8 GgCH4 yr</a:t>
            </a:r>
            <a:r>
              <a:rPr lang="en-US" sz="1375" baseline="30000" dirty="0">
                <a:solidFill>
                  <a:srgbClr val="0000FF"/>
                </a:solidFill>
              </a:rPr>
              <a:t>-1</a:t>
            </a:r>
            <a:r>
              <a:rPr lang="en-US" sz="1375" dirty="0">
                <a:solidFill>
                  <a:srgbClr val="0000FF"/>
                </a:solidFill>
              </a:rPr>
              <a:t> (AVIRIS-NG) to 12.3 ± 3.8 GgCH4 yr</a:t>
            </a:r>
            <a:r>
              <a:rPr lang="en-US" sz="1375" baseline="30000" dirty="0">
                <a:solidFill>
                  <a:srgbClr val="0000FF"/>
                </a:solidFill>
              </a:rPr>
              <a:t>-1</a:t>
            </a:r>
            <a:r>
              <a:rPr lang="en-US" sz="1375" dirty="0">
                <a:solidFill>
                  <a:srgbClr val="0000FF"/>
                </a:solidFill>
              </a:rPr>
              <a:t> (Scientific Aviation). Emissions were ~5 times higher than reported.</a:t>
            </a:r>
            <a:endParaRPr lang="en-US" sz="1375" b="1" dirty="0">
              <a:solidFill>
                <a:srgbClr val="0000FF"/>
              </a:solidFill>
              <a:latin typeface="Arial"/>
              <a:cs typeface="Arial"/>
            </a:endParaRPr>
          </a:p>
          <a:p>
            <a:pPr eaLnBrk="1" hangingPunct="1"/>
            <a:r>
              <a:rPr lang="en-US" sz="1375" b="1" dirty="0">
                <a:solidFill>
                  <a:srgbClr val="0000FF"/>
                </a:solidFill>
                <a:latin typeface="Arial"/>
                <a:cs typeface="Arial"/>
              </a:rPr>
              <a:t>Significance</a:t>
            </a:r>
          </a:p>
          <a:p>
            <a:pPr eaLnBrk="1" hangingPunct="1"/>
            <a:r>
              <a:rPr lang="en-US" sz="1375" dirty="0">
                <a:solidFill>
                  <a:srgbClr val="0000FF"/>
                </a:solidFill>
              </a:rPr>
              <a:t>Detection, quantification, and attribution of methane emissions from UGS facilities is essential for improving confidence in greenhouse gas inventories and enabling emission mitigation by facility operators. </a:t>
            </a:r>
          </a:p>
          <a:p>
            <a:pPr eaLnBrk="1" hangingPunct="1"/>
            <a:endParaRPr lang="en-US" sz="1400" dirty="0">
              <a:solidFill>
                <a:srgbClr val="0000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1B4D75-572B-7243-BDC7-4F18E1689F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8" t="6413" r="27223" b="10213"/>
          <a:stretch/>
        </p:blipFill>
        <p:spPr>
          <a:xfrm>
            <a:off x="3327746" y="1219200"/>
            <a:ext cx="4594328" cy="553021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BE7BF1-17B6-1A42-AD14-D0EE0A0A008F}"/>
              </a:ext>
            </a:extLst>
          </p:cNvPr>
          <p:cNvSpPr/>
          <p:nvPr/>
        </p:nvSpPr>
        <p:spPr>
          <a:xfrm>
            <a:off x="6677819" y="1219200"/>
            <a:ext cx="2334117" cy="553020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0D3D5B-D483-F343-A809-23078C678C2B}"/>
              </a:ext>
            </a:extLst>
          </p:cNvPr>
          <p:cNvSpPr txBox="1"/>
          <p:nvPr/>
        </p:nvSpPr>
        <p:spPr>
          <a:xfrm>
            <a:off x="6718851" y="4766846"/>
            <a:ext cx="2044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Return to operations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99F590-1910-894C-94C8-29D6C5CE0D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187" y="5076333"/>
            <a:ext cx="2092888" cy="1658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FB67B0-BDC8-E047-A233-76A7DD66DF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0" t="2677" b="48933"/>
          <a:stretch/>
        </p:blipFill>
        <p:spPr>
          <a:xfrm>
            <a:off x="6748510" y="1491610"/>
            <a:ext cx="2238242" cy="157023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00E553F-724A-2343-A73D-3B3D4197DD00}"/>
              </a:ext>
            </a:extLst>
          </p:cNvPr>
          <p:cNvSpPr/>
          <p:nvPr/>
        </p:nvSpPr>
        <p:spPr bwMode="auto">
          <a:xfrm>
            <a:off x="6781801" y="1415410"/>
            <a:ext cx="1303503" cy="13011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FF6DC3-BE08-C442-A6E6-E6A6BB1EE3F4}"/>
              </a:ext>
            </a:extLst>
          </p:cNvPr>
          <p:cNvSpPr txBox="1"/>
          <p:nvPr/>
        </p:nvSpPr>
        <p:spPr>
          <a:xfrm>
            <a:off x="6705600" y="1199845"/>
            <a:ext cx="2153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Aliso Canyon blowout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6C19DE-12F0-0243-A6C2-44EE6D2B925B}"/>
              </a:ext>
            </a:extLst>
          </p:cNvPr>
          <p:cNvSpPr txBox="1"/>
          <p:nvPr/>
        </p:nvSpPr>
        <p:spPr>
          <a:xfrm>
            <a:off x="3402849" y="1319394"/>
            <a:ext cx="2921751" cy="584775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Estimated methane emissions from 12 gas storage facilities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E63712E-9DA4-3E4F-BDCC-5C539C60DE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66" y="3051871"/>
            <a:ext cx="2061352" cy="17122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358EA8F-CE25-BA45-AAB4-61080DD19BEE}"/>
              </a:ext>
            </a:extLst>
          </p:cNvPr>
          <p:cNvSpPr/>
          <p:nvPr/>
        </p:nvSpPr>
        <p:spPr bwMode="auto">
          <a:xfrm>
            <a:off x="8534400" y="3289846"/>
            <a:ext cx="100584" cy="7680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4260CD-16DE-DE40-AA5C-7E15BCFBB683}"/>
              </a:ext>
            </a:extLst>
          </p:cNvPr>
          <p:cNvSpPr txBox="1"/>
          <p:nvPr/>
        </p:nvSpPr>
        <p:spPr>
          <a:xfrm>
            <a:off x="8458200" y="3236976"/>
            <a:ext cx="164592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37285892"/>
      </p:ext>
    </p:extLst>
  </p:cSld>
  <p:clrMapOvr>
    <a:masterClrMapping/>
  </p:clrMapOvr>
</p:sld>
</file>

<file path=ppt/theme/theme1.xml><?xml version="1.0" encoding="utf-8"?>
<a:theme xmlns:a="http://schemas.openxmlformats.org/drawingml/2006/main" name="GPMC Nov 2001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484E0"/>
      </a:hlink>
      <a:folHlink>
        <a:srgbClr val="B2B2B2"/>
      </a:folHlink>
    </a:clrScheme>
    <a:fontScheme name="GPMC Nov 200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GPMC Nov 20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MC Nov 20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12306</TotalTime>
  <Words>163</Words>
  <Application>Microsoft Office PowerPoint</Application>
  <PresentationFormat>On-screen Show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Times New Roman</vt:lpstr>
      <vt:lpstr>GPMC Nov 2001</vt:lpstr>
      <vt:lpstr>Methane emissions from underground gas storage in California Thorpe, A. K., Duren, R. M., et al., Environmental Research Letters (2020)</vt:lpstr>
    </vt:vector>
  </TitlesOfParts>
  <Company>Booz Allen Hamilton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Yoseph, Elizabeth [USA]</dc:creator>
  <cp:lastModifiedBy>Mcgroddy, Megan E. (GSFC-618.0)[SCIENCE SYSTEMS AND APPLICATIONS INC]</cp:lastModifiedBy>
  <cp:revision>71</cp:revision>
  <cp:lastPrinted>2020-03-30T14:52:50Z</cp:lastPrinted>
  <dcterms:created xsi:type="dcterms:W3CDTF">2014-07-25T19:02:24Z</dcterms:created>
  <dcterms:modified xsi:type="dcterms:W3CDTF">2020-03-30T17:49:21Z</dcterms:modified>
</cp:coreProperties>
</file>