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5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89137" autoAdjust="0"/>
  </p:normalViewPr>
  <p:slideViewPr>
    <p:cSldViewPr>
      <p:cViewPr>
        <p:scale>
          <a:sx n="190" d="100"/>
          <a:sy n="190" d="100"/>
        </p:scale>
        <p:origin x="287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A5CA-096F-418F-9FEB-D0E4975ED5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3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914400"/>
            <a:ext cx="9020175" cy="0"/>
          </a:xfrm>
          <a:prstGeom prst="line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C1969-097B-4642-A615-C2D9C7FEC3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00" y="76200"/>
            <a:ext cx="724546" cy="59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hyperlink" Target="https://doi.org/10.1088/1748-9326/ab73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5EE585-8661-BE49-A5A5-1C836BDA88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r="1"/>
          <a:stretch/>
        </p:blipFill>
        <p:spPr>
          <a:xfrm>
            <a:off x="4803148" y="1000151"/>
            <a:ext cx="2359652" cy="273364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 defTabSz="685800" eaLnBrk="1" hangingPunct="1"/>
            <a:r>
              <a:rPr lang="en-US" sz="16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Spatial heterogeneity in CO</a:t>
            </a:r>
            <a:r>
              <a:rPr lang="en-US" sz="1600" b="0" kern="1200" baseline="-250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  <a:r>
              <a:rPr lang="en-US" sz="16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CH</a:t>
            </a:r>
            <a:r>
              <a:rPr lang="en-US" sz="1600" b="0" kern="1200" baseline="-250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  <a:r>
              <a:rPr lang="en-US" sz="16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and energy fluxes: insights from</a:t>
            </a:r>
            <a:br>
              <a:rPr lang="en-US" sz="16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16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airborne eddy covariance measurements over the Mid-Atlantic region</a:t>
            </a:r>
            <a:br>
              <a:rPr lang="en-US" sz="14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Medium" panose="02000503020000020003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12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R. A. Hannun, G. M. Wolfe, S. R. Kawa et al. (2020) </a:t>
            </a:r>
            <a:r>
              <a:rPr lang="en-US" sz="1200" b="0" i="1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Environ. Res. Lett., </a:t>
            </a:r>
            <a:r>
              <a:rPr lang="en-US" sz="12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https://doi.org/10.1088/1748-9326/ab7391</a:t>
            </a:r>
            <a:r>
              <a:rPr lang="en-US" sz="1200" b="0" kern="1200" dirty="0">
                <a:solidFill>
                  <a:srgbClr val="000000">
                    <a:lumMod val="85000"/>
                    <a:lumOff val="15000"/>
                  </a:srgb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1219200"/>
            <a:ext cx="457200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The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  <a:cs typeface="Arial"/>
              </a:rPr>
              <a:t>NASA Carbon Airborne Flux Experiment (CARAFE)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directly quantifies biosphere-atmosphere exchange of energy, CO</a:t>
            </a:r>
            <a:r>
              <a:rPr lang="en-US" sz="12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2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, and CH</a:t>
            </a:r>
            <a:r>
              <a:rPr lang="en-US" sz="12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4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 at the regional scale via airborne eddy covariance.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We use CARAFE data, satellite-derived land cover maps, and footprint analysis to resolve heterogeneity in ecosystem fluxes and evaluate results using five flux towers underneath the flight tracks.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CAA3E-EFC2-234E-A6F2-3E1AD9E48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6" y="3033445"/>
            <a:ext cx="4370840" cy="1645920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5D7240C3-3058-3546-9187-905CD5FF2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77" y="177919"/>
            <a:ext cx="777478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8CD0CA-60BE-EA4E-A60A-967A5C66BE7D}"/>
              </a:ext>
            </a:extLst>
          </p:cNvPr>
          <p:cNvGrpSpPr/>
          <p:nvPr/>
        </p:nvGrpSpPr>
        <p:grpSpPr>
          <a:xfrm>
            <a:off x="4738486" y="3767328"/>
            <a:ext cx="4253114" cy="1864267"/>
            <a:chOff x="4814686" y="3964057"/>
            <a:chExt cx="4253114" cy="18642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71C701-E2DD-E141-8D88-EF41FFB11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80" r="2283"/>
            <a:stretch/>
          </p:blipFill>
          <p:spPr>
            <a:xfrm>
              <a:off x="6934200" y="3964057"/>
              <a:ext cx="2133600" cy="18642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6B0992-4BA8-DC4C-9378-000E08F9C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83"/>
            <a:stretch/>
          </p:blipFill>
          <p:spPr>
            <a:xfrm>
              <a:off x="4814686" y="3964057"/>
              <a:ext cx="2089355" cy="186426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TextBox 3">
            <a:extLst>
              <a:ext uri="{FF2B5EF4-FFF2-40B4-BE49-F238E27FC236}">
                <a16:creationId xmlns:a16="http://schemas.microsoft.com/office/drawing/2014/main" id="{87034768-065B-7841-B64B-03BCC5240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689193"/>
            <a:ext cx="4572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3363" indent="-233363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Comparisons indicate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towers capture ~30–75% of regional variability in ecosystem-dependent flux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 (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above left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)</a:t>
            </a:r>
          </a:p>
          <a:p>
            <a:pPr marL="233363" indent="-233363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Towers display a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robust relationship between peak (midday) CO</a:t>
            </a:r>
            <a:r>
              <a:rPr lang="en-US" sz="12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2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 flux and net daily flux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, suggesting midday aircraft fluxes accurately predict regional daily exchange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(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above right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).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6978FBC4-7196-CB4E-AB5C-BD3062A3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99" y="1276657"/>
            <a:ext cx="1841755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Left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: Fluxes by land type in the MD/DE region.</a:t>
            </a:r>
          </a:p>
          <a:p>
            <a:pPr eaLnBrk="1" hangingPunct="1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  <a:cs typeface="Arial"/>
              </a:rPr>
              <a:t>We observe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substantial differences in CO</a:t>
            </a:r>
            <a:r>
              <a:rPr lang="en-US" sz="12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2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 uptake with land type and large CH</a:t>
            </a:r>
            <a:r>
              <a:rPr lang="en-US" sz="1200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4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 emissions from coastal wetlands.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B04D5-6E73-0140-9005-4DAA0C613F84}"/>
              </a:ext>
            </a:extLst>
          </p:cNvPr>
          <p:cNvSpPr txBox="1"/>
          <p:nvPr/>
        </p:nvSpPr>
        <p:spPr>
          <a:xfrm>
            <a:off x="30160" y="6553200"/>
            <a:ext cx="1722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>
                <a:latin typeface="Avenir Light" panose="020B0402020203020204" pitchFamily="34" charset="77"/>
              </a:rPr>
              <a:t>reem.a.hannun@nasa.gov</a:t>
            </a:r>
            <a:endParaRPr lang="en-US" sz="1000" i="1" dirty="0">
              <a:latin typeface="Avenir Light" panose="020B0402020203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3302C-3A5C-6249-A7CD-A64F51794744}"/>
              </a:ext>
            </a:extLst>
          </p:cNvPr>
          <p:cNvSpPr txBox="1"/>
          <p:nvPr/>
        </p:nvSpPr>
        <p:spPr>
          <a:xfrm>
            <a:off x="7086600" y="3733800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Linear fits to 2016 tower data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6F3A7E-4FDB-1547-A782-63FB3949261A}"/>
              </a:ext>
            </a:extLst>
          </p:cNvPr>
          <p:cNvSpPr/>
          <p:nvPr/>
        </p:nvSpPr>
        <p:spPr bwMode="auto">
          <a:xfrm>
            <a:off x="574865" y="5257800"/>
            <a:ext cx="3422062" cy="6858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venir Light" panose="020B0402020203020204" pitchFamily="34" charset="77"/>
              </a:rPr>
              <a:t>Spatially distributed fluxes provide a unique set of observations for testing modeled-flux products and gaining process-level insights.</a:t>
            </a:r>
          </a:p>
        </p:txBody>
      </p:sp>
    </p:spTree>
    <p:extLst>
      <p:ext uri="{BB962C8B-B14F-4D97-AF65-F5344CB8AC3E}">
        <p14:creationId xmlns:p14="http://schemas.microsoft.com/office/powerpoint/2010/main" val="679841707"/>
      </p:ext>
    </p:extLst>
  </p:cSld>
  <p:clrMapOvr>
    <a:masterClrMapping/>
  </p:clrMapOvr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8709</TotalTime>
  <Words>233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Book</vt:lpstr>
      <vt:lpstr>Avenir Light</vt:lpstr>
      <vt:lpstr>Avenir Medium</vt:lpstr>
      <vt:lpstr>Calibri</vt:lpstr>
      <vt:lpstr>Helvetica Neue Medium</vt:lpstr>
      <vt:lpstr>Times New Roman</vt:lpstr>
      <vt:lpstr>GPMC Nov 2001</vt:lpstr>
      <vt:lpstr>Spatial heterogeneity in CO2, CH4, and energy fluxes: insights from airborne eddy covariance measurements over the Mid-Atlantic region R. A. Hannun, G. M. Wolfe, S. R. Kawa et al. (2020) Environ. Res. Lett., https://doi.org/10.1088/1748-9326/ab7391 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Hannun, Reem A. (GSFC-614.0)[UNIVERSITY OF MARYLAND BALTIMORE COUNTY]</cp:lastModifiedBy>
  <cp:revision>337</cp:revision>
  <cp:lastPrinted>2016-12-19T15:06:13Z</cp:lastPrinted>
  <dcterms:created xsi:type="dcterms:W3CDTF">2014-07-25T19:02:24Z</dcterms:created>
  <dcterms:modified xsi:type="dcterms:W3CDTF">2020-02-27T19:09:53Z</dcterms:modified>
</cp:coreProperties>
</file>