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6226" autoAdjust="0"/>
  </p:normalViewPr>
  <p:slideViewPr>
    <p:cSldViewPr>
      <p:cViewPr varScale="1">
        <p:scale>
          <a:sx n="109" d="100"/>
          <a:sy n="109" d="100"/>
        </p:scale>
        <p:origin x="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contains</a:t>
            </a:r>
            <a:r>
              <a:rPr lang="en-US" baseline="0" dirty="0" smtClean="0"/>
              <a:t> a sample of the contents of an MSR Slide that we suggest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A5CA-096F-418F-9FEB-D0E4975ED5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38748" y="1219200"/>
            <a:ext cx="890525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Significance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dirty="0" smtClean="0">
                <a:solidFill>
                  <a:srgbClr val="0000FF"/>
                </a:solidFill>
              </a:rPr>
              <a:t>Errors become especially problematic in studies of deforestation when the area of deforestation and the area of intact forest is large (a very common situation!). Using a stratification when sampling the study area is </a:t>
            </a:r>
            <a:r>
              <a:rPr lang="en-US" sz="1400" dirty="0" smtClean="0">
                <a:solidFill>
                  <a:srgbClr val="0000FF"/>
                </a:solidFill>
              </a:rPr>
              <a:t>almost always required in such situations. </a:t>
            </a:r>
            <a:r>
              <a:rPr lang="en-US" sz="1400" dirty="0" smtClean="0">
                <a:solidFill>
                  <a:srgbClr val="0000FF"/>
                </a:solidFill>
              </a:rPr>
              <a:t>An easy to way make a stratification more efficient is to create a </a:t>
            </a:r>
            <a:r>
              <a:rPr lang="en-US" sz="1400" dirty="0">
                <a:solidFill>
                  <a:srgbClr val="0000FF"/>
                </a:solidFill>
              </a:rPr>
              <a:t>buffer </a:t>
            </a:r>
            <a:r>
              <a:rPr lang="en-US" sz="1400" dirty="0" smtClean="0">
                <a:solidFill>
                  <a:srgbClr val="0000FF"/>
                </a:solidFill>
              </a:rPr>
              <a:t>around </a:t>
            </a:r>
            <a:r>
              <a:rPr lang="en-US" sz="1400" dirty="0">
                <a:solidFill>
                  <a:srgbClr val="0000FF"/>
                </a:solidFill>
              </a:rPr>
              <a:t>areas of mapped deforestation </a:t>
            </a:r>
            <a:r>
              <a:rPr lang="en-US" sz="1400" dirty="0" smtClean="0">
                <a:solidFill>
                  <a:srgbClr val="0000FF"/>
                </a:solidFill>
              </a:rPr>
              <a:t>into </a:t>
            </a:r>
            <a:r>
              <a:rPr lang="en-US" sz="1400" dirty="0">
                <a:solidFill>
                  <a:srgbClr val="0000FF"/>
                </a:solidFill>
              </a:rPr>
              <a:t>mapped </a:t>
            </a:r>
            <a:r>
              <a:rPr lang="en-US" sz="1400" dirty="0" smtClean="0">
                <a:solidFill>
                  <a:srgbClr val="0000FF"/>
                </a:solidFill>
              </a:rPr>
              <a:t>forest. We hypothesize that more efficient approaches to </a:t>
            </a:r>
            <a:r>
              <a:rPr lang="en-US" sz="1400" dirty="0">
                <a:solidFill>
                  <a:srgbClr val="0000FF"/>
                </a:solidFill>
              </a:rPr>
              <a:t>mitigate the effects of errors will be based on metrics </a:t>
            </a:r>
            <a:r>
              <a:rPr lang="en-US" sz="1400" dirty="0" smtClean="0">
                <a:solidFill>
                  <a:srgbClr val="0000FF"/>
                </a:solidFill>
              </a:rPr>
              <a:t>that </a:t>
            </a:r>
            <a:r>
              <a:rPr lang="en-US" sz="1400" dirty="0">
                <a:solidFill>
                  <a:srgbClr val="0000FF"/>
                </a:solidFill>
              </a:rPr>
              <a:t>indicate the lack of fit between model and observations for </a:t>
            </a:r>
            <a:r>
              <a:rPr lang="en-US" sz="1400" dirty="0" smtClean="0">
                <a:solidFill>
                  <a:srgbClr val="0000FF"/>
                </a:solidFill>
              </a:rPr>
              <a:t>most automated </a:t>
            </a:r>
            <a:r>
              <a:rPr lang="en-US" sz="1400" dirty="0">
                <a:solidFill>
                  <a:srgbClr val="0000FF"/>
                </a:solidFill>
              </a:rPr>
              <a:t>mapping approaches. The larger the residuals of a </a:t>
            </a:r>
            <a:r>
              <a:rPr lang="en-US" sz="1400" dirty="0" smtClean="0">
                <a:solidFill>
                  <a:srgbClr val="0000FF"/>
                </a:solidFill>
              </a:rPr>
              <a:t>model fitted </a:t>
            </a:r>
            <a:r>
              <a:rPr lang="en-US" sz="1400" dirty="0">
                <a:solidFill>
                  <a:srgbClr val="0000FF"/>
                </a:solidFill>
              </a:rPr>
              <a:t>to satellite observations, the greater the likelihood of errors.</a:t>
            </a:r>
            <a:endParaRPr lang="en-US" sz="1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Mitigating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effects of omission errors on area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Olofsson et al. (2020) Remote Sens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Environ 236:111492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38747" y="1219200"/>
            <a:ext cx="463805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Background</a:t>
            </a:r>
          </a:p>
          <a:p>
            <a:pPr eaLnBrk="1" hangingPunct="1"/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Sample-based estimation is a requirement per IPCC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guidelines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for reporting deforestation rates under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international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frameworks aimed reducing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deforestation (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REDD+). Certain classification errors have been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shown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to introduce so much uncertainty in area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estimates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that it’s impossible to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deduce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that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deforestation has been reduced (or changed at all). Solutions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are needed to reduce the impact of such errors.</a:t>
            </a:r>
            <a:endParaRPr lang="en-US" sz="8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Analysis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The paper outlines the underlying statistical reasons for the impact of certai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n errors and what can be done to mitigate their impact. A simulation of mitigation approaches using times series of Landsat data collected across the Colombian Amazon was conducted.</a:t>
            </a:r>
            <a:endParaRPr lang="en-US" sz="8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900498" y="3810000"/>
            <a:ext cx="421573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latin typeface="Arial"/>
                <a:cs typeface="Arial"/>
              </a:rPr>
              <a:t>The use of a </a:t>
            </a:r>
            <a:r>
              <a:rPr lang="en-US" sz="1400" dirty="0" smtClean="0">
                <a:latin typeface="Arial"/>
                <a:cs typeface="Arial"/>
              </a:rPr>
              <a:t>buffer (black) around areas of mapped deforestation (red) into mapped forest (green) when stratifying a study area is a simple yet powerful way of mitigating certain errors that have proven problematic.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347" y="1238471"/>
            <a:ext cx="4010642" cy="257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8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57200" y="1752600"/>
            <a:ext cx="8001000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800" b="1" dirty="0" smtClean="0">
                <a:solidFill>
                  <a:srgbClr val="0000FF"/>
                </a:solidFill>
                <a:latin typeface="Arial"/>
                <a:cs typeface="Arial"/>
              </a:rPr>
              <a:t>Citation:</a:t>
            </a:r>
          </a:p>
          <a:p>
            <a:pPr eaLnBrk="1" hangingPunct="1">
              <a:spcAft>
                <a:spcPts val="600"/>
              </a:spcAft>
            </a:pP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Olofsson, P., </a:t>
            </a:r>
            <a:r>
              <a:rPr lang="en-US" sz="1800" dirty="0" err="1">
                <a:solidFill>
                  <a:srgbClr val="0000FF"/>
                </a:solidFill>
                <a:latin typeface="Arial"/>
                <a:cs typeface="Arial"/>
              </a:rPr>
              <a:t>Arévalo</a:t>
            </a: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, P., Espejo, A. B., Green, C., Lindquist, E., McRoberts, R. E., &amp; Sanz, M. J. (2020). Mitigating the effects of omission errors on area and area change estimates. </a:t>
            </a:r>
            <a:r>
              <a:rPr lang="en-US" sz="1800" i="1" dirty="0">
                <a:solidFill>
                  <a:srgbClr val="0000FF"/>
                </a:solidFill>
                <a:latin typeface="Arial"/>
                <a:cs typeface="Arial"/>
              </a:rPr>
              <a:t>Remote Sensing of Environment</a:t>
            </a: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, 236, 111492</a:t>
            </a:r>
            <a:r>
              <a:rPr lang="en-US" sz="1800" dirty="0" smtClean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lang="en-US" sz="1800" dirty="0">
              <a:solidFill>
                <a:srgbClr val="0000FF"/>
              </a:solidFill>
            </a:endParaRPr>
          </a:p>
          <a:p>
            <a:pPr eaLnBrk="1" hangingPunct="1">
              <a:spcAft>
                <a:spcPts val="600"/>
              </a:spcAft>
            </a:pPr>
            <a:endParaRPr lang="en-US" sz="18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endParaRPr lang="en-US"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800" b="1" dirty="0" smtClean="0">
                <a:solidFill>
                  <a:srgbClr val="0000FF"/>
                </a:solidFill>
                <a:latin typeface="Arial"/>
                <a:cs typeface="Arial"/>
              </a:rPr>
              <a:t>Award Information:</a:t>
            </a:r>
            <a:endParaRPr lang="en-US" sz="18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This research was funded by support from the NASA </a:t>
            </a:r>
            <a:r>
              <a:rPr lang="en-US" sz="1800" dirty="0" smtClean="0">
                <a:solidFill>
                  <a:srgbClr val="0000FF"/>
                </a:solidFill>
                <a:latin typeface="Arial"/>
                <a:cs typeface="Arial"/>
              </a:rPr>
              <a:t>Carbon Monitoring </a:t>
            </a: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System (NNX16AP26G) </a:t>
            </a:r>
            <a:r>
              <a:rPr lang="en-US" sz="1800" dirty="0" smtClean="0">
                <a:solidFill>
                  <a:srgbClr val="0000FF"/>
                </a:solidFill>
                <a:latin typeface="Arial"/>
                <a:cs typeface="Arial"/>
              </a:rPr>
              <a:t>to Boston University </a:t>
            </a: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(PI Pontus Olofsson).</a:t>
            </a:r>
            <a:endParaRPr lang="en-US" sz="18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715000"/>
            <a:ext cx="1523999" cy="6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291095"/>
      </p:ext>
    </p:extLst>
  </p:cSld>
  <p:clrMapOvr>
    <a:masterClrMapping/>
  </p:clrMapOvr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8488</TotalTime>
  <Words>381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GPMC Nov 2001</vt:lpstr>
      <vt:lpstr>Mitigating the effects of omission errors on area estimates  Olofsson et al. (2020) Remote Sens Environ 236:111492</vt:lpstr>
      <vt:lpstr>Notes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Pontus Olofsson</cp:lastModifiedBy>
  <cp:revision>63</cp:revision>
  <cp:lastPrinted>2016-12-19T15:06:13Z</cp:lastPrinted>
  <dcterms:created xsi:type="dcterms:W3CDTF">2014-07-25T19:02:24Z</dcterms:created>
  <dcterms:modified xsi:type="dcterms:W3CDTF">2019-11-26T20:42:21Z</dcterms:modified>
</cp:coreProperties>
</file>