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ra Konings" initials="AK" lastIdx="1" clrIdx="0">
    <p:extLst>
      <p:ext uri="{19B8F6BF-5375-455C-9EA6-DF929625EA0E}">
        <p15:presenceInfo xmlns:p15="http://schemas.microsoft.com/office/powerpoint/2012/main" userId="S::konings@stanford.edu::d74fd001-6a93-4249-8cfb-72e730166a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1181" autoAdjust="0"/>
  </p:normalViewPr>
  <p:slideViewPr>
    <p:cSldViewPr snapToGrid="0">
      <p:cViewPr>
        <p:scale>
          <a:sx n="75" d="100"/>
          <a:sy n="75" d="100"/>
        </p:scale>
        <p:origin x="426" y="1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467578-4174-4CA6-801D-79515A60A0F9}" type="datetimeFigureOut">
              <a:rPr lang="en-US" smtClean="0"/>
              <a:t>11/8/2018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911B5-DBAA-4829-A5E8-22A37C5DD876}" type="slidenum">
              <a:rPr lang="en-US" smtClean="0"/>
              <a:t>‹#›</a:t>
            </a:fld>
            <a:endParaRPr lang="en-US"/>
          </a:p>
        </p:txBody>
      </p:sp>
    </p:spTree>
    <p:extLst>
      <p:ext uri="{BB962C8B-B14F-4D97-AF65-F5344CB8AC3E}">
        <p14:creationId xmlns:p14="http://schemas.microsoft.com/office/powerpoint/2010/main" val="380797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A.G. Konings was supported by NASA Terrestrial Ecology under 80NSSC18K0715 through the New Investigator Program.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Feldman, A.G, D.J Short </a:t>
            </a:r>
            <a:r>
              <a:rPr lang="en-US" sz="1200" kern="1200" dirty="0" err="1">
                <a:solidFill>
                  <a:schemeClr val="tx1"/>
                </a:solidFill>
                <a:effectLst/>
                <a:latin typeface="+mn-lt"/>
                <a:ea typeface="+mn-ea"/>
                <a:cs typeface="+mn-cs"/>
              </a:rPr>
              <a:t>Gianotti</a:t>
            </a:r>
            <a:r>
              <a:rPr lang="en-US" sz="120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A.G Konings, </a:t>
            </a:r>
            <a:r>
              <a:rPr lang="en-US" sz="1200" b="0" kern="1200" dirty="0" err="1">
                <a:solidFill>
                  <a:schemeClr val="tx1"/>
                </a:solidFill>
                <a:effectLst/>
                <a:latin typeface="+mn-lt"/>
                <a:ea typeface="+mn-ea"/>
                <a:cs typeface="+mn-cs"/>
              </a:rPr>
              <a:t>Kaighin</a:t>
            </a:r>
            <a:r>
              <a:rPr lang="en-US" sz="1200" b="0" kern="1200" dirty="0">
                <a:solidFill>
                  <a:schemeClr val="tx1"/>
                </a:solidFill>
                <a:effectLst/>
                <a:latin typeface="+mn-lt"/>
                <a:ea typeface="+mn-ea"/>
                <a:cs typeface="+mn-cs"/>
              </a:rPr>
              <a:t> A. McColl, R. Akbar, G.D. </a:t>
            </a:r>
            <a:r>
              <a:rPr lang="en-US" sz="1200" b="0" kern="1200" dirty="0" err="1">
                <a:solidFill>
                  <a:schemeClr val="tx1"/>
                </a:solidFill>
                <a:effectLst/>
                <a:latin typeface="+mn-lt"/>
                <a:ea typeface="+mn-ea"/>
                <a:cs typeface="+mn-cs"/>
              </a:rPr>
              <a:t>Salvucci</a:t>
            </a:r>
            <a:r>
              <a:rPr lang="en-US" sz="1200" kern="1200" dirty="0">
                <a:solidFill>
                  <a:schemeClr val="tx1"/>
                </a:solidFill>
                <a:effectLst/>
                <a:latin typeface="+mn-lt"/>
                <a:ea typeface="+mn-ea"/>
                <a:cs typeface="+mn-cs"/>
              </a:rPr>
              <a:t>, and D. </a:t>
            </a:r>
            <a:r>
              <a:rPr lang="en-US" sz="1200" kern="1200" dirty="0" err="1">
                <a:solidFill>
                  <a:schemeClr val="tx1"/>
                </a:solidFill>
                <a:effectLst/>
                <a:latin typeface="+mn-lt"/>
                <a:ea typeface="+mn-ea"/>
                <a:cs typeface="+mn-cs"/>
              </a:rPr>
              <a:t>Entekhabi</a:t>
            </a:r>
            <a:r>
              <a:rPr lang="en-US" sz="1200" kern="1200" dirty="0">
                <a:solidFill>
                  <a:schemeClr val="tx1"/>
                </a:solidFill>
                <a:effectLst/>
                <a:latin typeface="+mn-lt"/>
                <a:ea typeface="+mn-ea"/>
                <a:cs typeface="+mn-cs"/>
              </a:rPr>
              <a:t> (2018): Moisture Pulse-Reserve Behavior Across Biomes. </a:t>
            </a:r>
            <a:r>
              <a:rPr lang="en-US" sz="1200" i="1" kern="1200" dirty="0">
                <a:solidFill>
                  <a:schemeClr val="tx1"/>
                </a:solidFill>
                <a:effectLst/>
                <a:latin typeface="+mn-lt"/>
                <a:ea typeface="+mn-ea"/>
                <a:cs typeface="+mn-cs"/>
              </a:rPr>
              <a:t>Nature Plants</a:t>
            </a:r>
            <a:r>
              <a:rPr lang="en-US" sz="1200" i="0" kern="1200" dirty="0">
                <a:solidFill>
                  <a:schemeClr val="tx1"/>
                </a:solidFill>
                <a:effectLst/>
                <a:latin typeface="+mn-lt"/>
                <a:ea typeface="+mn-ea"/>
                <a:cs typeface="+mn-cs"/>
              </a:rPr>
              <a:t>, in press.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9D911B5-DBAA-4829-A5E8-22A37C5DD876}" type="slidenum">
              <a:rPr lang="en-US" smtClean="0"/>
              <a:t>1</a:t>
            </a:fld>
            <a:endParaRPr lang="en-US"/>
          </a:p>
        </p:txBody>
      </p:sp>
    </p:spTree>
    <p:extLst>
      <p:ext uri="{BB962C8B-B14F-4D97-AF65-F5344CB8AC3E}">
        <p14:creationId xmlns:p14="http://schemas.microsoft.com/office/powerpoint/2010/main" val="748971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86385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61550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9"/>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9"/>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51967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5"/>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674115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92585687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07953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52131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123489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6586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59731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43647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6"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10"/>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231163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a:solidFill>
                <a:srgbClr val="3333CC"/>
              </a:solidFill>
            </a:endParaRPr>
          </a:p>
        </p:txBody>
      </p:sp>
    </p:spTree>
    <p:extLst>
      <p:ext uri="{BB962C8B-B14F-4D97-AF65-F5344CB8AC3E}">
        <p14:creationId xmlns:p14="http://schemas.microsoft.com/office/powerpoint/2010/main" val="360562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80964" y="95263"/>
            <a:ext cx="1003300" cy="84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Line 5"/>
          <p:cNvSpPr>
            <a:spLocks noChangeShapeType="1"/>
          </p:cNvSpPr>
          <p:nvPr/>
        </p:nvSpPr>
        <p:spPr bwMode="auto">
          <a:xfrm>
            <a:off x="65099" y="1062038"/>
            <a:ext cx="9020175" cy="0"/>
          </a:xfrm>
          <a:prstGeom prst="line">
            <a:avLst/>
          </a:prstGeom>
          <a:noFill/>
          <a:ln w="38100" cmpd="dbl">
            <a:solidFill>
              <a:schemeClr val="accent2"/>
            </a:solidFill>
            <a:round/>
            <a:headEnd/>
            <a:tailEnd/>
          </a:ln>
          <a:extLst>
            <a:ext uri="{909E8E84-426E-40DD-AFC4-6F175D3DCCD1}">
              <a14:hiddenFill xmlns:a14="http://schemas.microsoft.com/office/drawing/2010/main">
                <a:noFill/>
              </a14:hiddenFill>
            </a:ext>
          </a:extLst>
        </p:spPr>
        <p:txBody>
          <a:bodyPr wrap="none" lIns="91366" tIns="45685" rIns="91366" bIns="45685" anchor="ctr"/>
          <a:lstStyle/>
          <a:p>
            <a:pPr defTabSz="913693" fontAlgn="base">
              <a:spcBef>
                <a:spcPct val="0"/>
              </a:spcBef>
              <a:spcAft>
                <a:spcPct val="0"/>
              </a:spcAft>
            </a:pPr>
            <a:endParaRPr lang="en-US" sz="120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6"/>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a:solidFill>
                <a:srgbClr val="000000"/>
              </a:solidFill>
            </a:endParaRPr>
          </a:p>
        </p:txBody>
      </p:sp>
      <p:sp>
        <p:nvSpPr>
          <p:cNvPr id="459785" name="Rectangle 9"/>
          <p:cNvSpPr>
            <a:spLocks noGrp="1" noChangeArrowheads="1"/>
          </p:cNvSpPr>
          <p:nvPr>
            <p:ph type="ftr" sz="quarter" idx="3"/>
          </p:nvPr>
        </p:nvSpPr>
        <p:spPr bwMode="auto">
          <a:xfrm>
            <a:off x="3048001" y="6613530"/>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a:solidFill>
                <a:srgbClr val="3333CC"/>
              </a:solidFill>
              <a:ea typeface="ＭＳ Ｐゴシック" charset="0"/>
            </a:endParaRPr>
          </a:p>
        </p:txBody>
      </p:sp>
    </p:spTree>
    <p:extLst>
      <p:ext uri="{BB962C8B-B14F-4D97-AF65-F5344CB8AC3E}">
        <p14:creationId xmlns:p14="http://schemas.microsoft.com/office/powerpoint/2010/main" val="3899629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C6F1-77D3-4233-B5BA-6B68338F91E9}"/>
              </a:ext>
            </a:extLst>
          </p:cNvPr>
          <p:cNvSpPr>
            <a:spLocks noGrp="1"/>
          </p:cNvSpPr>
          <p:nvPr>
            <p:ph type="title"/>
          </p:nvPr>
        </p:nvSpPr>
        <p:spPr>
          <a:xfrm>
            <a:off x="731950" y="0"/>
            <a:ext cx="8369525" cy="369332"/>
          </a:xfrm>
        </p:spPr>
        <p:txBody>
          <a:bodyPr/>
          <a:lstStyle/>
          <a:p>
            <a:r>
              <a:rPr lang="en-US" sz="2600" dirty="0"/>
              <a:t>Moisture Pulse-Reserve Behavior Across Biomes</a:t>
            </a:r>
          </a:p>
        </p:txBody>
      </p:sp>
      <p:sp>
        <p:nvSpPr>
          <p:cNvPr id="4" name="Rectangle 3">
            <a:extLst>
              <a:ext uri="{FF2B5EF4-FFF2-40B4-BE49-F238E27FC236}">
                <a16:creationId xmlns:a16="http://schemas.microsoft.com/office/drawing/2014/main" id="{39F36E55-64A6-4F5A-A0CB-8AFD500A425E}"/>
              </a:ext>
            </a:extLst>
          </p:cNvPr>
          <p:cNvSpPr/>
          <p:nvPr/>
        </p:nvSpPr>
        <p:spPr>
          <a:xfrm>
            <a:off x="1125876" y="369332"/>
            <a:ext cx="7975599" cy="646331"/>
          </a:xfrm>
          <a:prstGeom prst="rect">
            <a:avLst/>
          </a:prstGeom>
        </p:spPr>
        <p:txBody>
          <a:bodyPr wrap="square">
            <a:spAutoFit/>
          </a:bodyPr>
          <a:lstStyle/>
          <a:p>
            <a:r>
              <a:rPr lang="en-US" dirty="0"/>
              <a:t>Feldman, </a:t>
            </a:r>
            <a:r>
              <a:rPr lang="en-US" dirty="0" err="1"/>
              <a:t>Gianotti</a:t>
            </a:r>
            <a:r>
              <a:rPr lang="en-US" dirty="0"/>
              <a:t>, Konings, McColl, Akbar, </a:t>
            </a:r>
            <a:r>
              <a:rPr lang="en-US" dirty="0" err="1"/>
              <a:t>Salvucci</a:t>
            </a:r>
            <a:r>
              <a:rPr lang="en-US" dirty="0"/>
              <a:t> and </a:t>
            </a:r>
            <a:r>
              <a:rPr lang="en-US" dirty="0" err="1"/>
              <a:t>Entekhabi</a:t>
            </a:r>
            <a:r>
              <a:rPr lang="en-US" dirty="0"/>
              <a:t>, 2018. </a:t>
            </a:r>
            <a:r>
              <a:rPr lang="en-US" i="1" dirty="0"/>
              <a:t>Nature Plants. </a:t>
            </a:r>
            <a:r>
              <a:rPr lang="en-US" dirty="0">
                <a:solidFill>
                  <a:schemeClr val="tx2"/>
                </a:solidFill>
              </a:rPr>
              <a:t>https://doi.org/10.1038/s41477-018-0304-9</a:t>
            </a:r>
            <a:endParaRPr lang="en-US" dirty="0"/>
          </a:p>
        </p:txBody>
      </p:sp>
      <p:sp>
        <p:nvSpPr>
          <p:cNvPr id="5" name="Content Placeholder 2">
            <a:extLst>
              <a:ext uri="{FF2B5EF4-FFF2-40B4-BE49-F238E27FC236}">
                <a16:creationId xmlns:a16="http://schemas.microsoft.com/office/drawing/2014/main" id="{525AF03A-08CB-42B2-BAFC-655264E6A18B}"/>
              </a:ext>
            </a:extLst>
          </p:cNvPr>
          <p:cNvSpPr>
            <a:spLocks noGrp="1"/>
          </p:cNvSpPr>
          <p:nvPr>
            <p:ph idx="1"/>
          </p:nvPr>
        </p:nvSpPr>
        <p:spPr>
          <a:xfrm>
            <a:off x="125982" y="1390551"/>
            <a:ext cx="4790731" cy="4408488"/>
          </a:xfrm>
        </p:spPr>
        <p:txBody>
          <a:bodyPr/>
          <a:lstStyle/>
          <a:p>
            <a:pPr marL="0" indent="0">
              <a:buNone/>
            </a:pPr>
            <a:r>
              <a:rPr lang="en-US" sz="1400" b="1" dirty="0"/>
              <a:t>Background: </a:t>
            </a:r>
            <a:r>
              <a:rPr lang="en-US" sz="1400" dirty="0"/>
              <a:t>In deserts, plants have been shown to display ‘pulse-reserve behavior’ whereby rapid vegetation growth occurs immediately after a pulse of resources, such as a rain event. </a:t>
            </a:r>
          </a:p>
          <a:p>
            <a:pPr marL="0" indent="0">
              <a:buNone/>
            </a:pPr>
            <a:endParaRPr lang="en-US" sz="1400" b="1" dirty="0"/>
          </a:p>
          <a:p>
            <a:pPr marL="0" indent="0">
              <a:buNone/>
            </a:pPr>
            <a:r>
              <a:rPr lang="en-US" sz="1400" b="1" dirty="0"/>
              <a:t>Analysis: </a:t>
            </a:r>
            <a:r>
              <a:rPr lang="en-US" sz="1400" dirty="0"/>
              <a:t>Vegetation water content and surface soil moisture from NASA SMAP were used to study vegetation response shortly after a rainfall event. </a:t>
            </a:r>
          </a:p>
          <a:p>
            <a:pPr marL="0" indent="0">
              <a:buNone/>
            </a:pPr>
            <a:endParaRPr lang="en-US" sz="1400" dirty="0"/>
          </a:p>
          <a:p>
            <a:pPr marL="0" indent="0">
              <a:buNone/>
            </a:pPr>
            <a:r>
              <a:rPr lang="en-US" sz="1400" b="1" dirty="0"/>
              <a:t>Result: </a:t>
            </a:r>
            <a:r>
              <a:rPr lang="en-US" sz="1400" dirty="0"/>
              <a:t>Across Australia, Africa, and South America, pulse-reserve behavior was widespread in biomes with up to 20% tree cover and up to 1000 mm/</a:t>
            </a:r>
            <a:r>
              <a:rPr lang="en-US" sz="1400" dirty="0" err="1"/>
              <a:t>yr</a:t>
            </a:r>
            <a:r>
              <a:rPr lang="en-US" sz="1400" dirty="0"/>
              <a:t> mean annual rainfall, indicating pulse-reserve behavior is far more widespread than previously thought. </a:t>
            </a:r>
          </a:p>
          <a:p>
            <a:pPr marL="0" indent="0">
              <a:buNone/>
            </a:pPr>
            <a:endParaRPr lang="en-US" sz="1400" b="1" dirty="0"/>
          </a:p>
          <a:p>
            <a:pPr marL="0" indent="0">
              <a:buNone/>
            </a:pPr>
            <a:r>
              <a:rPr lang="en-US" sz="1400" b="1" dirty="0"/>
              <a:t>Significance: </a:t>
            </a:r>
            <a:r>
              <a:rPr lang="en-US" sz="1400" dirty="0"/>
              <a:t>This vegetation behavior can be used to help validate the next generation of land surface and earth system models, which are currently being built to represent plant hydraulics and variations in vegetation water status. The analysis also allows mapping of spatial variations in wilting point soil moisture.</a:t>
            </a:r>
          </a:p>
        </p:txBody>
      </p:sp>
      <p:pic>
        <p:nvPicPr>
          <p:cNvPr id="7" name="Picture 6">
            <a:extLst>
              <a:ext uri="{FF2B5EF4-FFF2-40B4-BE49-F238E27FC236}">
                <a16:creationId xmlns:a16="http://schemas.microsoft.com/office/drawing/2014/main" id="{A9F3C2BD-1276-449D-B0FD-1B3DFF4AA6FD}"/>
              </a:ext>
            </a:extLst>
          </p:cNvPr>
          <p:cNvPicPr>
            <a:picLocks noChangeAspect="1"/>
          </p:cNvPicPr>
          <p:nvPr/>
        </p:nvPicPr>
        <p:blipFill rotWithShape="1">
          <a:blip r:embed="rId3"/>
          <a:srcRect l="18014" t="23417" r="60000" b="36764"/>
          <a:stretch/>
        </p:blipFill>
        <p:spPr>
          <a:xfrm>
            <a:off x="5835254" y="1112953"/>
            <a:ext cx="2694428" cy="2600808"/>
          </a:xfrm>
          <a:prstGeom prst="rect">
            <a:avLst/>
          </a:prstGeom>
        </p:spPr>
      </p:pic>
      <p:sp>
        <p:nvSpPr>
          <p:cNvPr id="9" name="TextBox 8">
            <a:extLst>
              <a:ext uri="{FF2B5EF4-FFF2-40B4-BE49-F238E27FC236}">
                <a16:creationId xmlns:a16="http://schemas.microsoft.com/office/drawing/2014/main" id="{D4F459A1-F146-45C2-B6FF-10C46D389AB3}"/>
              </a:ext>
            </a:extLst>
          </p:cNvPr>
          <p:cNvSpPr txBox="1"/>
          <p:nvPr/>
        </p:nvSpPr>
        <p:spPr>
          <a:xfrm>
            <a:off x="4916712" y="4082321"/>
            <a:ext cx="4227287"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Phase diagram with each line a </a:t>
            </a:r>
            <a:r>
              <a:rPr lang="en-US" sz="1400" dirty="0" err="1">
                <a:latin typeface="Arial" panose="020B0604020202020204" pitchFamily="34" charset="0"/>
                <a:cs typeface="Arial" panose="020B0604020202020204" pitchFamily="34" charset="0"/>
              </a:rPr>
              <a:t>drydown</a:t>
            </a:r>
            <a:r>
              <a:rPr lang="en-US" sz="1400" dirty="0">
                <a:latin typeface="Arial" panose="020B0604020202020204" pitchFamily="34" charset="0"/>
                <a:cs typeface="Arial" panose="020B0604020202020204" pitchFamily="34" charset="0"/>
              </a:rPr>
              <a:t> evolving from right to left. The color is the median slope; red denotes pulse reserve behavior. </a:t>
            </a:r>
          </a:p>
        </p:txBody>
      </p:sp>
      <p:sp>
        <p:nvSpPr>
          <p:cNvPr id="3" name="TextBox 2">
            <a:extLst>
              <a:ext uri="{FF2B5EF4-FFF2-40B4-BE49-F238E27FC236}">
                <a16:creationId xmlns:a16="http://schemas.microsoft.com/office/drawing/2014/main" id="{DA8A4D3A-B675-437C-9729-EBB75D22920C}"/>
              </a:ext>
            </a:extLst>
          </p:cNvPr>
          <p:cNvSpPr txBox="1"/>
          <p:nvPr/>
        </p:nvSpPr>
        <p:spPr>
          <a:xfrm>
            <a:off x="6076767" y="3687748"/>
            <a:ext cx="2452915" cy="369332"/>
          </a:xfrm>
          <a:prstGeom prst="rect">
            <a:avLst/>
          </a:prstGeom>
          <a:noFill/>
        </p:spPr>
        <p:txBody>
          <a:bodyPr wrap="square" rtlCol="0">
            <a:spAutoFit/>
          </a:bodyPr>
          <a:lstStyle/>
          <a:p>
            <a:r>
              <a:rPr lang="en-US" dirty="0"/>
              <a:t>Soil moisture (m</a:t>
            </a:r>
            <a:r>
              <a:rPr lang="en-US" baseline="30000" dirty="0"/>
              <a:t>3</a:t>
            </a:r>
            <a:r>
              <a:rPr lang="en-US" dirty="0"/>
              <a:t> m</a:t>
            </a:r>
            <a:r>
              <a:rPr lang="en-US" baseline="30000" dirty="0"/>
              <a:t>-3</a:t>
            </a:r>
            <a:r>
              <a:rPr lang="en-US" dirty="0"/>
              <a:t>)</a:t>
            </a:r>
          </a:p>
        </p:txBody>
      </p:sp>
      <p:sp>
        <p:nvSpPr>
          <p:cNvPr id="6" name="TextBox 5">
            <a:extLst>
              <a:ext uri="{FF2B5EF4-FFF2-40B4-BE49-F238E27FC236}">
                <a16:creationId xmlns:a16="http://schemas.microsoft.com/office/drawing/2014/main" id="{A5DF8474-CD96-47CA-832C-1853CDF4D4A8}"/>
              </a:ext>
            </a:extLst>
          </p:cNvPr>
          <p:cNvSpPr txBox="1"/>
          <p:nvPr/>
        </p:nvSpPr>
        <p:spPr>
          <a:xfrm rot="16200000">
            <a:off x="3219968" y="1223261"/>
            <a:ext cx="4790731" cy="369332"/>
          </a:xfrm>
          <a:prstGeom prst="rect">
            <a:avLst/>
          </a:prstGeom>
          <a:noFill/>
        </p:spPr>
        <p:txBody>
          <a:bodyPr wrap="square" rtlCol="0">
            <a:spAutoFit/>
          </a:bodyPr>
          <a:lstStyle/>
          <a:p>
            <a:r>
              <a:rPr lang="en-US" dirty="0"/>
              <a:t>Veg. water content (kg m</a:t>
            </a:r>
            <a:r>
              <a:rPr lang="en-US" baseline="30000" dirty="0"/>
              <a:t>-2</a:t>
            </a:r>
            <a:r>
              <a:rPr lang="en-US" dirty="0"/>
              <a:t>)</a:t>
            </a:r>
          </a:p>
        </p:txBody>
      </p:sp>
      <p:grpSp>
        <p:nvGrpSpPr>
          <p:cNvPr id="13" name="Group 12">
            <a:extLst>
              <a:ext uri="{FF2B5EF4-FFF2-40B4-BE49-F238E27FC236}">
                <a16:creationId xmlns:a16="http://schemas.microsoft.com/office/drawing/2014/main" id="{D22AE980-310F-45B5-BDE2-69F5DB83D227}"/>
              </a:ext>
            </a:extLst>
          </p:cNvPr>
          <p:cNvGrpSpPr/>
          <p:nvPr/>
        </p:nvGrpSpPr>
        <p:grpSpPr>
          <a:xfrm>
            <a:off x="5113675" y="4790732"/>
            <a:ext cx="3461730" cy="1850041"/>
            <a:chOff x="5113675" y="4995445"/>
            <a:chExt cx="3461730" cy="1850041"/>
          </a:xfrm>
        </p:grpSpPr>
        <p:pic>
          <p:nvPicPr>
            <p:cNvPr id="8" name="Picture 7">
              <a:extLst>
                <a:ext uri="{FF2B5EF4-FFF2-40B4-BE49-F238E27FC236}">
                  <a16:creationId xmlns:a16="http://schemas.microsoft.com/office/drawing/2014/main" id="{68D56CD6-6736-4190-91D7-20E3953ADC86}"/>
                </a:ext>
              </a:extLst>
            </p:cNvPr>
            <p:cNvPicPr>
              <a:picLocks noChangeAspect="1"/>
            </p:cNvPicPr>
            <p:nvPr/>
          </p:nvPicPr>
          <p:blipFill rotWithShape="1">
            <a:blip r:embed="rId4"/>
            <a:srcRect l="19894" t="35629" r="57925" b="42740"/>
            <a:stretch/>
          </p:blipFill>
          <p:spPr>
            <a:xfrm>
              <a:off x="5747657" y="5021396"/>
              <a:ext cx="2827748" cy="1469675"/>
            </a:xfrm>
            <a:prstGeom prst="rect">
              <a:avLst/>
            </a:prstGeom>
          </p:spPr>
        </p:pic>
        <p:sp>
          <p:nvSpPr>
            <p:cNvPr id="11" name="Rectangle 10">
              <a:extLst>
                <a:ext uri="{FF2B5EF4-FFF2-40B4-BE49-F238E27FC236}">
                  <a16:creationId xmlns:a16="http://schemas.microsoft.com/office/drawing/2014/main" id="{004A7A25-944A-4569-9BB4-088473A46AA8}"/>
                </a:ext>
              </a:extLst>
            </p:cNvPr>
            <p:cNvSpPr/>
            <p:nvPr/>
          </p:nvSpPr>
          <p:spPr bwMode="auto">
            <a:xfrm>
              <a:off x="5113675" y="4995445"/>
              <a:ext cx="633982" cy="147484"/>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8" charset="0"/>
              </a:endParaRPr>
            </a:p>
          </p:txBody>
        </p:sp>
        <p:sp>
          <p:nvSpPr>
            <p:cNvPr id="12" name="Rectangle 11">
              <a:extLst>
                <a:ext uri="{FF2B5EF4-FFF2-40B4-BE49-F238E27FC236}">
                  <a16:creationId xmlns:a16="http://schemas.microsoft.com/office/drawing/2014/main" id="{D7D90ED7-0874-45C8-9FA8-ABDD42C6534D}"/>
                </a:ext>
              </a:extLst>
            </p:cNvPr>
            <p:cNvSpPr/>
            <p:nvPr/>
          </p:nvSpPr>
          <p:spPr bwMode="auto">
            <a:xfrm>
              <a:off x="5355944" y="6581538"/>
              <a:ext cx="633982" cy="263948"/>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8" charset="0"/>
              </a:endParaRPr>
            </a:p>
          </p:txBody>
        </p:sp>
      </p:grpSp>
      <p:sp>
        <p:nvSpPr>
          <p:cNvPr id="14" name="TextBox 13">
            <a:extLst>
              <a:ext uri="{FF2B5EF4-FFF2-40B4-BE49-F238E27FC236}">
                <a16:creationId xmlns:a16="http://schemas.microsoft.com/office/drawing/2014/main" id="{0B033303-53B0-489D-9E66-16B356521499}"/>
              </a:ext>
            </a:extLst>
          </p:cNvPr>
          <p:cNvSpPr txBox="1"/>
          <p:nvPr/>
        </p:nvSpPr>
        <p:spPr>
          <a:xfrm>
            <a:off x="5038486" y="6488668"/>
            <a:ext cx="4529475"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Plant wilting point changes with </a:t>
            </a:r>
            <a:r>
              <a:rPr lang="en-US" sz="1400">
                <a:latin typeface="Arial" panose="020B0604020202020204" pitchFamily="34" charset="0"/>
                <a:cs typeface="Arial" panose="020B0604020202020204" pitchFamily="34" charset="0"/>
              </a:rPr>
              <a:t>soil clay fraction</a:t>
            </a:r>
            <a:endParaRPr lang="en-US" sz="14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2E3FCE5-B42B-4C21-8ECE-D9895F682FBF}"/>
              </a:ext>
            </a:extLst>
          </p:cNvPr>
          <p:cNvSpPr txBox="1"/>
          <p:nvPr/>
        </p:nvSpPr>
        <p:spPr>
          <a:xfrm>
            <a:off x="6278178" y="6164193"/>
            <a:ext cx="4093029" cy="369332"/>
          </a:xfrm>
          <a:prstGeom prst="rect">
            <a:avLst/>
          </a:prstGeom>
          <a:noFill/>
        </p:spPr>
        <p:txBody>
          <a:bodyPr wrap="square" rtlCol="0">
            <a:spAutoFit/>
          </a:bodyPr>
          <a:lstStyle/>
          <a:p>
            <a:r>
              <a:rPr lang="en-US" dirty="0"/>
              <a:t>Clay fraction (%)</a:t>
            </a:r>
          </a:p>
        </p:txBody>
      </p:sp>
      <p:sp>
        <p:nvSpPr>
          <p:cNvPr id="16" name="TextBox 15">
            <a:extLst>
              <a:ext uri="{FF2B5EF4-FFF2-40B4-BE49-F238E27FC236}">
                <a16:creationId xmlns:a16="http://schemas.microsoft.com/office/drawing/2014/main" id="{F1902A89-4C61-4287-86B6-74DE0C711355}"/>
              </a:ext>
            </a:extLst>
          </p:cNvPr>
          <p:cNvSpPr txBox="1"/>
          <p:nvPr/>
        </p:nvSpPr>
        <p:spPr>
          <a:xfrm rot="16200000">
            <a:off x="4468092" y="5137230"/>
            <a:ext cx="2017486" cy="646331"/>
          </a:xfrm>
          <a:prstGeom prst="rect">
            <a:avLst/>
          </a:prstGeom>
          <a:noFill/>
        </p:spPr>
        <p:txBody>
          <a:bodyPr wrap="square" rtlCol="0">
            <a:spAutoFit/>
          </a:bodyPr>
          <a:lstStyle/>
          <a:p>
            <a:pPr algn="ctr"/>
            <a:r>
              <a:rPr lang="en-US" dirty="0"/>
              <a:t>Soil moisture threshold </a:t>
            </a:r>
          </a:p>
        </p:txBody>
      </p:sp>
      <p:pic>
        <p:nvPicPr>
          <p:cNvPr id="17" name="Picture 16">
            <a:extLst>
              <a:ext uri="{FF2B5EF4-FFF2-40B4-BE49-F238E27FC236}">
                <a16:creationId xmlns:a16="http://schemas.microsoft.com/office/drawing/2014/main" id="{48B6F82F-2685-4DF6-9969-67B935C374F0}"/>
              </a:ext>
            </a:extLst>
          </p:cNvPr>
          <p:cNvPicPr>
            <a:picLocks noChangeAspect="1"/>
          </p:cNvPicPr>
          <p:nvPr/>
        </p:nvPicPr>
        <p:blipFill rotWithShape="1">
          <a:blip r:embed="rId5"/>
          <a:srcRect l="93658" t="1270" r="-1305" b="9350"/>
          <a:stretch/>
        </p:blipFill>
        <p:spPr>
          <a:xfrm>
            <a:off x="8529682" y="1120319"/>
            <a:ext cx="488336" cy="2542188"/>
          </a:xfrm>
          <a:prstGeom prst="rect">
            <a:avLst/>
          </a:prstGeom>
        </p:spPr>
      </p:pic>
    </p:spTree>
    <p:extLst>
      <p:ext uri="{BB962C8B-B14F-4D97-AF65-F5344CB8AC3E}">
        <p14:creationId xmlns:p14="http://schemas.microsoft.com/office/powerpoint/2010/main" val="2134437991"/>
      </p:ext>
    </p:extLst>
  </p:cSld>
  <p:clrMapOvr>
    <a:masterClrMapping/>
  </p:clrMapOvr>
</p:sld>
</file>

<file path=ppt/theme/theme1.xml><?xml version="1.0" encoding="utf-8"?>
<a:theme xmlns:a="http://schemas.openxmlformats.org/drawingml/2006/main" name="7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313</Words>
  <Application>Microsoft Office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Times New Roman</vt:lpstr>
      <vt:lpstr>7_GPMC Nov 2001</vt:lpstr>
      <vt:lpstr>Moisture Pulse-Reserve Behavior Across Biomes</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Mataya, Christine [USA]</dc:creator>
  <cp:lastModifiedBy>Alexandra Konings</cp:lastModifiedBy>
  <cp:revision>29</cp:revision>
  <dcterms:created xsi:type="dcterms:W3CDTF">2017-01-20T18:13:42Z</dcterms:created>
  <dcterms:modified xsi:type="dcterms:W3CDTF">2018-11-08T22:06:59Z</dcterms:modified>
</cp:coreProperties>
</file>