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
  </p:notesMasterIdLst>
  <p:sldIdLst>
    <p:sldId id="270" r:id="rId2"/>
    <p:sldId id="271"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86421" autoAdjust="0"/>
  </p:normalViewPr>
  <p:slideViewPr>
    <p:cSldViewPr>
      <p:cViewPr>
        <p:scale>
          <a:sx n="100" d="100"/>
          <a:sy n="100" d="100"/>
        </p:scale>
        <p:origin x="-1206" y="-72"/>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5/30/2019</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57325" y="1181100"/>
            <a:ext cx="4251325" cy="3189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defTabSz="342900">
              <a:defRPr/>
            </a:pPr>
            <a:endParaRPr lang="en-US" altLang="en-US" sz="1200" b="0" i="0" baseline="0" dirty="0" smtClean="0">
              <a:solidFill>
                <a:srgbClr val="000000"/>
              </a:solidFill>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815427" indent="-313626">
              <a:defRPr sz="1300">
                <a:solidFill>
                  <a:schemeClr val="tx1"/>
                </a:solidFill>
                <a:latin typeface="Calibri" pitchFamily="34" charset="0"/>
                <a:ea typeface="MS PGothic" pitchFamily="34" charset="-128"/>
              </a:defRPr>
            </a:lvl2pPr>
            <a:lvl3pPr marL="1254503" indent="-250901">
              <a:defRPr sz="1300">
                <a:solidFill>
                  <a:schemeClr val="tx1"/>
                </a:solidFill>
                <a:latin typeface="Calibri" pitchFamily="34" charset="0"/>
                <a:ea typeface="MS PGothic" pitchFamily="34" charset="-128"/>
              </a:defRPr>
            </a:lvl3pPr>
            <a:lvl4pPr marL="1756305" indent="-250901">
              <a:defRPr sz="1300">
                <a:solidFill>
                  <a:schemeClr val="tx1"/>
                </a:solidFill>
                <a:latin typeface="Calibri" pitchFamily="34" charset="0"/>
                <a:ea typeface="MS PGothic" pitchFamily="34" charset="-128"/>
              </a:defRPr>
            </a:lvl4pPr>
            <a:lvl5pPr marL="2258107" indent="-250901">
              <a:defRPr sz="1300">
                <a:solidFill>
                  <a:schemeClr val="tx1"/>
                </a:solidFill>
                <a:latin typeface="Calibri" pitchFamily="34" charset="0"/>
                <a:ea typeface="MS PGothic" pitchFamily="34" charset="-128"/>
              </a:defRPr>
            </a:lvl5pPr>
            <a:lvl6pPr marL="2759909" indent="-250901" eaLnBrk="0" fontAlgn="base" hangingPunct="0">
              <a:spcBef>
                <a:spcPct val="30000"/>
              </a:spcBef>
              <a:spcAft>
                <a:spcPct val="0"/>
              </a:spcAft>
              <a:defRPr sz="1300">
                <a:solidFill>
                  <a:schemeClr val="tx1"/>
                </a:solidFill>
                <a:latin typeface="Calibri" pitchFamily="34" charset="0"/>
                <a:ea typeface="MS PGothic" pitchFamily="34" charset="-128"/>
              </a:defRPr>
            </a:lvl6pPr>
            <a:lvl7pPr marL="3261710" indent="-250901" eaLnBrk="0" fontAlgn="base" hangingPunct="0">
              <a:spcBef>
                <a:spcPct val="30000"/>
              </a:spcBef>
              <a:spcAft>
                <a:spcPct val="0"/>
              </a:spcAft>
              <a:defRPr sz="1300">
                <a:solidFill>
                  <a:schemeClr val="tx1"/>
                </a:solidFill>
                <a:latin typeface="Calibri" pitchFamily="34" charset="0"/>
                <a:ea typeface="MS PGothic" pitchFamily="34" charset="-128"/>
              </a:defRPr>
            </a:lvl7pPr>
            <a:lvl8pPr marL="3763511" indent="-250901" eaLnBrk="0" fontAlgn="base" hangingPunct="0">
              <a:spcBef>
                <a:spcPct val="30000"/>
              </a:spcBef>
              <a:spcAft>
                <a:spcPct val="0"/>
              </a:spcAft>
              <a:defRPr sz="1300">
                <a:solidFill>
                  <a:schemeClr val="tx1"/>
                </a:solidFill>
                <a:latin typeface="Calibri" pitchFamily="34" charset="0"/>
                <a:ea typeface="MS PGothic" pitchFamily="34" charset="-128"/>
              </a:defRPr>
            </a:lvl8pPr>
            <a:lvl9pPr marL="4265313" indent="-250901" eaLnBrk="0" fontAlgn="base" hangingPunct="0">
              <a:spcBef>
                <a:spcPct val="30000"/>
              </a:spcBef>
              <a:spcAft>
                <a:spcPct val="0"/>
              </a:spcAft>
              <a:defRPr sz="1300">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B89AFD0-6455-4BC4-9C71-8A9E7FA57122}" type="slidenum">
              <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625466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29A5CA-096F-418F-9FEB-D0E4975ED517}" type="slidenum">
              <a:rPr lang="en-US" smtClean="0"/>
              <a:t>2</a:t>
            </a:fld>
            <a:endParaRPr lang="en-US" dirty="0"/>
          </a:p>
        </p:txBody>
      </p:sp>
    </p:spTree>
    <p:extLst>
      <p:ext uri="{BB962C8B-B14F-4D97-AF65-F5344CB8AC3E}">
        <p14:creationId xmlns:p14="http://schemas.microsoft.com/office/powerpoint/2010/main" val="2284663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685" indent="0" algn="ctr">
              <a:buNone/>
              <a:defRPr/>
            </a:lvl2pPr>
            <a:lvl3pPr marL="913370" indent="0" algn="ctr">
              <a:buNone/>
              <a:defRPr/>
            </a:lvl3pPr>
            <a:lvl4pPr marL="1370058" indent="0" algn="ctr">
              <a:buNone/>
              <a:defRPr/>
            </a:lvl4pPr>
            <a:lvl5pPr marL="1826744" indent="0" algn="ctr">
              <a:buNone/>
              <a:defRPr/>
            </a:lvl5pPr>
            <a:lvl6pPr marL="2283427" indent="0" algn="ctr">
              <a:buNone/>
              <a:defRPr/>
            </a:lvl6pPr>
            <a:lvl7pPr marL="2740114" indent="0" algn="ctr">
              <a:buNone/>
              <a:defRPr/>
            </a:lvl7pPr>
            <a:lvl8pPr marL="3196798" indent="0" algn="ctr">
              <a:buNone/>
              <a:defRPr/>
            </a:lvl8pPr>
            <a:lvl9pPr marL="3653485"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6036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7883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40"/>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1" y="327040"/>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8257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6"/>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257899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1848373249"/>
      </p:ext>
    </p:extLst>
  </p:cSld>
  <p:clrMapOvr>
    <a:masterClrMapping/>
  </p:clrMapOvr>
  <p:transition spd="med"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ooter">
    <p:spTree>
      <p:nvGrpSpPr>
        <p:cNvPr id="1" name=""/>
        <p:cNvGrpSpPr/>
        <p:nvPr/>
      </p:nvGrpSpPr>
      <p:grpSpPr>
        <a:xfrm>
          <a:off x="0" y="0"/>
          <a:ext cx="0" cy="0"/>
          <a:chOff x="0" y="0"/>
          <a:chExt cx="0" cy="0"/>
        </a:xfrm>
      </p:grpSpPr>
      <p:pic>
        <p:nvPicPr>
          <p:cNvPr id="12" name="Picture 11" descr="JPL-logo_Stacked_RedBlack-RGB_small_040615.eps"/>
          <p:cNvPicPr>
            <a:picLocks noChangeAspect="1"/>
          </p:cNvPicPr>
          <p:nvPr userDrawn="1"/>
        </p:nvPicPr>
        <p:blipFill rotWithShape="1">
          <a:blip r:embed="rId2" cstate="print">
            <a:extLst>
              <a:ext uri="{28A0092B-C50C-407E-A947-70E740481C1C}">
                <a14:useLocalDpi xmlns:a14="http://schemas.microsoft.com/office/drawing/2010/main" val="0"/>
              </a:ext>
            </a:extLst>
          </a:blip>
          <a:srcRect b="36678"/>
          <a:stretch/>
        </p:blipFill>
        <p:spPr>
          <a:xfrm>
            <a:off x="8435767" y="6600391"/>
            <a:ext cx="421826" cy="145694"/>
          </a:xfrm>
          <a:prstGeom prst="rect">
            <a:avLst/>
          </a:prstGeom>
        </p:spPr>
      </p:pic>
      <p:sp>
        <p:nvSpPr>
          <p:cNvPr id="2" name="Date Placeholder 1"/>
          <p:cNvSpPr>
            <a:spLocks noGrp="1"/>
          </p:cNvSpPr>
          <p:nvPr>
            <p:ph type="dt" sz="half" idx="10"/>
          </p:nvPr>
        </p:nvSpPr>
        <p:spPr/>
        <p:txBody>
          <a:bodyPr/>
          <a:lstStyle/>
          <a:p>
            <a:endParaRPr lang="en-US">
              <a:solidFill>
                <a:srgbClr val="000000">
                  <a:lumMod val="50000"/>
                  <a:lumOff val="50000"/>
                </a:srgbClr>
              </a:solidFill>
            </a:endParaRPr>
          </a:p>
        </p:txBody>
      </p:sp>
      <p:sp>
        <p:nvSpPr>
          <p:cNvPr id="3" name="Footer Placeholder 2"/>
          <p:cNvSpPr>
            <a:spLocks noGrp="1"/>
          </p:cNvSpPr>
          <p:nvPr>
            <p:ph type="ftr" sz="quarter" idx="11"/>
          </p:nvPr>
        </p:nvSpPr>
        <p:spPr>
          <a:xfrm>
            <a:off x="1833563" y="6492879"/>
            <a:ext cx="5476875" cy="365125"/>
          </a:xfrm>
          <a:prstGeom prst="rect">
            <a:avLst/>
          </a:prstGeom>
        </p:spPr>
        <p:txBody>
          <a:bodyPr/>
          <a:lstStyle/>
          <a:p>
            <a:pPr defTabSz="457200"/>
            <a:endParaRPr lang="en-US" dirty="0">
              <a:solidFill>
                <a:srgbClr val="000000">
                  <a:lumMod val="50000"/>
                  <a:lumOff val="50000"/>
                </a:srgbClr>
              </a:solidFill>
            </a:endParaRPr>
          </a:p>
        </p:txBody>
      </p:sp>
      <p:sp>
        <p:nvSpPr>
          <p:cNvPr id="4" name="Slide Number Placeholder 3"/>
          <p:cNvSpPr>
            <a:spLocks noGrp="1"/>
          </p:cNvSpPr>
          <p:nvPr>
            <p:ph type="sldNum" sz="quarter" idx="12"/>
          </p:nvPr>
        </p:nvSpPr>
        <p:spPr>
          <a:xfrm>
            <a:off x="7318376" y="6492879"/>
            <a:ext cx="1069767" cy="365125"/>
          </a:xfrm>
          <a:prstGeom prst="rect">
            <a:avLst/>
          </a:prstGeom>
        </p:spPr>
        <p:txBody>
          <a:bodyPr/>
          <a:lstStyle/>
          <a:p>
            <a:pPr defTabSz="457200"/>
            <a:fld id="{F1E51A9F-9D40-144B-9666-6B30B75E8C1B}" type="slidenum">
              <a:rPr lang="en-US" smtClean="0">
                <a:solidFill>
                  <a:srgbClr val="000000">
                    <a:lumMod val="50000"/>
                    <a:lumOff val="50000"/>
                  </a:srgbClr>
                </a:solidFill>
              </a:rPr>
              <a:pPr defTabSz="457200"/>
              <a:t>‹#›</a:t>
            </a:fld>
            <a:endParaRPr lang="en-US">
              <a:solidFill>
                <a:srgbClr val="000000">
                  <a:lumMod val="50000"/>
                  <a:lumOff val="50000"/>
                </a:srgbClr>
              </a:solidFill>
            </a:endParaRPr>
          </a:p>
        </p:txBody>
      </p:sp>
    </p:spTree>
    <p:extLst>
      <p:ext uri="{BB962C8B-B14F-4D97-AF65-F5344CB8AC3E}">
        <p14:creationId xmlns:p14="http://schemas.microsoft.com/office/powerpoint/2010/main" val="91682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11244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8"/>
            <a:ext cx="7772400" cy="1500187"/>
          </a:xfrm>
        </p:spPr>
        <p:txBody>
          <a:bodyPr anchor="b"/>
          <a:lstStyle>
            <a:lvl1pPr marL="0" indent="0">
              <a:buNone/>
              <a:defRPr sz="2000"/>
            </a:lvl1pPr>
            <a:lvl2pPr marL="456685" indent="0">
              <a:buNone/>
              <a:defRPr sz="1800"/>
            </a:lvl2pPr>
            <a:lvl3pPr marL="913370" indent="0">
              <a:buNone/>
              <a:defRPr sz="1600"/>
            </a:lvl3pPr>
            <a:lvl4pPr marL="1370058" indent="0">
              <a:buNone/>
              <a:defRPr sz="1400"/>
            </a:lvl4pPr>
            <a:lvl5pPr marL="1826744" indent="0">
              <a:buNone/>
              <a:defRPr sz="1400"/>
            </a:lvl5pPr>
            <a:lvl6pPr marL="2283427" indent="0">
              <a:buNone/>
              <a:defRPr sz="1400"/>
            </a:lvl6pPr>
            <a:lvl7pPr marL="2740114" indent="0">
              <a:buNone/>
              <a:defRPr sz="1400"/>
            </a:lvl7pPr>
            <a:lvl8pPr marL="3196798" indent="0">
              <a:buNone/>
              <a:defRPr sz="1400"/>
            </a:lvl8pPr>
            <a:lvl9pPr marL="3653485"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658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1"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403045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7"/>
            <a:ext cx="4040188"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7"/>
            <a:ext cx="4041775"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33968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2618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76140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11"/>
            <a:ext cx="3008313" cy="4691063"/>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86311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685" indent="0">
              <a:buNone/>
              <a:defRPr sz="2800"/>
            </a:lvl2pPr>
            <a:lvl3pPr marL="913370" indent="0">
              <a:buNone/>
              <a:defRPr sz="2400"/>
            </a:lvl3pPr>
            <a:lvl4pPr marL="1370058" indent="0">
              <a:buNone/>
              <a:defRPr sz="2000"/>
            </a:lvl4pPr>
            <a:lvl5pPr marL="1826744" indent="0">
              <a:buNone/>
              <a:defRPr sz="2000"/>
            </a:lvl5pPr>
            <a:lvl6pPr marL="2283427" indent="0">
              <a:buNone/>
              <a:defRPr sz="2000"/>
            </a:lvl6pPr>
            <a:lvl7pPr marL="2740114" indent="0">
              <a:buNone/>
              <a:defRPr sz="2000"/>
            </a:lvl7pPr>
            <a:lvl8pPr marL="3196798" indent="0">
              <a:buNone/>
              <a:defRPr sz="2000"/>
            </a:lvl8pPr>
            <a:lvl9pPr marL="3653485" indent="0">
              <a:buNone/>
              <a:defRPr sz="2000"/>
            </a:lvl9pPr>
          </a:lstStyle>
          <a:p>
            <a:pPr lvl="0"/>
            <a:endParaRPr lang="en-US" noProof="0" dirty="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2792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6">
            <a:extLst>
              <a:ext uri="{28A0092B-C50C-407E-A947-70E740481C1C}">
                <a14:useLocalDpi xmlns:a14="http://schemas.microsoft.com/office/drawing/2010/main"/>
              </a:ext>
            </a:extLst>
          </a:blip>
          <a:srcRect/>
          <a:stretch>
            <a:fillRect/>
          </a:stretch>
        </p:blipFill>
        <p:spPr bwMode="auto">
          <a:xfrm>
            <a:off x="80964" y="95265"/>
            <a:ext cx="10033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102"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a:noFill/>
              </a14:hiddenFill>
            </a:ext>
          </a:extLst>
        </p:spPr>
        <p:txBody>
          <a:bodyPr wrap="none" lIns="91336" tIns="45669" rIns="91336" bIns="45669" anchor="ctr"/>
          <a:lstStyle/>
          <a:p>
            <a:pPr defTabSz="913370"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873" tIns="48436" rIns="96873" bIns="48436"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1" y="1447800"/>
            <a:ext cx="8180388"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873" tIns="48436" rIns="96873" bIns="4843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7"/>
            <a:ext cx="2005012" cy="204787"/>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r" eaLnBrk="0" hangingPunct="0">
              <a:defRPr sz="1000">
                <a:ea typeface="+mn-ea"/>
                <a:cs typeface="+mn-cs"/>
              </a:defRPr>
            </a:lvl1pPr>
          </a:lstStyle>
          <a:p>
            <a:pPr defTabSz="913370"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10770996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685" algn="ctr" rtl="0" eaLnBrk="0" fontAlgn="base" hangingPunct="0">
        <a:spcBef>
          <a:spcPct val="0"/>
        </a:spcBef>
        <a:spcAft>
          <a:spcPct val="0"/>
        </a:spcAft>
        <a:defRPr sz="2100" b="1">
          <a:solidFill>
            <a:schemeClr val="accent2"/>
          </a:solidFill>
          <a:latin typeface="Times New Roman" pitchFamily="-108" charset="0"/>
        </a:defRPr>
      </a:lvl6pPr>
      <a:lvl7pPr marL="913370" algn="ctr" rtl="0" eaLnBrk="0" fontAlgn="base" hangingPunct="0">
        <a:spcBef>
          <a:spcPct val="0"/>
        </a:spcBef>
        <a:spcAft>
          <a:spcPct val="0"/>
        </a:spcAft>
        <a:defRPr sz="2100" b="1">
          <a:solidFill>
            <a:schemeClr val="accent2"/>
          </a:solidFill>
          <a:latin typeface="Times New Roman" pitchFamily="-108" charset="0"/>
        </a:defRPr>
      </a:lvl7pPr>
      <a:lvl8pPr marL="1370058" algn="ctr" rtl="0" eaLnBrk="0" fontAlgn="base" hangingPunct="0">
        <a:spcBef>
          <a:spcPct val="0"/>
        </a:spcBef>
        <a:spcAft>
          <a:spcPct val="0"/>
        </a:spcAft>
        <a:defRPr sz="2100" b="1">
          <a:solidFill>
            <a:schemeClr val="accent2"/>
          </a:solidFill>
          <a:latin typeface="Times New Roman" pitchFamily="-108" charset="0"/>
        </a:defRPr>
      </a:lvl8pPr>
      <a:lvl9pPr marL="182674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515" indent="-34251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500" indent="-25688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1943" indent="-229928"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214" indent="-22675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69658"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6343"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029"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39710"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6401"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685" rtl="0" eaLnBrk="1" latinLnBrk="0" hangingPunct="1">
        <a:defRPr sz="1800" kern="1200">
          <a:solidFill>
            <a:schemeClr val="tx1"/>
          </a:solidFill>
          <a:latin typeface="+mn-lt"/>
          <a:ea typeface="+mn-ea"/>
          <a:cs typeface="+mn-cs"/>
        </a:defRPr>
      </a:lvl1pPr>
      <a:lvl2pPr marL="456685" algn="l" defTabSz="456685" rtl="0" eaLnBrk="1" latinLnBrk="0" hangingPunct="1">
        <a:defRPr sz="1800" kern="1200">
          <a:solidFill>
            <a:schemeClr val="tx1"/>
          </a:solidFill>
          <a:latin typeface="+mn-lt"/>
          <a:ea typeface="+mn-ea"/>
          <a:cs typeface="+mn-cs"/>
        </a:defRPr>
      </a:lvl2pPr>
      <a:lvl3pPr marL="913370" algn="l" defTabSz="456685" rtl="0" eaLnBrk="1" latinLnBrk="0" hangingPunct="1">
        <a:defRPr sz="1800" kern="1200">
          <a:solidFill>
            <a:schemeClr val="tx1"/>
          </a:solidFill>
          <a:latin typeface="+mn-lt"/>
          <a:ea typeface="+mn-ea"/>
          <a:cs typeface="+mn-cs"/>
        </a:defRPr>
      </a:lvl3pPr>
      <a:lvl4pPr marL="1370058" algn="l" defTabSz="456685" rtl="0" eaLnBrk="1" latinLnBrk="0" hangingPunct="1">
        <a:defRPr sz="1800" kern="1200">
          <a:solidFill>
            <a:schemeClr val="tx1"/>
          </a:solidFill>
          <a:latin typeface="+mn-lt"/>
          <a:ea typeface="+mn-ea"/>
          <a:cs typeface="+mn-cs"/>
        </a:defRPr>
      </a:lvl4pPr>
      <a:lvl5pPr marL="1826744" algn="l" defTabSz="456685" rtl="0" eaLnBrk="1" latinLnBrk="0" hangingPunct="1">
        <a:defRPr sz="1800" kern="1200">
          <a:solidFill>
            <a:schemeClr val="tx1"/>
          </a:solidFill>
          <a:latin typeface="+mn-lt"/>
          <a:ea typeface="+mn-ea"/>
          <a:cs typeface="+mn-cs"/>
        </a:defRPr>
      </a:lvl5pPr>
      <a:lvl6pPr marL="2283427" algn="l" defTabSz="456685" rtl="0" eaLnBrk="1" latinLnBrk="0" hangingPunct="1">
        <a:defRPr sz="1800" kern="1200">
          <a:solidFill>
            <a:schemeClr val="tx1"/>
          </a:solidFill>
          <a:latin typeface="+mn-lt"/>
          <a:ea typeface="+mn-ea"/>
          <a:cs typeface="+mn-cs"/>
        </a:defRPr>
      </a:lvl6pPr>
      <a:lvl7pPr marL="2740114" algn="l" defTabSz="456685" rtl="0" eaLnBrk="1" latinLnBrk="0" hangingPunct="1">
        <a:defRPr sz="1800" kern="1200">
          <a:solidFill>
            <a:schemeClr val="tx1"/>
          </a:solidFill>
          <a:latin typeface="+mn-lt"/>
          <a:ea typeface="+mn-ea"/>
          <a:cs typeface="+mn-cs"/>
        </a:defRPr>
      </a:lvl7pPr>
      <a:lvl8pPr marL="3196798" algn="l" defTabSz="456685" rtl="0" eaLnBrk="1" latinLnBrk="0" hangingPunct="1">
        <a:defRPr sz="1800" kern="1200">
          <a:solidFill>
            <a:schemeClr val="tx1"/>
          </a:solidFill>
          <a:latin typeface="+mn-lt"/>
          <a:ea typeface="+mn-ea"/>
          <a:cs typeface="+mn-cs"/>
        </a:defRPr>
      </a:lvl8pPr>
      <a:lvl9pPr marL="3653485" algn="l" defTabSz="45668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7"/>
          <p:cNvSpPr txBox="1">
            <a:spLocks noChangeArrowheads="1"/>
          </p:cNvSpPr>
          <p:nvPr/>
        </p:nvSpPr>
        <p:spPr bwMode="auto">
          <a:xfrm>
            <a:off x="3" y="1038046"/>
            <a:ext cx="4373183" cy="634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indent="0" defTabSz="342900">
              <a:buSzPct val="125000"/>
              <a:defRPr/>
            </a:pPr>
            <a:r>
              <a:rPr lang="en-US" sz="1400" b="1" dirty="0" smtClean="0">
                <a:solidFill>
                  <a:srgbClr val="3333CC"/>
                </a:solidFill>
                <a:latin typeface="Arial" panose="020B0604020202020204" pitchFamily="34" charset="0"/>
                <a:cs typeface="Arial" panose="020B0604020202020204" pitchFamily="34" charset="0"/>
              </a:rPr>
              <a:t>Background: </a:t>
            </a:r>
            <a:r>
              <a:rPr lang="en-US" sz="1400" dirty="0">
                <a:solidFill>
                  <a:srgbClr val="3333CC"/>
                </a:solidFill>
                <a:latin typeface="Arial" panose="020B0604020202020204" pitchFamily="34" charset="0"/>
                <a:cs typeface="Arial" panose="020B0604020202020204" pitchFamily="34" charset="0"/>
              </a:rPr>
              <a:t>Changes in climate are expected to </a:t>
            </a:r>
            <a:r>
              <a:rPr lang="en-US" sz="1400" dirty="0" smtClean="0">
                <a:solidFill>
                  <a:srgbClr val="3333CC"/>
                </a:solidFill>
                <a:latin typeface="Arial" panose="020B0604020202020204" pitchFamily="34" charset="0"/>
                <a:cs typeface="Arial" panose="020B0604020202020204" pitchFamily="34" charset="0"/>
              </a:rPr>
              <a:t>alter the </a:t>
            </a:r>
            <a:r>
              <a:rPr lang="en-US" sz="1400" dirty="0">
                <a:solidFill>
                  <a:srgbClr val="3333CC"/>
                </a:solidFill>
                <a:latin typeface="Arial" panose="020B0604020202020204" pitchFamily="34" charset="0"/>
                <a:cs typeface="Arial" panose="020B0604020202020204" pitchFamily="34" charset="0"/>
              </a:rPr>
              <a:t>rate and seasonality of subarctic riverbank erosion. </a:t>
            </a:r>
            <a:r>
              <a:rPr lang="en-US" sz="1400" dirty="0" smtClean="0">
                <a:solidFill>
                  <a:srgbClr val="3333CC"/>
                </a:solidFill>
                <a:latin typeface="Arial" panose="020B0604020202020204" pitchFamily="34" charset="0"/>
                <a:cs typeface="Arial" panose="020B0604020202020204" pitchFamily="34" charset="0"/>
              </a:rPr>
              <a:t>We identified </a:t>
            </a:r>
            <a:r>
              <a:rPr lang="en-US" sz="1400" dirty="0" err="1" smtClean="0">
                <a:solidFill>
                  <a:srgbClr val="3333CC"/>
                </a:solidFill>
                <a:latin typeface="Arial" panose="020B0604020202020204" pitchFamily="34" charset="0"/>
                <a:cs typeface="Arial" panose="020B0604020202020204" pitchFamily="34" charset="0"/>
              </a:rPr>
              <a:t>hydroclimatic</a:t>
            </a:r>
            <a:r>
              <a:rPr lang="en-US" sz="1400" dirty="0" smtClean="0">
                <a:solidFill>
                  <a:srgbClr val="3333CC"/>
                </a:solidFill>
                <a:latin typeface="Arial" panose="020B0604020202020204" pitchFamily="34" charset="0"/>
                <a:cs typeface="Arial" panose="020B0604020202020204" pitchFamily="34" charset="0"/>
              </a:rPr>
              <a:t> </a:t>
            </a:r>
            <a:r>
              <a:rPr lang="en-US" sz="1400" dirty="0">
                <a:solidFill>
                  <a:srgbClr val="3333CC"/>
                </a:solidFill>
                <a:latin typeface="Arial" panose="020B0604020202020204" pitchFamily="34" charset="0"/>
                <a:cs typeface="Arial" panose="020B0604020202020204" pitchFamily="34" charset="0"/>
              </a:rPr>
              <a:t>drivers of riverbank erosion in the Yukon River Basin</a:t>
            </a:r>
            <a:r>
              <a:rPr lang="en-US" sz="1400">
                <a:solidFill>
                  <a:srgbClr val="3333CC"/>
                </a:solidFill>
                <a:latin typeface="Arial" panose="020B0604020202020204" pitchFamily="34" charset="0"/>
                <a:cs typeface="Arial" panose="020B0604020202020204" pitchFamily="34" charset="0"/>
              </a:rPr>
              <a:t>, </a:t>
            </a:r>
            <a:r>
              <a:rPr lang="en-US" sz="1400" smtClean="0">
                <a:solidFill>
                  <a:srgbClr val="3333CC"/>
                </a:solidFill>
                <a:latin typeface="Arial" panose="020B0604020202020204" pitchFamily="34" charset="0"/>
                <a:cs typeface="Arial" panose="020B0604020202020204" pitchFamily="34" charset="0"/>
              </a:rPr>
              <a:t>assessed </a:t>
            </a:r>
            <a:r>
              <a:rPr lang="en-US" sz="1400" dirty="0">
                <a:solidFill>
                  <a:srgbClr val="3333CC"/>
                </a:solidFill>
                <a:latin typeface="Arial" panose="020B0604020202020204" pitchFamily="34" charset="0"/>
                <a:cs typeface="Arial" panose="020B0604020202020204" pitchFamily="34" charset="0"/>
              </a:rPr>
              <a:t>the impact of climate change on erosion rates, </a:t>
            </a:r>
            <a:r>
              <a:rPr lang="en-US" sz="1400">
                <a:solidFill>
                  <a:srgbClr val="3333CC"/>
                </a:solidFill>
                <a:latin typeface="Arial" panose="020B0604020202020204" pitchFamily="34" charset="0"/>
                <a:cs typeface="Arial" panose="020B0604020202020204" pitchFamily="34" charset="0"/>
              </a:rPr>
              <a:t>and </a:t>
            </a:r>
            <a:r>
              <a:rPr lang="en-US" sz="1400" smtClean="0">
                <a:solidFill>
                  <a:srgbClr val="3333CC"/>
                </a:solidFill>
                <a:latin typeface="Arial" panose="020B0604020202020204" pitchFamily="34" charset="0"/>
                <a:cs typeface="Arial" panose="020B0604020202020204" pitchFamily="34" charset="0"/>
              </a:rPr>
              <a:t>explored </a:t>
            </a:r>
            <a:r>
              <a:rPr lang="en-US" sz="1400" dirty="0">
                <a:solidFill>
                  <a:srgbClr val="3333CC"/>
                </a:solidFill>
                <a:latin typeface="Arial" panose="020B0604020202020204" pitchFamily="34" charset="0"/>
                <a:cs typeface="Arial" panose="020B0604020202020204" pitchFamily="34" charset="0"/>
              </a:rPr>
              <a:t>the implications for </a:t>
            </a:r>
            <a:r>
              <a:rPr lang="en-US" sz="1400" dirty="0" smtClean="0">
                <a:solidFill>
                  <a:srgbClr val="3333CC"/>
                </a:solidFill>
                <a:latin typeface="Arial" panose="020B0604020202020204" pitchFamily="34" charset="0"/>
                <a:cs typeface="Arial" panose="020B0604020202020204" pitchFamily="34" charset="0"/>
              </a:rPr>
              <a:t>local </a:t>
            </a:r>
            <a:r>
              <a:rPr lang="en-US" sz="1400" dirty="0">
                <a:solidFill>
                  <a:srgbClr val="3333CC"/>
                </a:solidFill>
                <a:latin typeface="Arial" panose="020B0604020202020204" pitchFamily="34" charset="0"/>
                <a:cs typeface="Arial" panose="020B0604020202020204" pitchFamily="34" charset="0"/>
              </a:rPr>
              <a:t>residents. </a:t>
            </a:r>
            <a:endParaRPr lang="en-US" sz="1400" dirty="0" smtClean="0">
              <a:solidFill>
                <a:srgbClr val="3333CC"/>
              </a:solidFill>
              <a:latin typeface="Arial" panose="020B0604020202020204" pitchFamily="34" charset="0"/>
              <a:cs typeface="Arial" panose="020B0604020202020204" pitchFamily="34" charset="0"/>
            </a:endParaRPr>
          </a:p>
          <a:p>
            <a:pPr marL="214313" indent="-214313" defTabSz="342900">
              <a:buSzPct val="125000"/>
              <a:buFont typeface="Arial" panose="020B0604020202020204" pitchFamily="34" charset="0"/>
              <a:buChar char="•"/>
              <a:defRPr/>
            </a:pPr>
            <a:endParaRPr lang="en-US" sz="1400" b="1" dirty="0">
              <a:solidFill>
                <a:srgbClr val="3333CC"/>
              </a:solidFill>
              <a:latin typeface="Arial" panose="020B0604020202020204" pitchFamily="34" charset="0"/>
              <a:cs typeface="Arial" panose="020B0604020202020204" pitchFamily="34" charset="0"/>
            </a:endParaRPr>
          </a:p>
          <a:p>
            <a:pPr marL="0" indent="0" defTabSz="342900">
              <a:buSzPct val="125000"/>
              <a:defRPr/>
            </a:pPr>
            <a:r>
              <a:rPr lang="en-US" sz="1400" b="1" dirty="0" smtClean="0">
                <a:solidFill>
                  <a:srgbClr val="3333CC"/>
                </a:solidFill>
                <a:latin typeface="Arial" panose="020B0604020202020204" pitchFamily="34" charset="0"/>
                <a:cs typeface="Arial" panose="020B0604020202020204" pitchFamily="34" charset="0"/>
              </a:rPr>
              <a:t>Analysis:  </a:t>
            </a:r>
            <a:r>
              <a:rPr lang="en-US" sz="1400" dirty="0" smtClean="0">
                <a:solidFill>
                  <a:srgbClr val="3333CC"/>
                </a:solidFill>
                <a:latin typeface="Arial" panose="020B0604020202020204" pitchFamily="34" charset="0"/>
                <a:cs typeface="Arial" panose="020B0604020202020204" pitchFamily="34" charset="0"/>
              </a:rPr>
              <a:t>Time series of Landsat imagery (TM, ETM+, OLI) were used </a:t>
            </a:r>
            <a:r>
              <a:rPr lang="en-US" sz="1400" dirty="0">
                <a:solidFill>
                  <a:srgbClr val="3333CC"/>
                </a:solidFill>
                <a:latin typeface="Arial" panose="020B0604020202020204" pitchFamily="34" charset="0"/>
                <a:cs typeface="Arial" panose="020B0604020202020204" pitchFamily="34" charset="0"/>
              </a:rPr>
              <a:t>to </a:t>
            </a:r>
            <a:r>
              <a:rPr lang="en-US" sz="1400" dirty="0" smtClean="0">
                <a:solidFill>
                  <a:srgbClr val="3333CC"/>
                </a:solidFill>
                <a:latin typeface="Arial" panose="020B0604020202020204" pitchFamily="34" charset="0"/>
                <a:cs typeface="Arial" panose="020B0604020202020204" pitchFamily="34" charset="0"/>
              </a:rPr>
              <a:t>map and quantify rates of riverbank erosion (1984-2017) using shifts in NDVI-derived classes. Erosion rates were related to </a:t>
            </a:r>
            <a:r>
              <a:rPr lang="en-US" sz="1400" dirty="0" err="1" smtClean="0">
                <a:solidFill>
                  <a:srgbClr val="3333CC"/>
                </a:solidFill>
                <a:latin typeface="Arial" panose="020B0604020202020204" pitchFamily="34" charset="0"/>
                <a:cs typeface="Arial" panose="020B0604020202020204" pitchFamily="34" charset="0"/>
              </a:rPr>
              <a:t>hydroclimatic</a:t>
            </a:r>
            <a:r>
              <a:rPr lang="en-US" sz="1400" dirty="0" smtClean="0">
                <a:solidFill>
                  <a:srgbClr val="3333CC"/>
                </a:solidFill>
                <a:latin typeface="Arial" panose="020B0604020202020204" pitchFamily="34" charset="0"/>
                <a:cs typeface="Arial" panose="020B0604020202020204" pitchFamily="34" charset="0"/>
              </a:rPr>
              <a:t> variables and trends were assessed.</a:t>
            </a:r>
          </a:p>
          <a:p>
            <a:pPr marL="0" indent="0" defTabSz="342900">
              <a:buSzPct val="125000"/>
              <a:defRPr/>
            </a:pPr>
            <a:endParaRPr lang="en-US" sz="1400" dirty="0" smtClean="0">
              <a:solidFill>
                <a:srgbClr val="3333CC"/>
              </a:solidFill>
              <a:latin typeface="Arial" panose="020B0604020202020204" pitchFamily="34" charset="0"/>
              <a:cs typeface="Arial" panose="020B0604020202020204" pitchFamily="34" charset="0"/>
            </a:endParaRPr>
          </a:p>
          <a:p>
            <a:pPr marL="0" indent="0" defTabSz="342900">
              <a:buSzPct val="125000"/>
              <a:defRPr/>
            </a:pPr>
            <a:r>
              <a:rPr lang="en-US" sz="1400" b="1" dirty="0">
                <a:solidFill>
                  <a:srgbClr val="3333CC"/>
                </a:solidFill>
                <a:latin typeface="Arial" panose="020B0604020202020204" pitchFamily="34" charset="0"/>
                <a:cs typeface="Arial" panose="020B0604020202020204" pitchFamily="34" charset="0"/>
              </a:rPr>
              <a:t>Findings</a:t>
            </a:r>
            <a:r>
              <a:rPr lang="en-US" sz="1400" dirty="0" smtClean="0">
                <a:solidFill>
                  <a:srgbClr val="3333CC"/>
                </a:solidFill>
                <a:latin typeface="Arial" panose="020B0604020202020204" pitchFamily="34" charset="0"/>
                <a:cs typeface="Arial" panose="020B0604020202020204" pitchFamily="34" charset="0"/>
              </a:rPr>
              <a:t>: (1) Winter river discharge was positively related to erosion rate in large subarctic rivers. Winter discharge increased over last ~50 yrs. (2) Earlier break-up dates and prolonged freshet discharge were associated with increased erosion rates in large rivers. (3) Increased springtime air temperatures likely reduced erosion rates in some places by limiting ice scour or ice jam flooding.</a:t>
            </a:r>
          </a:p>
          <a:p>
            <a:pPr marL="0" indent="0" defTabSz="342900">
              <a:buSzPct val="125000"/>
              <a:defRPr/>
            </a:pPr>
            <a:endParaRPr lang="en-US" sz="1400" dirty="0">
              <a:solidFill>
                <a:srgbClr val="3333CC"/>
              </a:solidFill>
              <a:latin typeface="Arial" panose="020B0604020202020204" pitchFamily="34" charset="0"/>
              <a:cs typeface="Arial" panose="020B0604020202020204" pitchFamily="34" charset="0"/>
            </a:endParaRPr>
          </a:p>
          <a:p>
            <a:pPr marL="0" indent="0" defTabSz="342900">
              <a:buSzPct val="125000"/>
              <a:defRPr/>
            </a:pPr>
            <a:r>
              <a:rPr lang="en-US" sz="1400" b="1" dirty="0" smtClean="0">
                <a:solidFill>
                  <a:srgbClr val="3333CC"/>
                </a:solidFill>
                <a:latin typeface="Arial" panose="020B0604020202020204" pitchFamily="34" charset="0"/>
                <a:cs typeface="Arial" panose="020B0604020202020204" pitchFamily="34" charset="0"/>
              </a:rPr>
              <a:t>Significance</a:t>
            </a:r>
            <a:r>
              <a:rPr lang="en-US" sz="1400" dirty="0">
                <a:solidFill>
                  <a:srgbClr val="3333CC"/>
                </a:solidFill>
                <a:latin typeface="Arial" panose="020B0604020202020204" pitchFamily="34" charset="0"/>
                <a:cs typeface="Arial" panose="020B0604020202020204" pitchFamily="34" charset="0"/>
              </a:rPr>
              <a:t>: Climate-related changes to fluvial </a:t>
            </a:r>
            <a:r>
              <a:rPr lang="en-US" sz="1400" dirty="0" smtClean="0">
                <a:solidFill>
                  <a:srgbClr val="3333CC"/>
                </a:solidFill>
                <a:latin typeface="Arial" panose="020B0604020202020204" pitchFamily="34" charset="0"/>
                <a:cs typeface="Arial" panose="020B0604020202020204" pitchFamily="34" charset="0"/>
              </a:rPr>
              <a:t>dynamics impact </a:t>
            </a:r>
            <a:r>
              <a:rPr lang="en-US" sz="1400" dirty="0">
                <a:solidFill>
                  <a:srgbClr val="3333CC"/>
                </a:solidFill>
                <a:latin typeface="Arial" panose="020B0604020202020204" pitchFamily="34" charset="0"/>
                <a:cs typeface="Arial" panose="020B0604020202020204" pitchFamily="34" charset="0"/>
              </a:rPr>
              <a:t>communities through effects on infrastructure, travel safety, channel navigability, fish and wildlife habitat, and access to subsistence resources.</a:t>
            </a:r>
          </a:p>
          <a:p>
            <a:pPr marL="0" indent="0" defTabSz="342900">
              <a:buSzPct val="125000"/>
              <a:defRPr/>
            </a:pPr>
            <a:endParaRPr lang="en-US" sz="1400" dirty="0">
              <a:solidFill>
                <a:srgbClr val="3333CC"/>
              </a:solidFill>
              <a:latin typeface="Arial" panose="020B0604020202020204" pitchFamily="34" charset="0"/>
              <a:cs typeface="Arial" panose="020B0604020202020204" pitchFamily="34" charset="0"/>
            </a:endParaRPr>
          </a:p>
        </p:txBody>
      </p:sp>
      <p:sp>
        <p:nvSpPr>
          <p:cNvPr id="19459" name="Rectangle 21"/>
          <p:cNvSpPr>
            <a:spLocks noChangeArrowheads="1"/>
          </p:cNvSpPr>
          <p:nvPr/>
        </p:nvSpPr>
        <p:spPr bwMode="auto">
          <a:xfrm>
            <a:off x="0" y="-14592"/>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342900">
              <a:lnSpc>
                <a:spcPts val="3000"/>
              </a:lnSpc>
              <a:defRPr/>
            </a:pPr>
            <a:r>
              <a:rPr lang="en-US" sz="2800" b="1" dirty="0">
                <a:solidFill>
                  <a:srgbClr val="3333CC"/>
                </a:solidFill>
                <a:latin typeface="Arial" panose="020B0604020202020204" pitchFamily="34" charset="0"/>
                <a:cs typeface="Arial" panose="020B0604020202020204" pitchFamily="34" charset="0"/>
              </a:rPr>
              <a:t>		</a:t>
            </a:r>
            <a:r>
              <a:rPr lang="en-US" sz="2800" b="1" dirty="0" smtClean="0">
                <a:solidFill>
                  <a:srgbClr val="3333CC"/>
                </a:solidFill>
                <a:latin typeface="Arial" panose="020B0604020202020204" pitchFamily="34" charset="0"/>
                <a:cs typeface="Arial" panose="020B0604020202020204" pitchFamily="34" charset="0"/>
              </a:rPr>
              <a:t>Changing </a:t>
            </a:r>
            <a:r>
              <a:rPr lang="en-US" sz="2800" b="1" dirty="0" err="1" smtClean="0">
                <a:solidFill>
                  <a:srgbClr val="3333CC"/>
                </a:solidFill>
                <a:latin typeface="Arial" panose="020B0604020202020204" pitchFamily="34" charset="0"/>
                <a:cs typeface="Arial" panose="020B0604020202020204" pitchFamily="34" charset="0"/>
              </a:rPr>
              <a:t>Hydroclimatic</a:t>
            </a:r>
            <a:r>
              <a:rPr lang="en-US" sz="2800" b="1" dirty="0" smtClean="0">
                <a:solidFill>
                  <a:srgbClr val="3333CC"/>
                </a:solidFill>
                <a:latin typeface="Arial" panose="020B0604020202020204" pitchFamily="34" charset="0"/>
                <a:cs typeface="Arial" panose="020B0604020202020204" pitchFamily="34" charset="0"/>
              </a:rPr>
              <a:t> Drivers of</a:t>
            </a:r>
          </a:p>
          <a:p>
            <a:pPr algn="ctr" defTabSz="342900">
              <a:lnSpc>
                <a:spcPts val="3000"/>
              </a:lnSpc>
              <a:defRPr/>
            </a:pPr>
            <a:r>
              <a:rPr lang="en-US" sz="2800" b="1" dirty="0" smtClean="0">
                <a:solidFill>
                  <a:srgbClr val="3333CC"/>
                </a:solidFill>
                <a:latin typeface="Arial" panose="020B0604020202020204" pitchFamily="34" charset="0"/>
                <a:cs typeface="Arial" panose="020B0604020202020204" pitchFamily="34" charset="0"/>
              </a:rPr>
              <a:t>Subarctic Riverbank Erosion</a:t>
            </a:r>
            <a:endParaRPr lang="en-US" sz="2800" b="1" dirty="0">
              <a:solidFill>
                <a:srgbClr val="3333CC"/>
              </a:solidFill>
              <a:latin typeface="Arial" panose="020B0604020202020204" pitchFamily="34" charset="0"/>
              <a:cs typeface="Arial" panose="020B0604020202020204" pitchFamily="34" charset="0"/>
            </a:endParaRPr>
          </a:p>
          <a:p>
            <a:pPr algn="ctr" defTabSz="342900">
              <a:defRPr/>
            </a:pPr>
            <a:r>
              <a:rPr lang="en-US" sz="1400" dirty="0" smtClean="0">
                <a:solidFill>
                  <a:srgbClr val="000000"/>
                </a:solidFill>
                <a:latin typeface="Arial" panose="020B0604020202020204" pitchFamily="34" charset="0"/>
                <a:cs typeface="Arial" panose="020B0604020202020204" pitchFamily="34" charset="0"/>
              </a:rPr>
              <a:t>Brown, D.R.N., et al. (in review). </a:t>
            </a:r>
            <a:r>
              <a:rPr lang="en-US" sz="1400" i="1" dirty="0" smtClean="0">
                <a:solidFill>
                  <a:srgbClr val="000000"/>
                </a:solidFill>
                <a:latin typeface="Arial" panose="020B0604020202020204" pitchFamily="34" charset="0"/>
                <a:cs typeface="Arial" panose="020B0604020202020204" pitchFamily="34" charset="0"/>
              </a:rPr>
              <a:t>Climatic Change</a:t>
            </a:r>
            <a:endParaRPr lang="en-US" sz="1400" dirty="0">
              <a:solidFill>
                <a:srgbClr val="000000"/>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125" y="1086971"/>
            <a:ext cx="4400550" cy="5694829"/>
          </a:xfrm>
          <a:prstGeom prst="rect">
            <a:avLst/>
          </a:prstGeom>
        </p:spPr>
      </p:pic>
      <p:sp>
        <p:nvSpPr>
          <p:cNvPr id="10" name="TextBox 9"/>
          <p:cNvSpPr txBox="1"/>
          <p:nvPr/>
        </p:nvSpPr>
        <p:spPr>
          <a:xfrm>
            <a:off x="4429125" y="6078260"/>
            <a:ext cx="4453599" cy="738664"/>
          </a:xfrm>
          <a:prstGeom prst="rect">
            <a:avLst/>
          </a:prstGeom>
          <a:noFill/>
        </p:spPr>
        <p:txBody>
          <a:bodyPr wrap="square" rtlCol="0">
            <a:spAutoFit/>
          </a:bodyPr>
          <a:lstStyle/>
          <a:p>
            <a:pPr>
              <a:defRPr/>
            </a:pPr>
            <a:r>
              <a:rPr lang="en-GB" sz="1400" dirty="0" smtClean="0">
                <a:solidFill>
                  <a:srgbClr val="000000"/>
                </a:solidFill>
                <a:latin typeface="Arial" panose="020B0604020202020204" pitchFamily="34" charset="0"/>
                <a:cs typeface="Arial" panose="020B0604020202020204" pitchFamily="34" charset="0"/>
              </a:rPr>
              <a:t>Maps of riverbank erosion and vegetation colonization along reaches of the Yukon River, derived from Landsat imagery (1984-2017).</a:t>
            </a:r>
            <a:endParaRPr lang="en-US"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21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latin typeface="Arial" panose="020B0604020202020204" pitchFamily="34" charset="0"/>
                <a:cs typeface="Arial" panose="020B0604020202020204" pitchFamily="34" charset="0"/>
              </a:rPr>
              <a:t>Notes</a:t>
            </a:r>
          </a:p>
        </p:txBody>
      </p:sp>
      <p:sp>
        <p:nvSpPr>
          <p:cNvPr id="7" name="TextBox 3"/>
          <p:cNvSpPr txBox="1">
            <a:spLocks noChangeArrowheads="1"/>
          </p:cNvSpPr>
          <p:nvPr/>
        </p:nvSpPr>
        <p:spPr bwMode="auto">
          <a:xfrm>
            <a:off x="457200" y="1752600"/>
            <a:ext cx="800100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b="1" dirty="0" smtClean="0">
                <a:solidFill>
                  <a:schemeClr val="accent2"/>
                </a:solidFill>
                <a:latin typeface="Arial"/>
                <a:cs typeface="Arial"/>
              </a:rPr>
              <a:t>Analysis: </a:t>
            </a:r>
            <a:r>
              <a:rPr lang="en-US" altLang="en-US" sz="1400" dirty="0">
                <a:solidFill>
                  <a:schemeClr val="accent2"/>
                </a:solidFill>
                <a:latin typeface="Arial" panose="020B0604020202020204" pitchFamily="34" charset="0"/>
                <a:cs typeface="Arial" panose="020B0604020202020204" pitchFamily="34" charset="0"/>
              </a:rPr>
              <a:t>An NDVI threshold of 0.2 was used to delineate vegetated from non-vegetated pixels. Shifts over time among vegetated and non-vegetated classes were regarded as either riverbank erosion or vegetation colonization.</a:t>
            </a:r>
          </a:p>
          <a:p>
            <a:pPr eaLnBrk="1" hangingPunct="1">
              <a:spcAft>
                <a:spcPts val="600"/>
              </a:spcAft>
            </a:pPr>
            <a:endParaRPr lang="en-US" sz="1400" b="1" dirty="0" smtClean="0">
              <a:solidFill>
                <a:schemeClr val="accent2"/>
              </a:solidFill>
              <a:latin typeface="Arial"/>
              <a:cs typeface="Arial"/>
            </a:endParaRPr>
          </a:p>
          <a:p>
            <a:pPr eaLnBrk="1" hangingPunct="1">
              <a:spcAft>
                <a:spcPts val="600"/>
              </a:spcAft>
            </a:pPr>
            <a:r>
              <a:rPr lang="en-US" sz="1400" b="1" dirty="0" smtClean="0">
                <a:solidFill>
                  <a:schemeClr val="accent2"/>
                </a:solidFill>
                <a:latin typeface="Arial"/>
                <a:cs typeface="Arial"/>
              </a:rPr>
              <a:t>Citation</a:t>
            </a:r>
            <a:r>
              <a:rPr lang="en-US" sz="1400" b="1" dirty="0">
                <a:solidFill>
                  <a:schemeClr val="accent2"/>
                </a:solidFill>
                <a:latin typeface="Arial"/>
                <a:cs typeface="Arial"/>
              </a:rPr>
              <a:t>:</a:t>
            </a:r>
          </a:p>
          <a:p>
            <a:pPr eaLnBrk="1" hangingPunct="1">
              <a:spcAft>
                <a:spcPts val="600"/>
              </a:spcAft>
            </a:pPr>
            <a:r>
              <a:rPr lang="en-US" sz="1400" dirty="0">
                <a:solidFill>
                  <a:schemeClr val="accent2"/>
                </a:solidFill>
                <a:latin typeface="Arial" panose="020B0604020202020204" pitchFamily="34" charset="0"/>
                <a:cs typeface="Arial" panose="020B0604020202020204" pitchFamily="34" charset="0"/>
              </a:rPr>
              <a:t>Brown, D.R.N., Brinkman, T.J., </a:t>
            </a:r>
            <a:r>
              <a:rPr lang="en-US" sz="1400" dirty="0" err="1">
                <a:solidFill>
                  <a:schemeClr val="accent2"/>
                </a:solidFill>
                <a:latin typeface="Arial" panose="020B0604020202020204" pitchFamily="34" charset="0"/>
                <a:cs typeface="Arial" panose="020B0604020202020204" pitchFamily="34" charset="0"/>
              </a:rPr>
              <a:t>Verbyla</a:t>
            </a:r>
            <a:r>
              <a:rPr lang="en-US" sz="1400" dirty="0">
                <a:solidFill>
                  <a:schemeClr val="accent2"/>
                </a:solidFill>
                <a:latin typeface="Arial" panose="020B0604020202020204" pitchFamily="34" charset="0"/>
                <a:cs typeface="Arial" panose="020B0604020202020204" pitchFamily="34" charset="0"/>
              </a:rPr>
              <a:t>, D.L., Bolton, W.R., Hollingsworth, T.N. (in review). Changing </a:t>
            </a:r>
            <a:r>
              <a:rPr lang="en-US" sz="1400" dirty="0" err="1">
                <a:solidFill>
                  <a:schemeClr val="accent2"/>
                </a:solidFill>
                <a:latin typeface="Arial" panose="020B0604020202020204" pitchFamily="34" charset="0"/>
                <a:cs typeface="Arial" panose="020B0604020202020204" pitchFamily="34" charset="0"/>
              </a:rPr>
              <a:t>hydroclimatic</a:t>
            </a:r>
            <a:r>
              <a:rPr lang="en-US" sz="1400" dirty="0">
                <a:solidFill>
                  <a:schemeClr val="accent2"/>
                </a:solidFill>
                <a:latin typeface="Arial" panose="020B0604020202020204" pitchFamily="34" charset="0"/>
                <a:cs typeface="Arial" panose="020B0604020202020204" pitchFamily="34" charset="0"/>
              </a:rPr>
              <a:t> drivers of subarctic riverbank erosion. </a:t>
            </a:r>
            <a:r>
              <a:rPr lang="en-US" sz="1400" i="1" dirty="0">
                <a:solidFill>
                  <a:schemeClr val="accent2"/>
                </a:solidFill>
                <a:latin typeface="Arial" panose="020B0604020202020204" pitchFamily="34" charset="0"/>
                <a:cs typeface="Arial" panose="020B0604020202020204" pitchFamily="34" charset="0"/>
              </a:rPr>
              <a:t>Climatic Change</a:t>
            </a:r>
            <a:r>
              <a:rPr lang="en-US" sz="1400" i="1" dirty="0" smtClean="0">
                <a:solidFill>
                  <a:schemeClr val="accent2"/>
                </a:solidFill>
                <a:latin typeface="Arial" panose="020B0604020202020204" pitchFamily="34" charset="0"/>
                <a:cs typeface="Arial" panose="020B0604020202020204" pitchFamily="34" charset="0"/>
              </a:rPr>
              <a:t>.</a:t>
            </a:r>
          </a:p>
          <a:p>
            <a:pPr eaLnBrk="1" hangingPunct="1">
              <a:spcAft>
                <a:spcPts val="600"/>
              </a:spcAft>
            </a:pPr>
            <a:endParaRPr lang="en-US" sz="1400" i="1" dirty="0">
              <a:solidFill>
                <a:schemeClr val="accent2"/>
              </a:solidFill>
              <a:latin typeface="Arial" panose="020B0604020202020204" pitchFamily="34" charset="0"/>
              <a:cs typeface="Arial" panose="020B0604020202020204" pitchFamily="34" charset="0"/>
            </a:endParaRPr>
          </a:p>
          <a:p>
            <a:pPr eaLnBrk="1" hangingPunct="1">
              <a:spcAft>
                <a:spcPts val="600"/>
              </a:spcAft>
            </a:pPr>
            <a:r>
              <a:rPr lang="en-US" sz="1400" b="1" dirty="0" smtClean="0">
                <a:solidFill>
                  <a:schemeClr val="accent2"/>
                </a:solidFill>
                <a:latin typeface="Arial"/>
                <a:cs typeface="Arial"/>
              </a:rPr>
              <a:t>Award </a:t>
            </a:r>
            <a:r>
              <a:rPr lang="en-US" sz="1400" b="1" dirty="0">
                <a:solidFill>
                  <a:schemeClr val="accent2"/>
                </a:solidFill>
                <a:latin typeface="Arial"/>
                <a:cs typeface="Arial"/>
              </a:rPr>
              <a:t>Information:</a:t>
            </a:r>
          </a:p>
          <a:p>
            <a:pPr eaLnBrk="1" hangingPunct="1">
              <a:spcAft>
                <a:spcPts val="600"/>
              </a:spcAft>
            </a:pPr>
            <a:r>
              <a:rPr lang="en-US" sz="1400" dirty="0" smtClean="0">
                <a:solidFill>
                  <a:schemeClr val="accent2"/>
                </a:solidFill>
                <a:latin typeface="Arial"/>
                <a:cs typeface="Arial"/>
              </a:rPr>
              <a:t>This </a:t>
            </a:r>
            <a:r>
              <a:rPr lang="en-US" sz="1400" dirty="0">
                <a:solidFill>
                  <a:schemeClr val="accent2"/>
                </a:solidFill>
                <a:latin typeface="Arial"/>
                <a:cs typeface="Arial"/>
              </a:rPr>
              <a:t>research </a:t>
            </a:r>
            <a:r>
              <a:rPr lang="en-US" sz="1400" dirty="0" smtClean="0">
                <a:solidFill>
                  <a:schemeClr val="accent2"/>
                </a:solidFill>
                <a:latin typeface="Arial"/>
                <a:cs typeface="Arial"/>
              </a:rPr>
              <a:t>contributes to the Arctic-Boreal </a:t>
            </a:r>
            <a:r>
              <a:rPr lang="en-US" sz="1400" dirty="0">
                <a:solidFill>
                  <a:schemeClr val="accent2"/>
                </a:solidFill>
                <a:latin typeface="Arial"/>
                <a:cs typeface="Arial"/>
              </a:rPr>
              <a:t>Vulnerability </a:t>
            </a:r>
            <a:r>
              <a:rPr lang="en-US" sz="1400" dirty="0" smtClean="0">
                <a:solidFill>
                  <a:schemeClr val="accent2"/>
                </a:solidFill>
                <a:latin typeface="Arial"/>
                <a:cs typeface="Arial"/>
              </a:rPr>
              <a:t>Experiment Project “Biophysical Characteristics and Mechanisms of Environmental Disturbances Influencing Human Access to Ecosystem Services in Boreal Alaska” (NASA </a:t>
            </a:r>
            <a:r>
              <a:rPr lang="en-US" sz="1400" dirty="0">
                <a:solidFill>
                  <a:schemeClr val="accent2"/>
                </a:solidFill>
                <a:latin typeface="Arial"/>
                <a:cs typeface="Arial"/>
              </a:rPr>
              <a:t>Award number </a:t>
            </a:r>
            <a:r>
              <a:rPr lang="en-US" sz="1400" dirty="0" smtClean="0">
                <a:solidFill>
                  <a:schemeClr val="accent2"/>
                </a:solidFill>
                <a:latin typeface="Arial"/>
                <a:cs typeface="Arial"/>
              </a:rPr>
              <a:t>NNX15AT83A).</a:t>
            </a:r>
            <a:endParaRPr lang="en-US" sz="1400" dirty="0">
              <a:solidFill>
                <a:schemeClr val="accent2"/>
              </a:solidFill>
              <a:latin typeface="Arial"/>
              <a:cs typeface="Arial"/>
            </a:endParaRPr>
          </a:p>
          <a:p>
            <a:pPr eaLnBrk="1" hangingPunct="1">
              <a:spcAft>
                <a:spcPts val="600"/>
              </a:spcAft>
            </a:pPr>
            <a:endParaRPr lang="en-US" sz="1400" dirty="0">
              <a:solidFill>
                <a:schemeClr val="accent2"/>
              </a:solidFill>
              <a:latin typeface="Arial"/>
              <a:cs typeface="Arial"/>
            </a:endParaRPr>
          </a:p>
          <a:p>
            <a:pPr eaLnBrk="1" hangingPunct="1">
              <a:spcAft>
                <a:spcPts val="600"/>
              </a:spcAft>
            </a:pPr>
            <a:endParaRPr lang="en-US" sz="1400" dirty="0">
              <a:solidFill>
                <a:srgbClr val="0000FF"/>
              </a:solidFill>
              <a:latin typeface="Arial"/>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5742925"/>
            <a:ext cx="1676400" cy="614342"/>
          </a:xfrm>
          <a:prstGeom prst="rect">
            <a:avLst/>
          </a:prstGeom>
        </p:spPr>
      </p:pic>
    </p:spTree>
    <p:extLst>
      <p:ext uri="{BB962C8B-B14F-4D97-AF65-F5344CB8AC3E}">
        <p14:creationId xmlns:p14="http://schemas.microsoft.com/office/powerpoint/2010/main" val="2587292895"/>
      </p:ext>
    </p:extLst>
  </p:cSld>
  <p:clrMapOvr>
    <a:masterClrMapping/>
  </p:clrMapOvr>
</p:sld>
</file>

<file path=ppt/theme/theme1.xml><?xml version="1.0" encoding="utf-8"?>
<a:theme xmlns:a="http://schemas.openxmlformats.org/drawingml/2006/main" name="1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17050</TotalTime>
  <Words>327</Words>
  <Application>Microsoft Office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1_GPMC Nov 2001</vt:lpstr>
      <vt:lpstr>PowerPoint Presentation</vt:lpstr>
      <vt:lpstr>Notes</vt:lpstr>
    </vt:vector>
  </TitlesOfParts>
  <Company>Booz Allen Hamilton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dnossov</cp:lastModifiedBy>
  <cp:revision>78</cp:revision>
  <cp:lastPrinted>2016-12-19T15:06:13Z</cp:lastPrinted>
  <dcterms:created xsi:type="dcterms:W3CDTF">2014-07-25T19:02:24Z</dcterms:created>
  <dcterms:modified xsi:type="dcterms:W3CDTF">2019-05-30T19:06:55Z</dcterms:modified>
</cp:coreProperties>
</file>