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7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Vierling" initials="LV" lastIdx="2" clrIdx="0">
    <p:extLst/>
  </p:cmAuthor>
  <p:cmAuthor id="2" name="Jan Eitel" initials="JE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460" autoAdjust="0"/>
    <p:restoredTop sz="96429" autoAdjust="0"/>
  </p:normalViewPr>
  <p:slideViewPr>
    <p:cSldViewPr>
      <p:cViewPr varScale="1">
        <p:scale>
          <a:sx n="73" d="100"/>
          <a:sy n="73" d="100"/>
        </p:scale>
        <p:origin x="19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7325" y="1181100"/>
            <a:ext cx="4251325" cy="3189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Citation: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Maguire, A.J.,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Eitel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J.U.H.,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Vierling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L.A., Johnson, D.M., Griffin, K.L.,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Boelman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N., Jensen, J., Greaves, H.E.,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Meddens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A.J.H.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Terrestrial lidar scanning reveals fine-scale linkages between microstructure and photosynthetic functioning of small-stature spruce trees at the forest-tundra ecotone.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Agricultural and Forest Meteorology, accepted.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Award Information:</a:t>
            </a:r>
          </a:p>
          <a:p>
            <a:pPr eaLnBrk="1" hangingPunct="1">
              <a:spcAft>
                <a:spcPts val="600"/>
              </a:spcAft>
            </a:pP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The funding for this work came from the NASA </a:t>
            </a:r>
            <a:r>
              <a:rPr lang="en-US" sz="1200" dirty="0" err="1">
                <a:solidFill>
                  <a:srgbClr val="0000FF"/>
                </a:solidFill>
                <a:latin typeface="Arial"/>
                <a:cs typeface="Arial"/>
              </a:rPr>
              <a:t>ABoVE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 grant NNX15AT86A. </a:t>
            </a:r>
          </a:p>
          <a:p>
            <a:pPr eaLnBrk="1" hangingPunct="1">
              <a:spcAft>
                <a:spcPts val="600"/>
              </a:spcAft>
            </a:pPr>
            <a:endParaRPr lang="en-US" sz="12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Datasets:</a:t>
            </a:r>
          </a:p>
          <a:p>
            <a:pPr eaLnBrk="1" hangingPunct="1">
              <a:spcAft>
                <a:spcPts val="600"/>
              </a:spcAft>
            </a:pP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In-situ measurements of </a:t>
            </a:r>
            <a:r>
              <a:rPr lang="en-US" sz="1200" dirty="0" err="1">
                <a:solidFill>
                  <a:srgbClr val="0000FF"/>
                </a:solidFill>
                <a:latin typeface="Arial"/>
                <a:cs typeface="Arial"/>
              </a:rPr>
              <a:t>ChlF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 and terrestrial lidar scanning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815427" indent="-313626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54503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56305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58107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59909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261710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763511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265313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89AFD0-6455-4BC4-9C71-8A9E7FA57122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33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85" indent="0" algn="ctr">
              <a:buNone/>
              <a:defRPr/>
            </a:lvl2pPr>
            <a:lvl3pPr marL="913370" indent="0" algn="ctr">
              <a:buNone/>
              <a:defRPr/>
            </a:lvl3pPr>
            <a:lvl4pPr marL="1370058" indent="0" algn="ctr">
              <a:buNone/>
              <a:defRPr/>
            </a:lvl4pPr>
            <a:lvl5pPr marL="1826744" indent="0" algn="ctr">
              <a:buNone/>
              <a:defRPr/>
            </a:lvl5pPr>
            <a:lvl6pPr marL="2283427" indent="0" algn="ctr">
              <a:buNone/>
              <a:defRPr/>
            </a:lvl6pPr>
            <a:lvl7pPr marL="2740114" indent="0" algn="ctr">
              <a:buNone/>
              <a:defRPr/>
            </a:lvl7pPr>
            <a:lvl8pPr marL="3196798" indent="0" algn="ctr">
              <a:buNone/>
              <a:defRPr/>
            </a:lvl8pPr>
            <a:lvl9pPr marL="365348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3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40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327040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77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73249"/>
      </p:ext>
    </p:extLst>
  </p:cSld>
  <p:clrMapOvr>
    <a:masterClrMapping/>
  </p:clrMapOvr>
  <p:transition spd="med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78"/>
          <a:stretch/>
        </p:blipFill>
        <p:spPr>
          <a:xfrm>
            <a:off x="8435767" y="6600391"/>
            <a:ext cx="421826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3563" y="6492879"/>
            <a:ext cx="5476875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8376" y="6492879"/>
            <a:ext cx="1069767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2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85" indent="0">
              <a:buNone/>
              <a:defRPr sz="1800"/>
            </a:lvl2pPr>
            <a:lvl3pPr marL="913370" indent="0">
              <a:buNone/>
              <a:defRPr sz="1600"/>
            </a:lvl3pPr>
            <a:lvl4pPr marL="1370058" indent="0">
              <a:buNone/>
              <a:defRPr sz="1400"/>
            </a:lvl4pPr>
            <a:lvl5pPr marL="1826744" indent="0">
              <a:buNone/>
              <a:defRPr sz="1400"/>
            </a:lvl5pPr>
            <a:lvl6pPr marL="2283427" indent="0">
              <a:buNone/>
              <a:defRPr sz="1400"/>
            </a:lvl6pPr>
            <a:lvl7pPr marL="2740114" indent="0">
              <a:buNone/>
              <a:defRPr sz="1400"/>
            </a:lvl7pPr>
            <a:lvl8pPr marL="3196798" indent="0">
              <a:buNone/>
              <a:defRPr sz="1400"/>
            </a:lvl8pPr>
            <a:lvl9pPr marL="365348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1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8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8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4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1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85" indent="0">
              <a:buNone/>
              <a:defRPr sz="2800"/>
            </a:lvl2pPr>
            <a:lvl3pPr marL="913370" indent="0">
              <a:buNone/>
              <a:defRPr sz="2400"/>
            </a:lvl3pPr>
            <a:lvl4pPr marL="1370058" indent="0">
              <a:buNone/>
              <a:defRPr sz="2000"/>
            </a:lvl4pPr>
            <a:lvl5pPr marL="1826744" indent="0">
              <a:buNone/>
              <a:defRPr sz="2000"/>
            </a:lvl5pPr>
            <a:lvl6pPr marL="2283427" indent="0">
              <a:buNone/>
              <a:defRPr sz="2000"/>
            </a:lvl6pPr>
            <a:lvl7pPr marL="2740114" indent="0">
              <a:buNone/>
              <a:defRPr sz="2000"/>
            </a:lvl7pPr>
            <a:lvl8pPr marL="3196798" indent="0">
              <a:buNone/>
              <a:defRPr sz="2000"/>
            </a:lvl8pPr>
            <a:lvl9pPr marL="365348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2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5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102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36" tIns="45669" rIns="91336" bIns="45669" anchor="ctr"/>
          <a:lstStyle/>
          <a:p>
            <a:pPr defTabSz="91337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873" tIns="48436" rIns="96873" bIns="48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7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9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685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37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058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674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515" indent="-34251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500" indent="-25688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1943" indent="-2299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214" indent="-22675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69658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6343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029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39710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6401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7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5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27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1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9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7"/>
          <p:cNvSpPr txBox="1">
            <a:spLocks noChangeArrowheads="1"/>
          </p:cNvSpPr>
          <p:nvPr/>
        </p:nvSpPr>
        <p:spPr bwMode="auto">
          <a:xfrm>
            <a:off x="28274" y="1083785"/>
            <a:ext cx="91008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5888" indent="-115888"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285750" indent="-285750" defTabSz="342900">
              <a:buSzPct val="125000"/>
              <a:buFont typeface="Arial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Forest-Tundra Ecotone is inherently responsive to fine-scale changes in environmental conditions. </a:t>
            </a:r>
          </a:p>
          <a:p>
            <a:pPr marL="285750" indent="-285750" defTabSz="342900">
              <a:buSzPct val="125000"/>
              <a:buFont typeface="Arial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Mounting evidence suggests that microstructure (i.e., vegetation canopy and topography at cm to m scales) may be important for modulating environmental conditions to which plant processes are sensitive.</a:t>
            </a:r>
          </a:p>
          <a:p>
            <a:pPr marL="285750" indent="-285750" defTabSz="342900">
              <a:buSzPct val="125000"/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evaluated the relationship between microstructure and Chlorophyll fluorescence (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ChlF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of small-stature spruce trees at the Forest-Tundra ecotone.</a:t>
            </a:r>
          </a:p>
        </p:txBody>
      </p:sp>
      <p:sp>
        <p:nvSpPr>
          <p:cNvPr id="19459" name="Rectangle 21"/>
          <p:cNvSpPr>
            <a:spLocks noChangeArrowheads="1"/>
          </p:cNvSpPr>
          <p:nvPr/>
        </p:nvSpPr>
        <p:spPr bwMode="auto">
          <a:xfrm>
            <a:off x="304800" y="-66844"/>
            <a:ext cx="8510102" cy="113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342900">
              <a:lnSpc>
                <a:spcPts val="2000"/>
              </a:lnSpc>
              <a:spcAft>
                <a:spcPts val="400"/>
              </a:spcAft>
              <a:defRPr/>
            </a:pPr>
            <a:r>
              <a:rPr lang="en-US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Terrestrial lidar scanning reveals fine-scale linkages between microstructure and photosynthetic functioning of small-stature spruce trees at the forest-tundra ecotone</a:t>
            </a:r>
          </a:p>
          <a:p>
            <a:pPr algn="ctr" defTabSz="342900">
              <a:lnSpc>
                <a:spcPts val="2000"/>
              </a:lnSpc>
              <a:spcAft>
                <a:spcPts val="400"/>
              </a:spcAft>
              <a:defRPr/>
            </a:pPr>
            <a:r>
              <a:rPr lang="en-US" sz="1100" dirty="0">
                <a:latin typeface="Arial"/>
                <a:cs typeface="Arial"/>
              </a:rPr>
              <a:t>AJ Maguire, JUH </a:t>
            </a:r>
            <a:r>
              <a:rPr lang="en-US" sz="1100" dirty="0" err="1">
                <a:latin typeface="Arial"/>
                <a:cs typeface="Arial"/>
              </a:rPr>
              <a:t>Eitel</a:t>
            </a:r>
            <a:r>
              <a:rPr lang="en-US" sz="1100" dirty="0">
                <a:latin typeface="Arial"/>
                <a:cs typeface="Arial"/>
              </a:rPr>
              <a:t>, LA </a:t>
            </a:r>
            <a:r>
              <a:rPr lang="en-US" sz="1100" dirty="0" err="1">
                <a:latin typeface="Arial"/>
                <a:cs typeface="Arial"/>
              </a:rPr>
              <a:t>Vierling</a:t>
            </a:r>
            <a:r>
              <a:rPr lang="en-US" sz="1100" dirty="0">
                <a:latin typeface="Arial"/>
                <a:cs typeface="Arial"/>
              </a:rPr>
              <a:t>, DM Johnson, KL Griffin, NT </a:t>
            </a:r>
            <a:r>
              <a:rPr lang="en-US" sz="1100" dirty="0" err="1">
                <a:latin typeface="Arial"/>
                <a:cs typeface="Arial"/>
              </a:rPr>
              <a:t>Boelman</a:t>
            </a:r>
            <a:r>
              <a:rPr lang="en-US" sz="1100" dirty="0">
                <a:latin typeface="Arial"/>
                <a:cs typeface="Arial"/>
              </a:rPr>
              <a:t>, JE Jensen, HE Greaves</a:t>
            </a:r>
          </a:p>
          <a:p>
            <a:pPr algn="ctr" defTabSz="342900">
              <a:spcAft>
                <a:spcPts val="400"/>
              </a:spcAft>
              <a:defRPr/>
            </a:pPr>
            <a:r>
              <a:rPr lang="en-US" sz="1100" dirty="0">
                <a:latin typeface="Arial"/>
                <a:cs typeface="Arial"/>
              </a:rPr>
              <a:t>AJH </a:t>
            </a:r>
            <a:r>
              <a:rPr lang="en-US" sz="1100" dirty="0" err="1">
                <a:latin typeface="Arial"/>
                <a:cs typeface="Arial"/>
              </a:rPr>
              <a:t>Meddens</a:t>
            </a:r>
            <a:r>
              <a:rPr lang="en-US" sz="1100" dirty="0">
                <a:latin typeface="Arial"/>
                <a:cs typeface="Arial"/>
              </a:rPr>
              <a:t>. </a:t>
            </a:r>
            <a:r>
              <a:rPr lang="en-US" sz="1100" b="1" i="1" dirty="0">
                <a:latin typeface="Arial"/>
                <a:cs typeface="Arial"/>
              </a:rPr>
              <a:t>Agricultural and Forest Meteorology, </a:t>
            </a:r>
            <a:r>
              <a:rPr lang="en-US" sz="1100" i="1" dirty="0">
                <a:latin typeface="Arial"/>
                <a:cs typeface="Arial"/>
              </a:rPr>
              <a:t>accepted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378176"/>
            <a:ext cx="8982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Significance: 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suggest microstructure may modulate the physiological response of small-stature trees at the Forest-Tundra Ecotone to coarse-scale climate change. </a:t>
            </a:r>
            <a:endParaRPr lang="en-US" sz="14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1B33C9-4991-F544-8F2D-B008E3ECA0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51" y="412219"/>
            <a:ext cx="1402587" cy="5139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0D3137D-9447-4E17-88F3-E29FBBC09C6F}"/>
              </a:ext>
            </a:extLst>
          </p:cNvPr>
          <p:cNvSpPr txBox="1"/>
          <p:nvPr/>
        </p:nvSpPr>
        <p:spPr>
          <a:xfrm>
            <a:off x="45517" y="2411849"/>
            <a:ext cx="90984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spcBef>
                <a:spcPts val="600"/>
              </a:spcBef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situ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ChlF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observations of small-stature spruce trees were acquired in combination with terrestrial lidar scanning, the latter of which was used to derive microstructural attributes at the FTE in Alaska. 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Random Forest approach was used to quantify the total variance explained by microstructural metrics and to identify the most important microstructural metrics for driving variance in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ChlF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1D9A2AB-DB10-7443-A6FB-B33EF1668A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3"/>
          <a:stretch/>
        </p:blipFill>
        <p:spPr>
          <a:xfrm>
            <a:off x="6956309" y="3657600"/>
            <a:ext cx="2080260" cy="160046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C5CF0D11-BEDF-2842-802C-B94C52883D7E}"/>
              </a:ext>
            </a:extLst>
          </p:cNvPr>
          <p:cNvSpPr txBox="1"/>
          <p:nvPr/>
        </p:nvSpPr>
        <p:spPr>
          <a:xfrm>
            <a:off x="6956308" y="5602069"/>
            <a:ext cx="2187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SzPct val="125000"/>
              <a:defRPr/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Fig 1.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Ranked importance of microstructural metrics by Random Forest modeling.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8A262E6-1B4A-304C-8D00-0F40BCE068E3}"/>
              </a:ext>
            </a:extLst>
          </p:cNvPr>
          <p:cNvSpPr txBox="1"/>
          <p:nvPr/>
        </p:nvSpPr>
        <p:spPr>
          <a:xfrm>
            <a:off x="8400605" y="5229603"/>
            <a:ext cx="662233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Tree height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D7D8E1-65C8-6345-A840-0EB9060FA029}"/>
              </a:ext>
            </a:extLst>
          </p:cNvPr>
          <p:cNvSpPr/>
          <p:nvPr/>
        </p:nvSpPr>
        <p:spPr bwMode="auto">
          <a:xfrm>
            <a:off x="7038024" y="5111697"/>
            <a:ext cx="2011680" cy="9144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CB4E00-F777-BC46-B450-7B22466FF7C8}"/>
              </a:ext>
            </a:extLst>
          </p:cNvPr>
          <p:cNvGrpSpPr/>
          <p:nvPr/>
        </p:nvGrpSpPr>
        <p:grpSpPr>
          <a:xfrm>
            <a:off x="7160301" y="5120945"/>
            <a:ext cx="1929984" cy="457200"/>
            <a:chOff x="7160301" y="5218091"/>
            <a:chExt cx="1929984" cy="45720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A7CBBA2-7966-5A4B-94FC-7F3672AD6CCE}"/>
                </a:ext>
              </a:extLst>
            </p:cNvPr>
            <p:cNvSpPr txBox="1"/>
            <p:nvPr/>
          </p:nvSpPr>
          <p:spPr>
            <a:xfrm>
              <a:off x="7160301" y="5218091"/>
              <a:ext cx="662233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dirty="0">
                  <a:latin typeface="Arial" panose="020B0604020202020204" pitchFamily="34" charset="0"/>
                  <a:cs typeface="Arial" panose="020B0604020202020204" pitchFamily="34" charset="0"/>
                </a:rPr>
                <a:t>Canopy Height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153A819-1E4E-9447-A111-7E91061C69CF}"/>
                </a:ext>
              </a:extLst>
            </p:cNvPr>
            <p:cNvSpPr txBox="1"/>
            <p:nvPr/>
          </p:nvSpPr>
          <p:spPr>
            <a:xfrm>
              <a:off x="7780453" y="5229603"/>
              <a:ext cx="662233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dirty="0">
                  <a:latin typeface="Arial" panose="020B0604020202020204" pitchFamily="34" charset="0"/>
                  <a:cs typeface="Arial" panose="020B0604020202020204" pitchFamily="34" charset="0"/>
                </a:rPr>
                <a:t>Tree height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1160ED6-C440-3E40-A18F-46AB27097E1B}"/>
                </a:ext>
              </a:extLst>
            </p:cNvPr>
            <p:cNvSpPr txBox="1"/>
            <p:nvPr/>
          </p:nvSpPr>
          <p:spPr>
            <a:xfrm>
              <a:off x="8267325" y="5218091"/>
              <a:ext cx="82296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dirty="0">
                  <a:latin typeface="Arial" panose="020B0604020202020204" pitchFamily="34" charset="0"/>
                  <a:cs typeface="Arial" panose="020B0604020202020204" pitchFamily="34" charset="0"/>
                </a:rPr>
                <a:t>Prominence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E3D036A0-D871-FA42-8B43-920125BBD2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5140" y="3520858"/>
            <a:ext cx="4622860" cy="2887632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07D987D8-F89E-0E4E-9BC8-FCE08537220B}"/>
              </a:ext>
            </a:extLst>
          </p:cNvPr>
          <p:cNvSpPr txBox="1"/>
          <p:nvPr/>
        </p:nvSpPr>
        <p:spPr>
          <a:xfrm rot="16200000">
            <a:off x="1403837" y="4786353"/>
            <a:ext cx="179444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Ranked importance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DA4B60-D0BD-4A56-B1E8-7F03B5693BE0}"/>
              </a:ext>
            </a:extLst>
          </p:cNvPr>
          <p:cNvSpPr txBox="1"/>
          <p:nvPr/>
        </p:nvSpPr>
        <p:spPr>
          <a:xfrm>
            <a:off x="22144" y="3520857"/>
            <a:ext cx="229512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285750" indent="-285750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Microstructural metrics explained 28% of the variance in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ChlF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Canopy and ground insolation, canopy roughness, and tree prominence were the most important drivers of variance in </a:t>
            </a:r>
            <a:r>
              <a:rPr lang="en-US" sz="1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ChlF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individual metrics was scale-dependent.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160998-E6A6-4043-963B-AF9F590665C2}"/>
              </a:ext>
            </a:extLst>
          </p:cNvPr>
          <p:cNvSpPr txBox="1"/>
          <p:nvPr/>
        </p:nvSpPr>
        <p:spPr>
          <a:xfrm>
            <a:off x="3859759" y="6248400"/>
            <a:ext cx="1794447" cy="18288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Scale (m)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3C2FBCC-BD8F-DE45-8EEE-66E25B9CDE2E}"/>
              </a:ext>
            </a:extLst>
          </p:cNvPr>
          <p:cNvSpPr txBox="1"/>
          <p:nvPr/>
        </p:nvSpPr>
        <p:spPr>
          <a:xfrm rot="16200000">
            <a:off x="6059085" y="4394679"/>
            <a:ext cx="1794447" cy="182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Ranked importance</a:t>
            </a:r>
          </a:p>
        </p:txBody>
      </p:sp>
    </p:spTree>
    <p:extLst>
      <p:ext uri="{BB962C8B-B14F-4D97-AF65-F5344CB8AC3E}">
        <p14:creationId xmlns:p14="http://schemas.microsoft.com/office/powerpoint/2010/main" val="836517361"/>
      </p:ext>
    </p:extLst>
  </p:cSld>
  <p:clrMapOvr>
    <a:masterClrMapping/>
  </p:clrMapOvr>
</p:sld>
</file>

<file path=ppt/theme/theme1.xml><?xml version="1.0" encoding="utf-8"?>
<a:theme xmlns:a="http://schemas.openxmlformats.org/drawingml/2006/main" name="1_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21586</TotalTime>
  <Words>315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Times New Roman</vt:lpstr>
      <vt:lpstr>1_GPMC Nov 2001</vt:lpstr>
      <vt:lpstr>PowerPoint Presentation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Hoy, Elizabeth (GSFC-618.0)[GLOBAL SCIENCE &amp; TECHNOLOGY INC]</cp:lastModifiedBy>
  <cp:revision>202</cp:revision>
  <cp:lastPrinted>2016-12-19T15:06:13Z</cp:lastPrinted>
  <dcterms:created xsi:type="dcterms:W3CDTF">2014-07-25T19:02:24Z</dcterms:created>
  <dcterms:modified xsi:type="dcterms:W3CDTF">2019-02-15T18:24:22Z</dcterms:modified>
</cp:coreProperties>
</file>