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4" r:id="rId2"/>
    <p:sldId id="265"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602" autoAdjust="0"/>
    <p:restoredTop sz="96462" autoAdjust="0"/>
  </p:normalViewPr>
  <p:slideViewPr>
    <p:cSldViewPr>
      <p:cViewPr varScale="1">
        <p:scale>
          <a:sx n="110" d="100"/>
          <a:sy n="110" d="100"/>
        </p:scale>
        <p:origin x="2106" y="126"/>
      </p:cViewPr>
      <p:guideLst>
        <p:guide orient="horz" pos="2160"/>
        <p:guide pos="2880"/>
      </p:guideLst>
    </p:cSldViewPr>
  </p:slideViewPr>
  <p:outlineViewPr>
    <p:cViewPr>
      <p:scale>
        <a:sx n="33" d="100"/>
        <a:sy n="33" d="100"/>
      </p:scale>
      <p:origin x="0" y="-1218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6C394DAF-D41D-4170-A942-5EC726C12CCE}" type="datetimeFigureOut">
              <a:rPr lang="en-US" smtClean="0"/>
              <a:t>1/29/2019</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E129A5CA-096F-418F-9FEB-D0E4975ED517}" type="slidenum">
              <a:rPr lang="en-US" smtClean="0"/>
              <a:t>‹#›</a:t>
            </a:fld>
            <a:endParaRPr lang="en-US" dirty="0"/>
          </a:p>
        </p:txBody>
      </p:sp>
    </p:spTree>
    <p:extLst>
      <p:ext uri="{BB962C8B-B14F-4D97-AF65-F5344CB8AC3E}">
        <p14:creationId xmlns:p14="http://schemas.microsoft.com/office/powerpoint/2010/main" val="2729178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contains</a:t>
            </a:r>
            <a:r>
              <a:rPr lang="en-US" baseline="0" dirty="0"/>
              <a:t> a sample of the contents of an MSR Slide that we suggest</a:t>
            </a:r>
            <a:endParaRPr lang="en-US" dirty="0"/>
          </a:p>
        </p:txBody>
      </p:sp>
      <p:sp>
        <p:nvSpPr>
          <p:cNvPr id="4" name="Slide Number Placeholder 3"/>
          <p:cNvSpPr>
            <a:spLocks noGrp="1"/>
          </p:cNvSpPr>
          <p:nvPr>
            <p:ph type="sldNum" sz="quarter" idx="10"/>
          </p:nvPr>
        </p:nvSpPr>
        <p:spPr/>
        <p:txBody>
          <a:bodyPr/>
          <a:lstStyle/>
          <a:p>
            <a:fld id="{E129A5CA-096F-418F-9FEB-D0E4975ED517}" type="slidenum">
              <a:rPr lang="en-US" smtClean="0"/>
              <a:t>1</a:t>
            </a:fld>
            <a:endParaRPr lang="en-US" dirty="0"/>
          </a:p>
        </p:txBody>
      </p:sp>
    </p:spTree>
    <p:extLst>
      <p:ext uri="{BB962C8B-B14F-4D97-AF65-F5344CB8AC3E}">
        <p14:creationId xmlns:p14="http://schemas.microsoft.com/office/powerpoint/2010/main" val="141768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3"/>
            <a:ext cx="6400800" cy="1752600"/>
          </a:xfrm>
        </p:spPr>
        <p:txBody>
          <a:bodyPr/>
          <a:lstStyle>
            <a:lvl1pPr marL="0" indent="0" algn="ctr">
              <a:buNone/>
              <a:defRPr/>
            </a:lvl1pPr>
            <a:lvl2pPr marL="456846" indent="0" algn="ctr">
              <a:buNone/>
              <a:defRPr/>
            </a:lvl2pPr>
            <a:lvl3pPr marL="913693" indent="0" algn="ctr">
              <a:buNone/>
              <a:defRPr/>
            </a:lvl3pPr>
            <a:lvl4pPr marL="1370540" indent="0" algn="ctr">
              <a:buNone/>
              <a:defRPr/>
            </a:lvl4pPr>
            <a:lvl5pPr marL="1827384" indent="0" algn="ctr">
              <a:buNone/>
              <a:defRPr/>
            </a:lvl5pPr>
            <a:lvl6pPr marL="2284230" indent="0" algn="ctr">
              <a:buNone/>
              <a:defRPr/>
            </a:lvl6pPr>
            <a:lvl7pPr marL="2741077" indent="0" algn="ctr">
              <a:buNone/>
              <a:defRPr/>
            </a:lvl7pPr>
            <a:lvl8pPr marL="3197922" indent="0" algn="ctr">
              <a:buNone/>
              <a:defRPr/>
            </a:lvl8pPr>
            <a:lvl9pPr marL="3654769" indent="0" algn="ctr">
              <a:buNone/>
              <a:defRPr/>
            </a:lvl9pPr>
          </a:lstStyle>
          <a:p>
            <a:r>
              <a:rPr lang="en-US"/>
              <a:t>Click to edit Master subtitle style</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86C869AB-AAB5-8945-9B48-0324A8B3E70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404299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252BFC5C-7B89-4E41-9A30-8CDEBE46D53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560572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327035"/>
            <a:ext cx="2044700" cy="55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27035"/>
            <a:ext cx="5983288" cy="55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B8D322FF-251F-2F4E-87F4-E6764F6327F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891442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533400"/>
          </a:xfrm>
        </p:spPr>
        <p:txBody>
          <a:bodyPr/>
          <a:lstStyle/>
          <a:p>
            <a:r>
              <a:rPr lang="en-US"/>
              <a:t>Click to edit Master title style</a:t>
            </a:r>
          </a:p>
        </p:txBody>
      </p:sp>
      <p:sp>
        <p:nvSpPr>
          <p:cNvPr id="3" name="Text Placeholder 2"/>
          <p:cNvSpPr>
            <a:spLocks noGrp="1"/>
          </p:cNvSpPr>
          <p:nvPr>
            <p:ph type="body" sz="half" idx="1"/>
          </p:nvPr>
        </p:nvSpPr>
        <p:spPr>
          <a:xfrm>
            <a:off x="685800" y="1066800"/>
            <a:ext cx="38100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066801"/>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771900"/>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ftr" sz="quarter" idx="10"/>
          </p:nvPr>
        </p:nvSpPr>
        <p:spPr bwMode="auto">
          <a:xfrm>
            <a:off x="3048001" y="6629401"/>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dirty="0">
              <a:solidFill>
                <a:srgbClr val="3333CC"/>
              </a:solidFill>
              <a:ea typeface="ＭＳ Ｐゴシック" charset="0"/>
            </a:endParaRPr>
          </a:p>
        </p:txBody>
      </p:sp>
    </p:spTree>
    <p:extLst>
      <p:ext uri="{BB962C8B-B14F-4D97-AF65-F5344CB8AC3E}">
        <p14:creationId xmlns:p14="http://schemas.microsoft.com/office/powerpoint/2010/main" val="1667055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Rectangle 9"/>
          <p:cNvSpPr>
            <a:spLocks noGrp="1" noChangeArrowheads="1"/>
          </p:cNvSpPr>
          <p:nvPr>
            <p:ph type="ftr" sz="quarter" idx="3"/>
          </p:nvPr>
        </p:nvSpPr>
        <p:spPr bwMode="auto">
          <a:xfrm>
            <a:off x="3048001" y="6613526"/>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dirty="0">
              <a:solidFill>
                <a:srgbClr val="3333CC"/>
              </a:solidFill>
              <a:ea typeface="ＭＳ Ｐゴシック" charset="0"/>
            </a:endParaRPr>
          </a:p>
        </p:txBody>
      </p:sp>
    </p:spTree>
    <p:extLst>
      <p:ext uri="{BB962C8B-B14F-4D97-AF65-F5344CB8AC3E}">
        <p14:creationId xmlns:p14="http://schemas.microsoft.com/office/powerpoint/2010/main" val="4163817621"/>
      </p:ext>
    </p:extLst>
  </p:cSld>
  <p:clrMapOvr>
    <a:masterClrMapping/>
  </p:clrMapOvr>
  <p:transition spd="med"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1" y="304800"/>
            <a:ext cx="6096000" cy="571500"/>
          </a:xfrm>
        </p:spPr>
        <p:txBody>
          <a:bodyPr/>
          <a:lstStyle>
            <a:lvl1pPr>
              <a:defRPr sz="28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9"/>
          <p:cNvSpPr>
            <a:spLocks noGrp="1" noChangeArrowheads="1"/>
          </p:cNvSpPr>
          <p:nvPr>
            <p:ph type="ftr" sz="quarter" idx="11"/>
          </p:nvPr>
        </p:nvSpPr>
        <p:spPr>
          <a:ln/>
        </p:spPr>
        <p:txBody>
          <a:bodyPr/>
          <a:lstStyle>
            <a:lvl1pPr>
              <a:defRPr/>
            </a:lvl1pPr>
          </a:lstStyle>
          <a:p>
            <a:pPr>
              <a:defRPr/>
            </a:pPr>
            <a:fld id="{23A3FCC9-E66A-1145-B904-CAB326CB98F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976292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23"/>
            <a:ext cx="7772400" cy="1500187"/>
          </a:xfrm>
        </p:spPr>
        <p:txBody>
          <a:bodyPr anchor="b"/>
          <a:lstStyle>
            <a:lvl1pPr marL="0" indent="0">
              <a:buNone/>
              <a:defRPr sz="2000"/>
            </a:lvl1pPr>
            <a:lvl2pPr marL="456846" indent="0">
              <a:buNone/>
              <a:defRPr sz="1800"/>
            </a:lvl2pPr>
            <a:lvl3pPr marL="913693" indent="0">
              <a:buNone/>
              <a:defRPr sz="1600"/>
            </a:lvl3pPr>
            <a:lvl4pPr marL="1370540" indent="0">
              <a:buNone/>
              <a:defRPr sz="1400"/>
            </a:lvl4pPr>
            <a:lvl5pPr marL="1827384" indent="0">
              <a:buNone/>
              <a:defRPr sz="1400"/>
            </a:lvl5pPr>
            <a:lvl6pPr marL="2284230" indent="0">
              <a:buNone/>
              <a:defRPr sz="1400"/>
            </a:lvl6pPr>
            <a:lvl7pPr marL="2741077" indent="0">
              <a:buNone/>
              <a:defRPr sz="1400"/>
            </a:lvl7pPr>
            <a:lvl8pPr marL="3197922" indent="0">
              <a:buNone/>
              <a:defRPr sz="1400"/>
            </a:lvl8pPr>
            <a:lvl9pPr marL="3654769"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5EB24194-454F-374F-8232-686D2FA2EA4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697243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447800"/>
            <a:ext cx="4013200"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99000" y="1447800"/>
            <a:ext cx="4014788"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821ABE65-7947-134D-B34C-E018BC2D490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460574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6846" indent="0">
              <a:buNone/>
              <a:defRPr sz="2000" b="1"/>
            </a:lvl2pPr>
            <a:lvl3pPr marL="913693" indent="0">
              <a:buNone/>
              <a:defRPr sz="1800" b="1"/>
            </a:lvl3pPr>
            <a:lvl4pPr marL="1370540" indent="0">
              <a:buNone/>
              <a:defRPr sz="1600" b="1"/>
            </a:lvl4pPr>
            <a:lvl5pPr marL="1827384" indent="0">
              <a:buNone/>
              <a:defRPr sz="1600" b="1"/>
            </a:lvl5pPr>
            <a:lvl6pPr marL="2284230" indent="0">
              <a:buNone/>
              <a:defRPr sz="1600" b="1"/>
            </a:lvl6pPr>
            <a:lvl7pPr marL="2741077" indent="0">
              <a:buNone/>
              <a:defRPr sz="1600" b="1"/>
            </a:lvl7pPr>
            <a:lvl8pPr marL="3197922" indent="0">
              <a:buNone/>
              <a:defRPr sz="1600" b="1"/>
            </a:lvl8pPr>
            <a:lvl9pPr marL="365476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4"/>
            <a:ext cx="4041775" cy="639762"/>
          </a:xfrm>
        </p:spPr>
        <p:txBody>
          <a:bodyPr anchor="b"/>
          <a:lstStyle>
            <a:lvl1pPr marL="0" indent="0">
              <a:buNone/>
              <a:defRPr sz="2400" b="1"/>
            </a:lvl1pPr>
            <a:lvl2pPr marL="456846" indent="0">
              <a:buNone/>
              <a:defRPr sz="2000" b="1"/>
            </a:lvl2pPr>
            <a:lvl3pPr marL="913693" indent="0">
              <a:buNone/>
              <a:defRPr sz="1800" b="1"/>
            </a:lvl3pPr>
            <a:lvl4pPr marL="1370540" indent="0">
              <a:buNone/>
              <a:defRPr sz="1600" b="1"/>
            </a:lvl4pPr>
            <a:lvl5pPr marL="1827384" indent="0">
              <a:buNone/>
              <a:defRPr sz="1600" b="1"/>
            </a:lvl5pPr>
            <a:lvl6pPr marL="2284230" indent="0">
              <a:buNone/>
              <a:defRPr sz="1600" b="1"/>
            </a:lvl6pPr>
            <a:lvl7pPr marL="2741077" indent="0">
              <a:buNone/>
              <a:defRPr sz="1600" b="1"/>
            </a:lvl7pPr>
            <a:lvl8pPr marL="3197922" indent="0">
              <a:buNone/>
              <a:defRPr sz="1600" b="1"/>
            </a:lvl8pPr>
            <a:lvl9pPr marL="365476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fld id="{C1718463-808A-6843-ACFF-BF9D4445594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929398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fld id="{2022655C-23D9-6943-B41E-570597392F16}"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952739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fld id="{982D74FA-F0E1-F945-B657-B2CFFF6A641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59875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4"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6"/>
            <a:ext cx="3008313" cy="4691063"/>
          </a:xfrm>
        </p:spPr>
        <p:txBody>
          <a:bodyPr/>
          <a:lstStyle>
            <a:lvl1pPr marL="0" indent="0">
              <a:buNone/>
              <a:defRPr sz="1400"/>
            </a:lvl1pPr>
            <a:lvl2pPr marL="456846" indent="0">
              <a:buNone/>
              <a:defRPr sz="1200"/>
            </a:lvl2pPr>
            <a:lvl3pPr marL="913693" indent="0">
              <a:buNone/>
              <a:defRPr sz="1000"/>
            </a:lvl3pPr>
            <a:lvl4pPr marL="1370540" indent="0">
              <a:buNone/>
              <a:defRPr sz="900"/>
            </a:lvl4pPr>
            <a:lvl5pPr marL="1827384" indent="0">
              <a:buNone/>
              <a:defRPr sz="900"/>
            </a:lvl5pPr>
            <a:lvl6pPr marL="2284230" indent="0">
              <a:buNone/>
              <a:defRPr sz="900"/>
            </a:lvl6pPr>
            <a:lvl7pPr marL="2741077" indent="0">
              <a:buNone/>
              <a:defRPr sz="900"/>
            </a:lvl7pPr>
            <a:lvl8pPr marL="3197922" indent="0">
              <a:buNone/>
              <a:defRPr sz="900"/>
            </a:lvl8pPr>
            <a:lvl9pPr marL="3654769"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1B0EE266-AF95-E340-B8F5-FA07BA3B7DF0}"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38142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846" indent="0">
              <a:buNone/>
              <a:defRPr sz="2800"/>
            </a:lvl2pPr>
            <a:lvl3pPr marL="913693" indent="0">
              <a:buNone/>
              <a:defRPr sz="2400"/>
            </a:lvl3pPr>
            <a:lvl4pPr marL="1370540" indent="0">
              <a:buNone/>
              <a:defRPr sz="2000"/>
            </a:lvl4pPr>
            <a:lvl5pPr marL="1827384" indent="0">
              <a:buNone/>
              <a:defRPr sz="2000"/>
            </a:lvl5pPr>
            <a:lvl6pPr marL="2284230" indent="0">
              <a:buNone/>
              <a:defRPr sz="2000"/>
            </a:lvl6pPr>
            <a:lvl7pPr marL="2741077" indent="0">
              <a:buNone/>
              <a:defRPr sz="2000"/>
            </a:lvl7pPr>
            <a:lvl8pPr marL="3197922" indent="0">
              <a:buNone/>
              <a:defRPr sz="2000"/>
            </a:lvl8pPr>
            <a:lvl9pPr marL="365476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846" indent="0">
              <a:buNone/>
              <a:defRPr sz="1200"/>
            </a:lvl2pPr>
            <a:lvl3pPr marL="913693" indent="0">
              <a:buNone/>
              <a:defRPr sz="1000"/>
            </a:lvl3pPr>
            <a:lvl4pPr marL="1370540" indent="0">
              <a:buNone/>
              <a:defRPr sz="900"/>
            </a:lvl4pPr>
            <a:lvl5pPr marL="1827384" indent="0">
              <a:buNone/>
              <a:defRPr sz="900"/>
            </a:lvl5pPr>
            <a:lvl6pPr marL="2284230" indent="0">
              <a:buNone/>
              <a:defRPr sz="900"/>
            </a:lvl6pPr>
            <a:lvl7pPr marL="2741077" indent="0">
              <a:buNone/>
              <a:defRPr sz="900"/>
            </a:lvl7pPr>
            <a:lvl8pPr marL="3197922" indent="0">
              <a:buNone/>
              <a:defRPr sz="900"/>
            </a:lvl8pPr>
            <a:lvl9pPr marL="3654769"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A22F6BFB-6513-DE46-9E73-439096B0E8F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70166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4"/>
          <p:cNvPicPr>
            <a:picLocks noChangeArrowheads="1"/>
          </p:cNvPicPr>
          <p:nvPr/>
        </p:nvPicPr>
        <p:blipFill>
          <a:blip r:embed="rId15">
            <a:extLst>
              <a:ext uri="{28A0092B-C50C-407E-A947-70E740481C1C}">
                <a14:useLocalDpi xmlns:a14="http://schemas.microsoft.com/office/drawing/2010/main"/>
              </a:ext>
            </a:extLst>
          </a:blip>
          <a:srcRect/>
          <a:stretch>
            <a:fillRect/>
          </a:stretch>
        </p:blipFill>
        <p:spPr bwMode="auto">
          <a:xfrm>
            <a:off x="80964" y="95260"/>
            <a:ext cx="1003300" cy="842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a:tailEnd/>
              </a14:hiddenLine>
            </a:ext>
          </a:extLst>
        </p:spPr>
      </p:pic>
      <p:sp>
        <p:nvSpPr>
          <p:cNvPr id="1027" name="Line 5"/>
          <p:cNvSpPr>
            <a:spLocks noChangeShapeType="1"/>
          </p:cNvSpPr>
          <p:nvPr/>
        </p:nvSpPr>
        <p:spPr bwMode="auto">
          <a:xfrm>
            <a:off x="65098" y="1062038"/>
            <a:ext cx="9020175" cy="0"/>
          </a:xfrm>
          <a:prstGeom prst="line">
            <a:avLst/>
          </a:prstGeom>
          <a:noFill/>
          <a:ln w="38100" cmpd="dbl">
            <a:solidFill>
              <a:schemeClr val="accent2"/>
            </a:solidFill>
            <a:round/>
            <a:headEnd/>
            <a:tailEnd/>
          </a:ln>
          <a:extLst>
            <a:ext uri="{909E8E84-426E-40dd-AFC4-6F175D3DCCD1}">
              <a14:hiddenFill xmlns="" xmlns:a14="http://schemas.microsoft.com/office/drawing/2010/main">
                <a:noFill/>
              </a14:hiddenFill>
            </a:ext>
          </a:extLst>
        </p:spPr>
        <p:txBody>
          <a:bodyPr wrap="none" lIns="91366" tIns="45685" rIns="91366" bIns="45685" anchor="ctr"/>
          <a:lstStyle/>
          <a:p>
            <a:pPr defTabSz="913693" fontAlgn="base">
              <a:spcBef>
                <a:spcPct val="0"/>
              </a:spcBef>
              <a:spcAft>
                <a:spcPct val="0"/>
              </a:spcAft>
            </a:pPr>
            <a:endParaRPr lang="en-US" sz="1200" dirty="0">
              <a:solidFill>
                <a:srgbClr val="000000"/>
              </a:solidFill>
              <a:ea typeface="ＭＳ Ｐゴシック" charset="0"/>
            </a:endParaRPr>
          </a:p>
        </p:txBody>
      </p:sp>
      <p:sp>
        <p:nvSpPr>
          <p:cNvPr id="1028" name="Rectangle 6"/>
          <p:cNvSpPr>
            <a:spLocks noGrp="1" noChangeArrowheads="1"/>
          </p:cNvSpPr>
          <p:nvPr>
            <p:ph type="title"/>
          </p:nvPr>
        </p:nvSpPr>
        <p:spPr bwMode="auto">
          <a:xfrm>
            <a:off x="1524001" y="327025"/>
            <a:ext cx="6096000" cy="5715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6906" tIns="48453" rIns="96906" bIns="48453" numCol="1" anchor="ctr" anchorCtr="0" compatLnSpc="1">
            <a:prstTxWarp prst="textNoShape">
              <a:avLst/>
            </a:prstTxWarp>
          </a:bodyPr>
          <a:lstStyle/>
          <a:p>
            <a:pPr lvl="0"/>
            <a:r>
              <a:rPr lang="en-US"/>
              <a:t>Click to edit Master title style</a:t>
            </a:r>
          </a:p>
        </p:txBody>
      </p:sp>
      <p:sp>
        <p:nvSpPr>
          <p:cNvPr id="1029" name="Rectangle 7"/>
          <p:cNvSpPr>
            <a:spLocks noGrp="1" noChangeArrowheads="1"/>
          </p:cNvSpPr>
          <p:nvPr>
            <p:ph type="body" idx="1"/>
          </p:nvPr>
        </p:nvSpPr>
        <p:spPr bwMode="auto">
          <a:xfrm>
            <a:off x="533400" y="1447800"/>
            <a:ext cx="8180388" cy="4408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6906" tIns="48453" rIns="96906" bIns="484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9784" name="Rectangle 8"/>
          <p:cNvSpPr>
            <a:spLocks noGrp="1" noChangeArrowheads="1"/>
          </p:cNvSpPr>
          <p:nvPr>
            <p:ph type="dt" sz="half" idx="2"/>
          </p:nvPr>
        </p:nvSpPr>
        <p:spPr bwMode="auto">
          <a:xfrm>
            <a:off x="6951663" y="6653222"/>
            <a:ext cx="2005012" cy="204787"/>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r" eaLnBrk="0" hangingPunct="0">
              <a:defRPr sz="1000">
                <a:ea typeface="+mn-ea"/>
                <a:cs typeface="+mn-cs"/>
              </a:defRPr>
            </a:lvl1pPr>
          </a:lstStyle>
          <a:p>
            <a:pPr defTabSz="913693" fontAlgn="base">
              <a:spcBef>
                <a:spcPct val="0"/>
              </a:spcBef>
              <a:spcAft>
                <a:spcPct val="0"/>
              </a:spcAft>
              <a:defRPr/>
            </a:pPr>
            <a:endParaRPr lang="en-US" dirty="0">
              <a:solidFill>
                <a:srgbClr val="000000"/>
              </a:solidFill>
            </a:endParaRPr>
          </a:p>
        </p:txBody>
      </p:sp>
      <p:sp>
        <p:nvSpPr>
          <p:cNvPr id="459785" name="Rectangle 9"/>
          <p:cNvSpPr>
            <a:spLocks noGrp="1" noChangeArrowheads="1"/>
          </p:cNvSpPr>
          <p:nvPr>
            <p:ph type="ftr" sz="quarter" idx="3"/>
          </p:nvPr>
        </p:nvSpPr>
        <p:spPr bwMode="auto">
          <a:xfrm>
            <a:off x="3048001" y="6613526"/>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dirty="0">
              <a:solidFill>
                <a:srgbClr val="3333CC"/>
              </a:solidFill>
              <a:ea typeface="ＭＳ Ｐゴシック" charset="0"/>
            </a:endParaRPr>
          </a:p>
        </p:txBody>
      </p:sp>
    </p:spTree>
    <p:extLst>
      <p:ext uri="{BB962C8B-B14F-4D97-AF65-F5344CB8AC3E}">
        <p14:creationId xmlns:p14="http://schemas.microsoft.com/office/powerpoint/2010/main" val="42845623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rtl="0" eaLnBrk="0" fontAlgn="base" hangingPunct="0">
        <a:spcBef>
          <a:spcPct val="0"/>
        </a:spcBef>
        <a:spcAft>
          <a:spcPct val="0"/>
        </a:spcAft>
        <a:defRPr sz="2100" b="1">
          <a:solidFill>
            <a:schemeClr val="accent2"/>
          </a:solidFill>
          <a:latin typeface="+mj-lt"/>
          <a:ea typeface="ＭＳ Ｐゴシック" pitchFamily="-108" charset="-128"/>
          <a:cs typeface="ＭＳ Ｐゴシック" pitchFamily="-108" charset="-128"/>
        </a:defRPr>
      </a:lvl1pPr>
      <a:lvl2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2pPr>
      <a:lvl3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3pPr>
      <a:lvl4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4pPr>
      <a:lvl5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5pPr>
      <a:lvl6pPr marL="456846" algn="ctr" rtl="0" eaLnBrk="0" fontAlgn="base" hangingPunct="0">
        <a:spcBef>
          <a:spcPct val="0"/>
        </a:spcBef>
        <a:spcAft>
          <a:spcPct val="0"/>
        </a:spcAft>
        <a:defRPr sz="2100" b="1">
          <a:solidFill>
            <a:schemeClr val="accent2"/>
          </a:solidFill>
          <a:latin typeface="Times New Roman" pitchFamily="-108" charset="0"/>
        </a:defRPr>
      </a:lvl6pPr>
      <a:lvl7pPr marL="913693" algn="ctr" rtl="0" eaLnBrk="0" fontAlgn="base" hangingPunct="0">
        <a:spcBef>
          <a:spcPct val="0"/>
        </a:spcBef>
        <a:spcAft>
          <a:spcPct val="0"/>
        </a:spcAft>
        <a:defRPr sz="2100" b="1">
          <a:solidFill>
            <a:schemeClr val="accent2"/>
          </a:solidFill>
          <a:latin typeface="Times New Roman" pitchFamily="-108" charset="0"/>
        </a:defRPr>
      </a:lvl7pPr>
      <a:lvl8pPr marL="1370540" algn="ctr" rtl="0" eaLnBrk="0" fontAlgn="base" hangingPunct="0">
        <a:spcBef>
          <a:spcPct val="0"/>
        </a:spcBef>
        <a:spcAft>
          <a:spcPct val="0"/>
        </a:spcAft>
        <a:defRPr sz="2100" b="1">
          <a:solidFill>
            <a:schemeClr val="accent2"/>
          </a:solidFill>
          <a:latin typeface="Times New Roman" pitchFamily="-108" charset="0"/>
        </a:defRPr>
      </a:lvl8pPr>
      <a:lvl9pPr marL="1827384" algn="ctr" rtl="0" eaLnBrk="0" fontAlgn="base" hangingPunct="0">
        <a:spcBef>
          <a:spcPct val="0"/>
        </a:spcBef>
        <a:spcAft>
          <a:spcPct val="0"/>
        </a:spcAft>
        <a:defRPr sz="2100" b="1">
          <a:solidFill>
            <a:schemeClr val="accent2"/>
          </a:solidFill>
          <a:latin typeface="Times New Roman" pitchFamily="-108" charset="0"/>
        </a:defRPr>
      </a:lvl9pPr>
    </p:titleStyle>
    <p:bodyStyle>
      <a:lvl1pPr marL="342635" indent="-342635" algn="l" rtl="0" eaLnBrk="0" fontAlgn="base" hangingPunct="0">
        <a:spcBef>
          <a:spcPct val="20000"/>
        </a:spcBef>
        <a:spcAft>
          <a:spcPct val="0"/>
        </a:spcAft>
        <a:buSzPct val="100000"/>
        <a:buChar char="•"/>
        <a:defRPr sz="3200">
          <a:solidFill>
            <a:schemeClr val="accent2"/>
          </a:solidFill>
          <a:latin typeface="+mn-lt"/>
          <a:ea typeface="ＭＳ Ｐゴシック" pitchFamily="-108" charset="-128"/>
          <a:cs typeface="ＭＳ Ｐゴシック" pitchFamily="-108" charset="-128"/>
        </a:defRPr>
      </a:lvl1pPr>
      <a:lvl2pPr marL="721754" indent="-256976" algn="l" rtl="0" eaLnBrk="0" fontAlgn="base" hangingPunct="0">
        <a:spcBef>
          <a:spcPct val="20000"/>
        </a:spcBef>
        <a:spcAft>
          <a:spcPct val="0"/>
        </a:spcAft>
        <a:buSzPct val="100000"/>
        <a:buChar char="–"/>
        <a:defRPr sz="2800">
          <a:solidFill>
            <a:schemeClr val="accent2"/>
          </a:solidFill>
          <a:latin typeface="+mn-lt"/>
          <a:ea typeface="ＭＳ Ｐゴシック" pitchFamily="-108" charset="-128"/>
        </a:defRPr>
      </a:lvl2pPr>
      <a:lvl3pPr marL="1072320" indent="-230009" algn="l" rtl="0" eaLnBrk="0" fontAlgn="base" hangingPunct="0">
        <a:spcBef>
          <a:spcPct val="20000"/>
        </a:spcBef>
        <a:spcAft>
          <a:spcPct val="0"/>
        </a:spcAft>
        <a:buSzPct val="100000"/>
        <a:buChar char="•"/>
        <a:defRPr sz="2400">
          <a:solidFill>
            <a:schemeClr val="accent2"/>
          </a:solidFill>
          <a:latin typeface="+mn-lt"/>
          <a:ea typeface="ＭＳ Ｐゴシック" pitchFamily="-108" charset="-128"/>
        </a:defRPr>
      </a:lvl3pPr>
      <a:lvl4pPr marL="1419714" indent="-226836"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4pPr>
      <a:lvl5pPr marL="1770281"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5pPr>
      <a:lvl6pPr marL="222712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6pPr>
      <a:lvl7pPr marL="2683972"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7pPr>
      <a:lvl8pPr marL="314081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8pPr>
      <a:lvl9pPr marL="359766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9pPr>
    </p:bodyStyle>
    <p:otherStyle>
      <a:defPPr>
        <a:defRPr lang="en-US"/>
      </a:defPPr>
      <a:lvl1pPr marL="0" algn="l" defTabSz="456846" rtl="0" eaLnBrk="1" latinLnBrk="0" hangingPunct="1">
        <a:defRPr sz="1800" kern="1200">
          <a:solidFill>
            <a:schemeClr val="tx1"/>
          </a:solidFill>
          <a:latin typeface="+mn-lt"/>
          <a:ea typeface="+mn-ea"/>
          <a:cs typeface="+mn-cs"/>
        </a:defRPr>
      </a:lvl1pPr>
      <a:lvl2pPr marL="456846" algn="l" defTabSz="456846" rtl="0" eaLnBrk="1" latinLnBrk="0" hangingPunct="1">
        <a:defRPr sz="1800" kern="1200">
          <a:solidFill>
            <a:schemeClr val="tx1"/>
          </a:solidFill>
          <a:latin typeface="+mn-lt"/>
          <a:ea typeface="+mn-ea"/>
          <a:cs typeface="+mn-cs"/>
        </a:defRPr>
      </a:lvl2pPr>
      <a:lvl3pPr marL="913693" algn="l" defTabSz="456846" rtl="0" eaLnBrk="1" latinLnBrk="0" hangingPunct="1">
        <a:defRPr sz="1800" kern="1200">
          <a:solidFill>
            <a:schemeClr val="tx1"/>
          </a:solidFill>
          <a:latin typeface="+mn-lt"/>
          <a:ea typeface="+mn-ea"/>
          <a:cs typeface="+mn-cs"/>
        </a:defRPr>
      </a:lvl3pPr>
      <a:lvl4pPr marL="1370540" algn="l" defTabSz="456846" rtl="0" eaLnBrk="1" latinLnBrk="0" hangingPunct="1">
        <a:defRPr sz="1800" kern="1200">
          <a:solidFill>
            <a:schemeClr val="tx1"/>
          </a:solidFill>
          <a:latin typeface="+mn-lt"/>
          <a:ea typeface="+mn-ea"/>
          <a:cs typeface="+mn-cs"/>
        </a:defRPr>
      </a:lvl4pPr>
      <a:lvl5pPr marL="1827384" algn="l" defTabSz="456846" rtl="0" eaLnBrk="1" latinLnBrk="0" hangingPunct="1">
        <a:defRPr sz="1800" kern="1200">
          <a:solidFill>
            <a:schemeClr val="tx1"/>
          </a:solidFill>
          <a:latin typeface="+mn-lt"/>
          <a:ea typeface="+mn-ea"/>
          <a:cs typeface="+mn-cs"/>
        </a:defRPr>
      </a:lvl5pPr>
      <a:lvl6pPr marL="2284230" algn="l" defTabSz="456846" rtl="0" eaLnBrk="1" latinLnBrk="0" hangingPunct="1">
        <a:defRPr sz="1800" kern="1200">
          <a:solidFill>
            <a:schemeClr val="tx1"/>
          </a:solidFill>
          <a:latin typeface="+mn-lt"/>
          <a:ea typeface="+mn-ea"/>
          <a:cs typeface="+mn-cs"/>
        </a:defRPr>
      </a:lvl6pPr>
      <a:lvl7pPr marL="2741077" algn="l" defTabSz="456846" rtl="0" eaLnBrk="1" latinLnBrk="0" hangingPunct="1">
        <a:defRPr sz="1800" kern="1200">
          <a:solidFill>
            <a:schemeClr val="tx1"/>
          </a:solidFill>
          <a:latin typeface="+mn-lt"/>
          <a:ea typeface="+mn-ea"/>
          <a:cs typeface="+mn-cs"/>
        </a:defRPr>
      </a:lvl7pPr>
      <a:lvl8pPr marL="3197922" algn="l" defTabSz="456846" rtl="0" eaLnBrk="1" latinLnBrk="0" hangingPunct="1">
        <a:defRPr sz="1800" kern="1200">
          <a:solidFill>
            <a:schemeClr val="tx1"/>
          </a:solidFill>
          <a:latin typeface="+mn-lt"/>
          <a:ea typeface="+mn-ea"/>
          <a:cs typeface="+mn-cs"/>
        </a:defRPr>
      </a:lvl8pPr>
      <a:lvl9pPr marL="3654769" algn="l" defTabSz="4568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942" y="18787"/>
            <a:ext cx="8229600" cy="639762"/>
          </a:xfrm>
        </p:spPr>
        <p:txBody>
          <a:bodyPr/>
          <a:lstStyle/>
          <a:p>
            <a:r>
              <a:rPr lang="en-US" dirty="0">
                <a:latin typeface="Arial" panose="020B0604020202020204" pitchFamily="34" charset="0"/>
                <a:cs typeface="Arial" panose="020B0604020202020204" pitchFamily="34" charset="0"/>
              </a:rPr>
              <a:t>Airborne Electromagnetic Surveys and Landsat Time-series Clustering Inform Lake-area Dynamics</a:t>
            </a:r>
            <a:endParaRPr lang="en-US" sz="1800" dirty="0">
              <a:latin typeface="Arial" panose="020B0604020202020204" pitchFamily="34" charset="0"/>
              <a:cs typeface="Arial" panose="020B0604020202020204" pitchFamily="34" charset="0"/>
            </a:endParaRPr>
          </a:p>
        </p:txBody>
      </p:sp>
      <p:sp>
        <p:nvSpPr>
          <p:cNvPr id="11" name="TextBox 3"/>
          <p:cNvSpPr txBox="1">
            <a:spLocks noChangeArrowheads="1"/>
          </p:cNvSpPr>
          <p:nvPr/>
        </p:nvSpPr>
        <p:spPr bwMode="auto">
          <a:xfrm>
            <a:off x="1" y="1035070"/>
            <a:ext cx="3886199" cy="59503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200"/>
              </a:spcAft>
            </a:pPr>
            <a:r>
              <a:rPr lang="en-US" sz="1400" b="1" dirty="0">
                <a:solidFill>
                  <a:srgbClr val="0000FF"/>
                </a:solidFill>
                <a:latin typeface="Arial"/>
                <a:cs typeface="Arial"/>
              </a:rPr>
              <a:t>Goals:</a:t>
            </a:r>
          </a:p>
          <a:p>
            <a:pPr marL="91440" indent="-91440" eaLnBrk="1" hangingPunct="1">
              <a:spcAft>
                <a:spcPts val="200"/>
              </a:spcAft>
              <a:buFont typeface="Arial" panose="020B0604020202020204" pitchFamily="34" charset="0"/>
              <a:buChar char="•"/>
            </a:pPr>
            <a:r>
              <a:rPr lang="en-US" sz="1400" dirty="0">
                <a:solidFill>
                  <a:srgbClr val="0000FF"/>
                </a:solidFill>
                <a:latin typeface="Arial"/>
                <a:cs typeface="Arial"/>
              </a:rPr>
              <a:t>Elucidate mechanisms driving lake-area dynamics in regions of variable permafrost and lake </a:t>
            </a:r>
            <a:r>
              <a:rPr lang="en-US" sz="1400" dirty="0" err="1">
                <a:solidFill>
                  <a:srgbClr val="0000FF"/>
                </a:solidFill>
                <a:latin typeface="Arial"/>
                <a:cs typeface="Arial"/>
              </a:rPr>
              <a:t>talik</a:t>
            </a:r>
            <a:r>
              <a:rPr lang="en-US" sz="1400" dirty="0">
                <a:solidFill>
                  <a:srgbClr val="0000FF"/>
                </a:solidFill>
                <a:latin typeface="Arial"/>
                <a:cs typeface="Arial"/>
              </a:rPr>
              <a:t> conditions.</a:t>
            </a:r>
            <a:endParaRPr lang="en-US" sz="1400" b="1" dirty="0">
              <a:solidFill>
                <a:srgbClr val="0000FF"/>
              </a:solidFill>
              <a:latin typeface="Arial"/>
              <a:cs typeface="Arial"/>
            </a:endParaRPr>
          </a:p>
          <a:p>
            <a:pPr eaLnBrk="1" hangingPunct="1">
              <a:spcAft>
                <a:spcPts val="200"/>
              </a:spcAft>
            </a:pPr>
            <a:r>
              <a:rPr lang="en-US" sz="1400" b="1" dirty="0">
                <a:solidFill>
                  <a:srgbClr val="0000FF"/>
                </a:solidFill>
                <a:latin typeface="Arial"/>
                <a:cs typeface="Arial"/>
              </a:rPr>
              <a:t>Analysis:</a:t>
            </a:r>
          </a:p>
          <a:p>
            <a:pPr marL="91440" indent="-91440" eaLnBrk="1" hangingPunct="1">
              <a:spcAft>
                <a:spcPts val="200"/>
              </a:spcAft>
              <a:buFont typeface="Arial" panose="020B0604020202020204" pitchFamily="34" charset="0"/>
              <a:buChar char="•"/>
            </a:pPr>
            <a:r>
              <a:rPr lang="en-US" sz="1400" dirty="0">
                <a:solidFill>
                  <a:srgbClr val="0000FF"/>
                </a:solidFill>
                <a:latin typeface="Arial"/>
                <a:cs typeface="Arial"/>
              </a:rPr>
              <a:t>2010 and 2016 AEM surveys constrain permafrost distribution, statistical clustering of Landsat derived lake surface-area time-series highlight mechanisms driving lake behavior.</a:t>
            </a:r>
            <a:endParaRPr lang="en-US" sz="1400" b="1" dirty="0">
              <a:solidFill>
                <a:srgbClr val="0000FF"/>
              </a:solidFill>
              <a:latin typeface="Arial"/>
              <a:cs typeface="Arial"/>
            </a:endParaRPr>
          </a:p>
          <a:p>
            <a:pPr eaLnBrk="1" hangingPunct="1">
              <a:spcAft>
                <a:spcPts val="200"/>
              </a:spcAft>
            </a:pPr>
            <a:r>
              <a:rPr lang="en-US" sz="1400" b="1" dirty="0">
                <a:solidFill>
                  <a:srgbClr val="0000FF"/>
                </a:solidFill>
                <a:latin typeface="Arial"/>
                <a:cs typeface="Arial"/>
              </a:rPr>
              <a:t>Results:</a:t>
            </a:r>
          </a:p>
          <a:p>
            <a:pPr marL="91440" indent="-91440" eaLnBrk="1" hangingPunct="1">
              <a:spcAft>
                <a:spcPts val="200"/>
              </a:spcAft>
              <a:buFont typeface="Arial" panose="020B0604020202020204" pitchFamily="34" charset="0"/>
              <a:buChar char="•"/>
            </a:pPr>
            <a:r>
              <a:rPr lang="en-US" sz="1400" dirty="0">
                <a:solidFill>
                  <a:srgbClr val="0000FF"/>
                </a:solidFill>
              </a:rPr>
              <a:t>Areas with continuous permafrost show synchronous lake-area dynamics, areas of discontinuous permafrost show asynchronous lake-area dynamics.</a:t>
            </a:r>
          </a:p>
          <a:p>
            <a:pPr marL="91440" indent="-91440">
              <a:spcAft>
                <a:spcPts val="200"/>
              </a:spcAft>
              <a:buFont typeface="Arial" panose="020B0604020202020204" pitchFamily="34" charset="0"/>
              <a:buChar char="•"/>
            </a:pPr>
            <a:r>
              <a:rPr lang="en-US" sz="1400" dirty="0">
                <a:solidFill>
                  <a:srgbClr val="0000FF"/>
                </a:solidFill>
              </a:rPr>
              <a:t>Lakes ~37% ephemeral and ~63% perennial surface-water features. ~66% driven primarily by surface-water connectivity, ~19% driven primarily by shallow subsurface connectivity, ~15% appear to have no connectivity.</a:t>
            </a:r>
            <a:endParaRPr lang="en-US" sz="1400" b="1" dirty="0">
              <a:solidFill>
                <a:srgbClr val="0000FF"/>
              </a:solidFill>
              <a:latin typeface="Arial"/>
              <a:cs typeface="Arial"/>
            </a:endParaRPr>
          </a:p>
          <a:p>
            <a:pPr eaLnBrk="1" hangingPunct="1">
              <a:spcAft>
                <a:spcPts val="200"/>
              </a:spcAft>
            </a:pPr>
            <a:r>
              <a:rPr lang="en-US" sz="1400" b="1" dirty="0">
                <a:solidFill>
                  <a:srgbClr val="0000FF"/>
                </a:solidFill>
                <a:latin typeface="Arial"/>
                <a:cs typeface="Arial"/>
              </a:rPr>
              <a:t>Significance:</a:t>
            </a:r>
          </a:p>
          <a:p>
            <a:pPr marL="91440" indent="-91440" eaLnBrk="1" hangingPunct="1">
              <a:spcAft>
                <a:spcPts val="200"/>
              </a:spcAft>
              <a:buFont typeface="Arial" panose="020B0604020202020204" pitchFamily="34" charset="0"/>
              <a:buChar char="•"/>
            </a:pPr>
            <a:r>
              <a:rPr lang="en-US" sz="1400" dirty="0">
                <a:solidFill>
                  <a:srgbClr val="0000FF"/>
                </a:solidFill>
              </a:rPr>
              <a:t>This synthesis provides a space-for-time proxy of lake area/permafrost change.</a:t>
            </a:r>
          </a:p>
          <a:p>
            <a:pPr marL="91440" indent="-91440" eaLnBrk="1" hangingPunct="1">
              <a:spcAft>
                <a:spcPts val="200"/>
              </a:spcAft>
              <a:buFont typeface="Arial" panose="020B0604020202020204" pitchFamily="34" charset="0"/>
              <a:buChar char="•"/>
            </a:pPr>
            <a:r>
              <a:rPr lang="en-US" sz="1400" dirty="0">
                <a:solidFill>
                  <a:srgbClr val="0000FF"/>
                </a:solidFill>
              </a:rPr>
              <a:t>AEM data provides deep subsurface information co-located with </a:t>
            </a:r>
            <a:r>
              <a:rPr lang="en-US" sz="1400" dirty="0" err="1">
                <a:solidFill>
                  <a:srgbClr val="0000FF"/>
                </a:solidFill>
              </a:rPr>
              <a:t>ABoVE</a:t>
            </a:r>
            <a:r>
              <a:rPr lang="en-US" sz="1400" dirty="0">
                <a:solidFill>
                  <a:srgbClr val="0000FF"/>
                </a:solidFill>
              </a:rPr>
              <a:t> data collection efforts in the Yukon Flats, AK.</a:t>
            </a:r>
          </a:p>
          <a:p>
            <a:pPr eaLnBrk="1" hangingPunct="1">
              <a:spcAft>
                <a:spcPts val="200"/>
              </a:spcAft>
            </a:pPr>
            <a:r>
              <a:rPr lang="en-US" sz="1400" dirty="0">
                <a:solidFill>
                  <a:srgbClr val="0000FF"/>
                </a:solidFill>
              </a:rPr>
              <a:t> </a:t>
            </a:r>
            <a:endParaRPr lang="en-US" sz="1400" dirty="0">
              <a:solidFill>
                <a:srgbClr val="0000FF"/>
              </a:solidFill>
              <a:latin typeface="Arial"/>
              <a:cs typeface="Arial"/>
            </a:endParaRPr>
          </a:p>
        </p:txBody>
      </p:sp>
      <p:sp>
        <p:nvSpPr>
          <p:cNvPr id="14" name="TextBox 3"/>
          <p:cNvSpPr txBox="1">
            <a:spLocks noChangeArrowheads="1"/>
          </p:cNvSpPr>
          <p:nvPr/>
        </p:nvSpPr>
        <p:spPr bwMode="auto">
          <a:xfrm>
            <a:off x="4114800" y="5419260"/>
            <a:ext cx="5105400" cy="11695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600"/>
              </a:spcAft>
            </a:pPr>
            <a:r>
              <a:rPr lang="en-US" sz="1400" dirty="0"/>
              <a:t>Comparison of two AEM lines from the 2010 and 2016 surveys. Cross-sections display log(resistivity) vs. depth for each flight line. The resistive blue zones are interpreted as permafrost. Location map of the Yukon Flats, AK with AEM flight lines (in red) shown in the upper right.</a:t>
            </a:r>
          </a:p>
        </p:txBody>
      </p:sp>
      <p:pic>
        <p:nvPicPr>
          <p:cNvPr id="6" name="Picture 5">
            <a:extLst>
              <a:ext uri="{FF2B5EF4-FFF2-40B4-BE49-F238E27FC236}">
                <a16:creationId xmlns:a16="http://schemas.microsoft.com/office/drawing/2014/main" id="{F36C274F-A7C0-44C0-B508-6C5426D9966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7620" y="1155250"/>
            <a:ext cx="5212080" cy="4150730"/>
          </a:xfrm>
          <a:prstGeom prst="rect">
            <a:avLst/>
          </a:prstGeom>
          <a:ln w="38100" cap="sq">
            <a:noFill/>
            <a:prstDash val="solid"/>
            <a:miter lim="800000"/>
          </a:ln>
          <a:effectLst>
            <a:outerShdw blurRad="50800" dist="38100" dir="2700000" algn="tl" rotWithShape="0">
              <a:srgbClr val="000000">
                <a:alpha val="43000"/>
              </a:srgbClr>
            </a:outerShdw>
          </a:effectLst>
        </p:spPr>
      </p:pic>
      <p:sp>
        <p:nvSpPr>
          <p:cNvPr id="7" name="Rectangle 6">
            <a:extLst>
              <a:ext uri="{FF2B5EF4-FFF2-40B4-BE49-F238E27FC236}">
                <a16:creationId xmlns:a16="http://schemas.microsoft.com/office/drawing/2014/main" id="{D3C768FA-3C4F-421D-B897-28F0028CBB03}"/>
              </a:ext>
            </a:extLst>
          </p:cNvPr>
          <p:cNvSpPr/>
          <p:nvPr/>
        </p:nvSpPr>
        <p:spPr>
          <a:xfrm>
            <a:off x="697742" y="590370"/>
            <a:ext cx="8305800" cy="307777"/>
          </a:xfrm>
          <a:prstGeom prst="rect">
            <a:avLst/>
          </a:prstGeom>
        </p:spPr>
        <p:txBody>
          <a:bodyPr wrap="square">
            <a:spAutoFit/>
          </a:bodyPr>
          <a:lstStyle/>
          <a:p>
            <a:pPr algn="ctr"/>
            <a:r>
              <a:rPr lang="en-US" sz="1400" dirty="0">
                <a:solidFill>
                  <a:schemeClr val="accent2"/>
                </a:solidFill>
              </a:rPr>
              <a:t>Rey, D, Walvoord, M., B. </a:t>
            </a:r>
            <a:r>
              <a:rPr lang="en-US" sz="1400" dirty="0" err="1">
                <a:solidFill>
                  <a:schemeClr val="accent2"/>
                </a:solidFill>
              </a:rPr>
              <a:t>Minsley</a:t>
            </a:r>
            <a:r>
              <a:rPr lang="en-US" sz="1400" dirty="0">
                <a:solidFill>
                  <a:schemeClr val="accent2"/>
                </a:solidFill>
              </a:rPr>
              <a:t>, Rover, J., and Singha, K. (2019), ERL. DOI: 10.1088/1748-9326/aaf06f.</a:t>
            </a:r>
          </a:p>
        </p:txBody>
      </p:sp>
    </p:spTree>
    <p:extLst>
      <p:ext uri="{BB962C8B-B14F-4D97-AF65-F5344CB8AC3E}">
        <p14:creationId xmlns:p14="http://schemas.microsoft.com/office/powerpoint/2010/main" val="1737285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715962"/>
          </a:xfrm>
        </p:spPr>
        <p:txBody>
          <a:bodyPr/>
          <a:lstStyle/>
          <a:p>
            <a:r>
              <a:rPr lang="en-US" dirty="0">
                <a:latin typeface="Arial" panose="020B0604020202020204" pitchFamily="34" charset="0"/>
                <a:cs typeface="Arial" panose="020B0604020202020204" pitchFamily="34" charset="0"/>
              </a:rPr>
              <a:t>Notes</a:t>
            </a:r>
          </a:p>
        </p:txBody>
      </p:sp>
      <p:sp>
        <p:nvSpPr>
          <p:cNvPr id="7" name="TextBox 3"/>
          <p:cNvSpPr txBox="1">
            <a:spLocks noChangeArrowheads="1"/>
          </p:cNvSpPr>
          <p:nvPr/>
        </p:nvSpPr>
        <p:spPr bwMode="auto">
          <a:xfrm>
            <a:off x="457200" y="1752600"/>
            <a:ext cx="8001000" cy="233910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600"/>
              </a:spcAft>
            </a:pPr>
            <a:r>
              <a:rPr lang="en-US" sz="1400" b="1" dirty="0">
                <a:solidFill>
                  <a:srgbClr val="0000FF"/>
                </a:solidFill>
                <a:latin typeface="Arial"/>
                <a:cs typeface="Arial"/>
              </a:rPr>
              <a:t>Citation:</a:t>
            </a:r>
          </a:p>
          <a:p>
            <a:pPr eaLnBrk="1" hangingPunct="1">
              <a:spcAft>
                <a:spcPts val="600"/>
              </a:spcAft>
            </a:pPr>
            <a:r>
              <a:rPr lang="en-US" sz="1400" dirty="0">
                <a:solidFill>
                  <a:srgbClr val="0000FF"/>
                </a:solidFill>
                <a:latin typeface="Arial"/>
                <a:cs typeface="Arial"/>
              </a:rPr>
              <a:t>Rey, D, Walvoord, M., B. </a:t>
            </a:r>
            <a:r>
              <a:rPr lang="en-US" sz="1400" dirty="0" err="1">
                <a:solidFill>
                  <a:srgbClr val="0000FF"/>
                </a:solidFill>
                <a:latin typeface="Arial"/>
                <a:cs typeface="Arial"/>
              </a:rPr>
              <a:t>Minsley</a:t>
            </a:r>
            <a:r>
              <a:rPr lang="en-US" sz="1400" dirty="0">
                <a:solidFill>
                  <a:srgbClr val="0000FF"/>
                </a:solidFill>
                <a:latin typeface="Arial"/>
                <a:cs typeface="Arial"/>
              </a:rPr>
              <a:t>, Rover, J., and Singha, K. (2019), Investigating lake-area dynamics across a permafrost-thaw spectrum using airborne electromagnetic surveys and remote sensing time-series data in Yukon Flats, Alaska, </a:t>
            </a:r>
            <a:r>
              <a:rPr lang="en-US" sz="1400" i="1" dirty="0">
                <a:solidFill>
                  <a:srgbClr val="0000FF"/>
                </a:solidFill>
                <a:latin typeface="Arial"/>
                <a:cs typeface="Arial"/>
              </a:rPr>
              <a:t>Environmental Research Letters, 14</a:t>
            </a:r>
            <a:r>
              <a:rPr lang="en-US" sz="1400" dirty="0">
                <a:solidFill>
                  <a:srgbClr val="0000FF"/>
                </a:solidFill>
                <a:latin typeface="Arial"/>
                <a:cs typeface="Arial"/>
              </a:rPr>
              <a:t>, 025001 DOI: 10.1088/1748-9326/aaf06f</a:t>
            </a:r>
          </a:p>
          <a:p>
            <a:pPr eaLnBrk="1" hangingPunct="1">
              <a:spcAft>
                <a:spcPts val="600"/>
              </a:spcAft>
            </a:pPr>
            <a:endParaRPr lang="en-US" sz="1400" dirty="0">
              <a:solidFill>
                <a:srgbClr val="0000FF"/>
              </a:solidFill>
              <a:latin typeface="Arial"/>
              <a:cs typeface="Arial"/>
            </a:endParaRPr>
          </a:p>
          <a:p>
            <a:pPr eaLnBrk="1" hangingPunct="1">
              <a:spcAft>
                <a:spcPts val="600"/>
              </a:spcAft>
            </a:pPr>
            <a:r>
              <a:rPr lang="en-US" sz="1400" b="1" dirty="0">
                <a:solidFill>
                  <a:srgbClr val="0000FF"/>
                </a:solidFill>
                <a:latin typeface="Arial"/>
                <a:cs typeface="Arial"/>
              </a:rPr>
              <a:t>Award Information:</a:t>
            </a:r>
          </a:p>
          <a:p>
            <a:pPr eaLnBrk="1" hangingPunct="1">
              <a:spcAft>
                <a:spcPts val="600"/>
              </a:spcAft>
            </a:pPr>
            <a:r>
              <a:rPr lang="en-US" sz="1400" dirty="0">
                <a:solidFill>
                  <a:srgbClr val="0000FF"/>
                </a:solidFill>
                <a:latin typeface="Arial"/>
                <a:cs typeface="Arial"/>
              </a:rPr>
              <a:t>This research was supported by the Arctic-Boreal Vulnerability Experiment (</a:t>
            </a:r>
            <a:r>
              <a:rPr lang="en-US" sz="1400" dirty="0" err="1">
                <a:solidFill>
                  <a:srgbClr val="0000FF"/>
                </a:solidFill>
                <a:latin typeface="Arial"/>
                <a:cs typeface="Arial"/>
              </a:rPr>
              <a:t>ABoVE</a:t>
            </a:r>
            <a:r>
              <a:rPr lang="en-US" sz="1400" dirty="0">
                <a:solidFill>
                  <a:srgbClr val="0000FF"/>
                </a:solidFill>
                <a:latin typeface="Arial"/>
                <a:cs typeface="Arial"/>
              </a:rPr>
              <a:t>), a NASA Terrestrial Ecology project, under Award 14-TE14-0012 </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5742925"/>
            <a:ext cx="1676400" cy="614342"/>
          </a:xfrm>
          <a:prstGeom prst="rect">
            <a:avLst/>
          </a:prstGeom>
        </p:spPr>
      </p:pic>
    </p:spTree>
    <p:extLst>
      <p:ext uri="{BB962C8B-B14F-4D97-AF65-F5344CB8AC3E}">
        <p14:creationId xmlns:p14="http://schemas.microsoft.com/office/powerpoint/2010/main" val="4240291095"/>
      </p:ext>
    </p:extLst>
  </p:cSld>
  <p:clrMapOvr>
    <a:masterClrMapping/>
  </p:clrMapOvr>
</p:sld>
</file>

<file path=ppt/theme/theme1.xml><?xml version="1.0" encoding="utf-8"?>
<a:theme xmlns:a="http://schemas.openxmlformats.org/drawingml/2006/main" name="GPMC Nov 2001">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484E0"/>
      </a:hlink>
      <a:folHlink>
        <a:srgbClr val="B2B2B2"/>
      </a:folHlink>
    </a:clrScheme>
    <a:fontScheme name="GPMC Nov 200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GPMC Nov 20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PMC Nov 20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PMC Nov 20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PMC Nov 20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PMC Nov 20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PMC Nov 20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PMC Nov 20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10097</TotalTime>
  <Words>330</Words>
  <Application>Microsoft Office PowerPoint</Application>
  <PresentationFormat>On-screen Show (4:3)</PresentationFormat>
  <Paragraphs>22</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ＭＳ Ｐゴシック</vt:lpstr>
      <vt:lpstr>Arial</vt:lpstr>
      <vt:lpstr>Calibri</vt:lpstr>
      <vt:lpstr>Times New Roman</vt:lpstr>
      <vt:lpstr>GPMC Nov 2001</vt:lpstr>
      <vt:lpstr>Airborne Electromagnetic Surveys and Landsat Time-series Clustering Inform Lake-area Dynamics</vt:lpstr>
      <vt:lpstr>Notes</vt:lpstr>
    </vt:vector>
  </TitlesOfParts>
  <Company>Booz Allen Hamilton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Yoseph, Elizabeth [USA]</dc:creator>
  <cp:lastModifiedBy>Walvoord, Michelle Ann</cp:lastModifiedBy>
  <cp:revision>64</cp:revision>
  <cp:lastPrinted>2016-12-19T15:06:13Z</cp:lastPrinted>
  <dcterms:created xsi:type="dcterms:W3CDTF">2014-07-25T19:02:24Z</dcterms:created>
  <dcterms:modified xsi:type="dcterms:W3CDTF">2019-01-29T17:49:03Z</dcterms:modified>
</cp:coreProperties>
</file>