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7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 Vierling" initials="LV" lastIdx="2" clrIdx="0">
    <p:extLst/>
  </p:cmAuthor>
  <p:cmAuthor id="2" name="Jan Eitel" initials="JE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82" autoAdjust="0"/>
    <p:restoredTop sz="92289" autoAdjust="0"/>
  </p:normalViewPr>
  <p:slideViewPr>
    <p:cSldViewPr>
      <p:cViewPr varScale="1">
        <p:scale>
          <a:sx n="107" d="100"/>
          <a:sy n="107" d="100"/>
        </p:scale>
        <p:origin x="1598" y="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11/20/2018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57325" y="1181100"/>
            <a:ext cx="4251325" cy="31892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Citation: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200" b="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Eitel, J.U.H., Maguire, A.J., </a:t>
            </a:r>
            <a:r>
              <a:rPr lang="en-US" sz="1200" b="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Boelman</a:t>
            </a:r>
            <a:r>
              <a:rPr lang="en-US" sz="1200" b="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N., </a:t>
            </a:r>
            <a:r>
              <a:rPr lang="en-US" sz="1200" b="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Vierling</a:t>
            </a:r>
            <a:r>
              <a:rPr lang="en-US" sz="1200" b="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L.A., Griffin, K.L., Jensen, J., </a:t>
            </a:r>
            <a:r>
              <a:rPr lang="en-US" sz="1200" b="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Magney</a:t>
            </a:r>
            <a:r>
              <a:rPr lang="en-US" sz="1200" b="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T.S., Mahoney, P.J., </a:t>
            </a:r>
            <a:r>
              <a:rPr lang="en-US" sz="1200" b="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Meddens</a:t>
            </a:r>
            <a:r>
              <a:rPr lang="en-US" sz="1200" b="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A.J.H., Silva, C., </a:t>
            </a:r>
            <a:r>
              <a:rPr lang="en-US" sz="1200" b="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Sonnentag</a:t>
            </a:r>
            <a:r>
              <a:rPr lang="en-US" sz="1200" b="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O. Proximal remote sensing of tree physiology at northern </a:t>
            </a:r>
            <a:r>
              <a:rPr lang="en-US" sz="1200" b="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treeline</a:t>
            </a:r>
            <a:r>
              <a:rPr lang="en-US" sz="1200" b="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Do late-season changes in the photochemical reflectance index (PRI) respond to climate or photoperiod? </a:t>
            </a:r>
            <a:r>
              <a:rPr lang="en-US" sz="1200" b="0" i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 Sensing of Environment, accepted.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200" b="1" dirty="0">
                <a:solidFill>
                  <a:srgbClr val="0000FF"/>
                </a:solidFill>
                <a:latin typeface="Arial"/>
                <a:cs typeface="Arial"/>
              </a:rPr>
              <a:t>Award Information:</a:t>
            </a:r>
          </a:p>
          <a:p>
            <a:pPr eaLnBrk="1" hangingPunct="1">
              <a:spcAft>
                <a:spcPts val="600"/>
              </a:spcAft>
            </a:pP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</a:rPr>
              <a:t>The funding for this work came from the NASA </a:t>
            </a:r>
            <a:r>
              <a:rPr lang="en-US" sz="1200" dirty="0" err="1">
                <a:solidFill>
                  <a:srgbClr val="0000FF"/>
                </a:solidFill>
                <a:latin typeface="Arial"/>
                <a:cs typeface="Arial"/>
              </a:rPr>
              <a:t>ABoVE</a:t>
            </a: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</a:rPr>
              <a:t> grant NNX15AT86A. </a:t>
            </a:r>
          </a:p>
          <a:p>
            <a:pPr eaLnBrk="1" hangingPunct="1">
              <a:spcAft>
                <a:spcPts val="600"/>
              </a:spcAft>
            </a:pPr>
            <a:endParaRPr lang="en-US" sz="1200" dirty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200" b="1" dirty="0">
                <a:solidFill>
                  <a:srgbClr val="0000FF"/>
                </a:solidFill>
                <a:latin typeface="Arial"/>
                <a:cs typeface="Arial"/>
              </a:rPr>
              <a:t>Datasets:</a:t>
            </a:r>
          </a:p>
          <a:p>
            <a:pPr eaLnBrk="1" hangingPunct="1">
              <a:spcAft>
                <a:spcPts val="600"/>
              </a:spcAft>
            </a:pPr>
            <a:r>
              <a:rPr lang="en-US" sz="1200" dirty="0">
                <a:solidFill>
                  <a:srgbClr val="0000FF"/>
                </a:solidFill>
                <a:latin typeface="Arial"/>
                <a:cs typeface="Arial"/>
              </a:rPr>
              <a:t>In-situ measurements of PRI and meteorological variables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815427" indent="-313626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254503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756305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258107" indent="-250901"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759909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261710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763511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4265313" indent="-250901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89AFD0-6455-4BC4-9C71-8A9E7FA57122}" type="slidenum">
              <a:rPr kumimoji="0" lang="en-US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33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85" indent="0" algn="ctr">
              <a:buNone/>
              <a:defRPr/>
            </a:lvl2pPr>
            <a:lvl3pPr marL="913370" indent="0" algn="ctr">
              <a:buNone/>
              <a:defRPr/>
            </a:lvl3pPr>
            <a:lvl4pPr marL="1370058" indent="0" algn="ctr">
              <a:buNone/>
              <a:defRPr/>
            </a:lvl4pPr>
            <a:lvl5pPr marL="1826744" indent="0" algn="ctr">
              <a:buNone/>
              <a:defRPr/>
            </a:lvl5pPr>
            <a:lvl6pPr marL="2283427" indent="0" algn="ctr">
              <a:buNone/>
              <a:defRPr/>
            </a:lvl6pPr>
            <a:lvl7pPr marL="2740114" indent="0" algn="ctr">
              <a:buNone/>
              <a:defRPr/>
            </a:lvl7pPr>
            <a:lvl8pPr marL="3196798" indent="0" algn="ctr">
              <a:buNone/>
              <a:defRPr/>
            </a:lvl8pPr>
            <a:lvl9pPr marL="365348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83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40"/>
            <a:ext cx="2044700" cy="5529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1" y="327040"/>
            <a:ext cx="5983288" cy="5529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77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9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3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73249"/>
      </p:ext>
    </p:extLst>
  </p:cSld>
  <p:clrMapOvr>
    <a:masterClrMapping/>
  </p:clrMapOvr>
  <p:transition spd="med"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JPL-logo_Stacked_RedBlack-RGB_small_040615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78"/>
          <a:stretch/>
        </p:blipFill>
        <p:spPr>
          <a:xfrm>
            <a:off x="8435767" y="6600391"/>
            <a:ext cx="421826" cy="145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33563" y="6492879"/>
            <a:ext cx="5476875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8376" y="6492879"/>
            <a:ext cx="1069767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1E51A9F-9D40-144B-9666-6B30B75E8C1B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457200"/>
              <a:t>‹#›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2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85" indent="0">
              <a:buNone/>
              <a:defRPr sz="1800"/>
            </a:lvl2pPr>
            <a:lvl3pPr marL="913370" indent="0">
              <a:buNone/>
              <a:defRPr sz="1600"/>
            </a:lvl3pPr>
            <a:lvl4pPr marL="1370058" indent="0">
              <a:buNone/>
              <a:defRPr sz="1400"/>
            </a:lvl4pPr>
            <a:lvl5pPr marL="1826744" indent="0">
              <a:buNone/>
              <a:defRPr sz="1400"/>
            </a:lvl5pPr>
            <a:lvl6pPr marL="2283427" indent="0">
              <a:buNone/>
              <a:defRPr sz="1400"/>
            </a:lvl6pPr>
            <a:lvl7pPr marL="2740114" indent="0">
              <a:buNone/>
              <a:defRPr sz="1400"/>
            </a:lvl7pPr>
            <a:lvl8pPr marL="3196798" indent="0">
              <a:buNone/>
              <a:defRPr sz="1400"/>
            </a:lvl8pPr>
            <a:lvl9pPr marL="365348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8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1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5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5" indent="0">
              <a:buNone/>
              <a:defRPr sz="2000" b="1"/>
            </a:lvl2pPr>
            <a:lvl3pPr marL="913370" indent="0">
              <a:buNone/>
              <a:defRPr sz="1800" b="1"/>
            </a:lvl3pPr>
            <a:lvl4pPr marL="1370058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7" indent="0">
              <a:buNone/>
              <a:defRPr sz="1600" b="1"/>
            </a:lvl6pPr>
            <a:lvl7pPr marL="2740114" indent="0">
              <a:buNone/>
              <a:defRPr sz="1600" b="1"/>
            </a:lvl7pPr>
            <a:lvl8pPr marL="3196798" indent="0">
              <a:buNone/>
              <a:defRPr sz="1600" b="1"/>
            </a:lvl8pPr>
            <a:lvl9pPr marL="36534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85" indent="0">
              <a:buNone/>
              <a:defRPr sz="2000" b="1"/>
            </a:lvl2pPr>
            <a:lvl3pPr marL="913370" indent="0">
              <a:buNone/>
              <a:defRPr sz="1800" b="1"/>
            </a:lvl3pPr>
            <a:lvl4pPr marL="1370058" indent="0">
              <a:buNone/>
              <a:defRPr sz="1600" b="1"/>
            </a:lvl4pPr>
            <a:lvl5pPr marL="1826744" indent="0">
              <a:buNone/>
              <a:defRPr sz="1600" b="1"/>
            </a:lvl5pPr>
            <a:lvl6pPr marL="2283427" indent="0">
              <a:buNone/>
              <a:defRPr sz="1600" b="1"/>
            </a:lvl6pPr>
            <a:lvl7pPr marL="2740114" indent="0">
              <a:buNone/>
              <a:defRPr sz="1600" b="1"/>
            </a:lvl7pPr>
            <a:lvl8pPr marL="3196798" indent="0">
              <a:buNone/>
              <a:defRPr sz="1600" b="1"/>
            </a:lvl8pPr>
            <a:lvl9pPr marL="365348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8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8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4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1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85" indent="0">
              <a:buNone/>
              <a:defRPr sz="1200"/>
            </a:lvl2pPr>
            <a:lvl3pPr marL="913370" indent="0">
              <a:buNone/>
              <a:defRPr sz="1000"/>
            </a:lvl3pPr>
            <a:lvl4pPr marL="1370058" indent="0">
              <a:buNone/>
              <a:defRPr sz="900"/>
            </a:lvl4pPr>
            <a:lvl5pPr marL="1826744" indent="0">
              <a:buNone/>
              <a:defRPr sz="900"/>
            </a:lvl5pPr>
            <a:lvl6pPr marL="2283427" indent="0">
              <a:buNone/>
              <a:defRPr sz="900"/>
            </a:lvl6pPr>
            <a:lvl7pPr marL="2740114" indent="0">
              <a:buNone/>
              <a:defRPr sz="900"/>
            </a:lvl7pPr>
            <a:lvl8pPr marL="3196798" indent="0">
              <a:buNone/>
              <a:defRPr sz="900"/>
            </a:lvl8pPr>
            <a:lvl9pPr marL="36534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1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85" indent="0">
              <a:buNone/>
              <a:defRPr sz="2800"/>
            </a:lvl2pPr>
            <a:lvl3pPr marL="913370" indent="0">
              <a:buNone/>
              <a:defRPr sz="2400"/>
            </a:lvl3pPr>
            <a:lvl4pPr marL="1370058" indent="0">
              <a:buNone/>
              <a:defRPr sz="2000"/>
            </a:lvl4pPr>
            <a:lvl5pPr marL="1826744" indent="0">
              <a:buNone/>
              <a:defRPr sz="2000"/>
            </a:lvl5pPr>
            <a:lvl6pPr marL="2283427" indent="0">
              <a:buNone/>
              <a:defRPr sz="2000"/>
            </a:lvl6pPr>
            <a:lvl7pPr marL="2740114" indent="0">
              <a:buNone/>
              <a:defRPr sz="2000"/>
            </a:lvl7pPr>
            <a:lvl8pPr marL="3196798" indent="0">
              <a:buNone/>
              <a:defRPr sz="2000"/>
            </a:lvl8pPr>
            <a:lvl9pPr marL="365348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85" indent="0">
              <a:buNone/>
              <a:defRPr sz="1200"/>
            </a:lvl2pPr>
            <a:lvl3pPr marL="913370" indent="0">
              <a:buNone/>
              <a:defRPr sz="1000"/>
            </a:lvl3pPr>
            <a:lvl4pPr marL="1370058" indent="0">
              <a:buNone/>
              <a:defRPr sz="900"/>
            </a:lvl4pPr>
            <a:lvl5pPr marL="1826744" indent="0">
              <a:buNone/>
              <a:defRPr sz="900"/>
            </a:lvl5pPr>
            <a:lvl6pPr marL="2283427" indent="0">
              <a:buNone/>
              <a:defRPr sz="900"/>
            </a:lvl6pPr>
            <a:lvl7pPr marL="2740114" indent="0">
              <a:buNone/>
              <a:defRPr sz="900"/>
            </a:lvl7pPr>
            <a:lvl8pPr marL="3196798" indent="0">
              <a:buNone/>
              <a:defRPr sz="900"/>
            </a:lvl8pPr>
            <a:lvl9pPr marL="365348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2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5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102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36" tIns="45669" rIns="91336" bIns="45669" anchor="ctr"/>
          <a:lstStyle/>
          <a:p>
            <a:pPr defTabSz="913370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873" tIns="48436" rIns="96873" bIns="48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1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7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3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73" tIns="48436" rIns="96873" bIns="4843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370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ea typeface="ＭＳ Ｐゴシック" charset="0"/>
              </a:rPr>
              <a:pPr defTabSz="91337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9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685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37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058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674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515" indent="-34251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500" indent="-25688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1943" indent="-229928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214" indent="-22675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69658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6343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029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39710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6401" indent="-22834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85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70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058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744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427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114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798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485" algn="l" defTabSz="45668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7"/>
          <p:cNvSpPr txBox="1">
            <a:spLocks noChangeArrowheads="1"/>
          </p:cNvSpPr>
          <p:nvPr/>
        </p:nvSpPr>
        <p:spPr bwMode="auto">
          <a:xfrm>
            <a:off x="28274" y="1083785"/>
            <a:ext cx="9100810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5888" indent="-115888"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indent="0" defTabSz="342900"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285750" indent="-285750" defTabSz="342900">
              <a:buSzPct val="125000"/>
              <a:buFont typeface="Arial" charset="0"/>
              <a:buChar char="•"/>
              <a:defRPr/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Relatively little is known of how the world’s largest vegetation transition zone – the Forest Tundra Ecotone (FTE) – is responding to climate change. </a:t>
            </a:r>
          </a:p>
          <a:p>
            <a:pPr marL="285750" indent="-285750" defTabSz="342900">
              <a:buSzPct val="125000"/>
              <a:buFont typeface="Arial" charset="0"/>
              <a:buChar char="•"/>
              <a:defRPr/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Newly available, satellite-derived time-series of the Photochemical Reflectance Index (PRI) could provide new insights into the physiological response of the FTE to climate change.</a:t>
            </a:r>
          </a:p>
          <a:p>
            <a:pPr marL="285750" indent="-285750" defTabSz="342900">
              <a:buSzPct val="125000"/>
              <a:buFont typeface="Arial" charset="0"/>
              <a:buChar char="•"/>
              <a:defRPr/>
            </a:pPr>
            <a:r>
              <a:rPr lang="en-US" sz="1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Objective: </a:t>
            </a: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tested if late-season changes of PRI respond to climate or photoperiod.</a:t>
            </a:r>
          </a:p>
          <a:p>
            <a:pPr marL="285750" indent="-285750" defTabSz="342900">
              <a:buSzPct val="125000"/>
              <a:buFont typeface="Arial" charset="0"/>
              <a:buChar char="•"/>
              <a:defRPr/>
            </a:pPr>
            <a:endParaRPr lang="en-US" sz="10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342900">
              <a:buSzPct val="125000"/>
              <a:buFont typeface="Arial" charset="0"/>
              <a:buChar char="•"/>
              <a:defRPr/>
            </a:pPr>
            <a:endParaRPr lang="en-US" sz="1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21"/>
          <p:cNvSpPr>
            <a:spLocks noChangeArrowheads="1"/>
          </p:cNvSpPr>
          <p:nvPr/>
        </p:nvSpPr>
        <p:spPr bwMode="auto">
          <a:xfrm>
            <a:off x="304800" y="-1"/>
            <a:ext cx="8510102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342900">
              <a:lnSpc>
                <a:spcPts val="2000"/>
              </a:lnSpc>
              <a:spcAft>
                <a:spcPts val="400"/>
              </a:spcAft>
              <a:defRPr/>
            </a:pPr>
            <a:r>
              <a:rPr lang="en-US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Proximal remote sensing of tree physiology at northern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treeline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: Do late-season changes in the photochemical reflectance index (PRI) respond to climate or photoperiod?</a:t>
            </a:r>
          </a:p>
          <a:p>
            <a:pPr algn="ctr" defTabSz="342900">
              <a:spcAft>
                <a:spcPts val="400"/>
              </a:spcAft>
              <a:defRPr/>
            </a:pPr>
            <a:r>
              <a:rPr lang="en-US" sz="1100" dirty="0">
                <a:latin typeface="Arial"/>
                <a:cs typeface="Arial"/>
              </a:rPr>
              <a:t>JUH Eitel, AJ Maguire, NTB </a:t>
            </a:r>
            <a:r>
              <a:rPr lang="en-US" sz="1100" dirty="0" err="1">
                <a:latin typeface="Arial"/>
                <a:cs typeface="Arial"/>
              </a:rPr>
              <a:t>Boelman</a:t>
            </a:r>
            <a:r>
              <a:rPr lang="en-US" sz="1100" dirty="0">
                <a:latin typeface="Arial"/>
                <a:cs typeface="Arial"/>
              </a:rPr>
              <a:t>, LA </a:t>
            </a:r>
            <a:r>
              <a:rPr lang="en-US" sz="1100" dirty="0" err="1">
                <a:latin typeface="Arial"/>
                <a:cs typeface="Arial"/>
              </a:rPr>
              <a:t>Vierling</a:t>
            </a:r>
            <a:r>
              <a:rPr lang="en-US" sz="1100" dirty="0">
                <a:latin typeface="Arial"/>
                <a:cs typeface="Arial"/>
              </a:rPr>
              <a:t>, KL Griffin, J Jensen, TS </a:t>
            </a:r>
            <a:r>
              <a:rPr lang="en-US" sz="1100" dirty="0" err="1">
                <a:latin typeface="Arial"/>
                <a:cs typeface="Arial"/>
              </a:rPr>
              <a:t>Magney</a:t>
            </a:r>
            <a:r>
              <a:rPr lang="en-US" sz="1100" dirty="0">
                <a:latin typeface="Arial"/>
                <a:cs typeface="Arial"/>
              </a:rPr>
              <a:t>, PJ Mahoney, </a:t>
            </a:r>
          </a:p>
          <a:p>
            <a:pPr algn="ctr" defTabSz="342900">
              <a:spcAft>
                <a:spcPts val="400"/>
              </a:spcAft>
              <a:defRPr/>
            </a:pPr>
            <a:r>
              <a:rPr lang="en-US" sz="1100" dirty="0">
                <a:latin typeface="Arial"/>
                <a:cs typeface="Arial"/>
              </a:rPr>
              <a:t>AJH </a:t>
            </a:r>
            <a:r>
              <a:rPr lang="en-US" sz="1100" dirty="0" err="1">
                <a:latin typeface="Arial"/>
                <a:cs typeface="Arial"/>
              </a:rPr>
              <a:t>Meddens</a:t>
            </a:r>
            <a:r>
              <a:rPr lang="en-US" sz="1100" dirty="0">
                <a:latin typeface="Arial"/>
                <a:cs typeface="Arial"/>
              </a:rPr>
              <a:t>, C Silva, O </a:t>
            </a:r>
            <a:r>
              <a:rPr lang="en-US" sz="1100" dirty="0" err="1">
                <a:latin typeface="Arial"/>
                <a:cs typeface="Arial"/>
              </a:rPr>
              <a:t>Sonnentag</a:t>
            </a:r>
            <a:r>
              <a:rPr lang="en-US" sz="1100" dirty="0">
                <a:latin typeface="Arial"/>
                <a:cs typeface="Arial"/>
              </a:rPr>
              <a:t>. </a:t>
            </a:r>
            <a:r>
              <a:rPr lang="en-US" sz="1100" b="1" i="1" dirty="0">
                <a:latin typeface="Arial"/>
                <a:cs typeface="Arial"/>
              </a:rPr>
              <a:t>Remote Sensing of Environment, </a:t>
            </a:r>
            <a:r>
              <a:rPr lang="en-US" sz="1100" i="1" dirty="0">
                <a:latin typeface="Arial"/>
                <a:cs typeface="Arial"/>
              </a:rPr>
              <a:t>accepted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25" y="6137622"/>
            <a:ext cx="89824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</a:t>
            </a:r>
          </a:p>
          <a:p>
            <a:pPr defTabSz="342900">
              <a:buSzPct val="125000"/>
              <a:defRPr/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time-series of late-season phenological transitions may indeed facilitate our understanding of the FTE responds to climate change.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1B33C9-4991-F544-8F2D-B008E3ECA0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09167"/>
            <a:ext cx="1138038" cy="41705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0D3137D-9447-4E17-88F3-E29FBBC09C6F}"/>
              </a:ext>
            </a:extLst>
          </p:cNvPr>
          <p:cNvSpPr txBox="1"/>
          <p:nvPr/>
        </p:nvSpPr>
        <p:spPr>
          <a:xfrm>
            <a:off x="45517" y="2354095"/>
            <a:ext cx="90984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spcBef>
                <a:spcPts val="600"/>
              </a:spcBef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Ground-based, time-series of PRI were acquired from individual trees in combination with meteorological variables and photoperiod information at six FTE sites in Alaska. </a:t>
            </a:r>
          </a:p>
          <a:p>
            <a:pPr marL="214313" indent="-214313" defTabSz="342900"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linear mixed-effects modeling approach was used to determine the significance (α=0.001) and effect size (i.e., standardized slope b*) of environmental factors on late-seasonal changes in the PRI signal.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DA4B60-D0BD-4A56-B1E8-7F03B5693BE0}"/>
              </a:ext>
            </a:extLst>
          </p:cNvPr>
          <p:cNvSpPr txBox="1"/>
          <p:nvPr/>
        </p:nvSpPr>
        <p:spPr>
          <a:xfrm>
            <a:off x="22145" y="3465400"/>
            <a:ext cx="2674046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buSzPct val="125000"/>
              <a:defRPr/>
            </a:pPr>
            <a:r>
              <a:rPr lang="en-US" sz="1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defTabSz="342900">
              <a:buSzPct val="125000"/>
              <a:defRPr/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Fig 1.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Photoperiod had the strongest, significant effect on late-season changes in PRI (b*=0.08, p&lt;0.001), but environmental variables susceptible to climate change were also significant (i.e., daily mean solar radiation (b*=-0.03, p&lt;0.001) and daily mean soil temperature (b*=0.02, p&lt;0.001)). </a:t>
            </a:r>
          </a:p>
          <a:p>
            <a:pPr marL="285750" indent="-285750" defTabSz="342900">
              <a:spcBef>
                <a:spcPts val="600"/>
              </a:spcBef>
              <a:buSzPct val="125000"/>
              <a:buFontTx/>
              <a:buChar char="-"/>
              <a:defRPr/>
            </a:pPr>
            <a:endParaRPr lang="en-US" sz="1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38AD219-D9B2-4A57-899F-B7662C0151A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431" y="3737189"/>
            <a:ext cx="2738200" cy="2405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E857C15-AF1E-4EC7-A709-0967847E71C6}"/>
              </a:ext>
            </a:extLst>
          </p:cNvPr>
          <p:cNvPicPr/>
          <p:nvPr/>
        </p:nvPicPr>
        <p:blipFill rotWithShape="1">
          <a:blip r:embed="rId5"/>
          <a:srcRect r="8237"/>
          <a:stretch/>
        </p:blipFill>
        <p:spPr>
          <a:xfrm>
            <a:off x="6637536" y="3502237"/>
            <a:ext cx="2541963" cy="26234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C6DBAD-3E42-4074-A915-AC5C1093D38E}"/>
              </a:ext>
            </a:extLst>
          </p:cNvPr>
          <p:cNvSpPr txBox="1"/>
          <p:nvPr/>
        </p:nvSpPr>
        <p:spPr>
          <a:xfrm>
            <a:off x="5381611" y="3542577"/>
            <a:ext cx="12941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Fig 2.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Estimates of PRI for a select tree for 2016 (black triangles) 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and predicted PRI for 2100 (red circles) based on projected climate variables.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C072C2-AE47-49DD-BD67-41877C0D4F62}"/>
              </a:ext>
            </a:extLst>
          </p:cNvPr>
          <p:cNvSpPr txBox="1"/>
          <p:nvPr/>
        </p:nvSpPr>
        <p:spPr>
          <a:xfrm>
            <a:off x="2485135" y="3833269"/>
            <a:ext cx="872355" cy="26161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1100" dirty="0"/>
              <a:t>Photoperiod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DAA165-F11F-407C-A27A-9032F230B539}"/>
              </a:ext>
            </a:extLst>
          </p:cNvPr>
          <p:cNvSpPr txBox="1"/>
          <p:nvPr/>
        </p:nvSpPr>
        <p:spPr>
          <a:xfrm>
            <a:off x="4052417" y="5211756"/>
            <a:ext cx="925253" cy="24622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Max soil temp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E0241C-D2C0-474D-AAD2-E0AFAE0C1965}"/>
              </a:ext>
            </a:extLst>
          </p:cNvPr>
          <p:cNvSpPr txBox="1"/>
          <p:nvPr/>
        </p:nvSpPr>
        <p:spPr>
          <a:xfrm>
            <a:off x="4052417" y="5535611"/>
            <a:ext cx="1249060" cy="24622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Mean solar radiation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02AD88-DD9C-4D12-B000-676D1E62D7DE}"/>
              </a:ext>
            </a:extLst>
          </p:cNvPr>
          <p:cNvSpPr txBox="1"/>
          <p:nvPr/>
        </p:nvSpPr>
        <p:spPr>
          <a:xfrm>
            <a:off x="2485135" y="4195212"/>
            <a:ext cx="982961" cy="24622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Mean soil temp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E2CF07-1B54-42F8-808D-B4E0C673A8A1}"/>
              </a:ext>
            </a:extLst>
          </p:cNvPr>
          <p:cNvSpPr txBox="1"/>
          <p:nvPr/>
        </p:nvSpPr>
        <p:spPr>
          <a:xfrm>
            <a:off x="4052417" y="4865120"/>
            <a:ext cx="933269" cy="24622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1000" dirty="0" err="1"/>
              <a:t>Stdev</a:t>
            </a:r>
            <a:r>
              <a:rPr lang="en-US" sz="1000" dirty="0"/>
              <a:t> air temp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D7159D3-9E04-4436-835F-F14BB4EE23C6}"/>
              </a:ext>
            </a:extLst>
          </p:cNvPr>
          <p:cNvSpPr txBox="1"/>
          <p:nvPr/>
        </p:nvSpPr>
        <p:spPr>
          <a:xfrm>
            <a:off x="2485135" y="4541766"/>
            <a:ext cx="436338" cy="24622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Year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43752F-E193-4D3B-879A-63EDBA64F57E}"/>
              </a:ext>
            </a:extLst>
          </p:cNvPr>
          <p:cNvSpPr txBox="1"/>
          <p:nvPr/>
        </p:nvSpPr>
        <p:spPr>
          <a:xfrm>
            <a:off x="3039319" y="5971716"/>
            <a:ext cx="226215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Standardized slope estimates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267DEC-0E34-407A-99D6-8E2AB5F2B3C5}"/>
              </a:ext>
            </a:extLst>
          </p:cNvPr>
          <p:cNvSpPr/>
          <p:nvPr/>
        </p:nvSpPr>
        <p:spPr bwMode="auto">
          <a:xfrm>
            <a:off x="2682338" y="4939960"/>
            <a:ext cx="294042" cy="85388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BAE43E-98A9-4027-88D3-EAA44945D408}"/>
              </a:ext>
            </a:extLst>
          </p:cNvPr>
          <p:cNvSpPr txBox="1"/>
          <p:nvPr/>
        </p:nvSpPr>
        <p:spPr>
          <a:xfrm>
            <a:off x="6888535" y="5993517"/>
            <a:ext cx="222471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Julian Day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324AC61-EA96-40C6-80B2-6B8A98AFE2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56635" y="5218438"/>
            <a:ext cx="1680579" cy="48913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AA4A8EC-77E7-4E6D-AE67-7116C8872549}"/>
              </a:ext>
            </a:extLst>
          </p:cNvPr>
          <p:cNvSpPr txBox="1"/>
          <p:nvPr/>
        </p:nvSpPr>
        <p:spPr>
          <a:xfrm rot="16200000">
            <a:off x="6465626" y="4746491"/>
            <a:ext cx="46358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PRI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9D342E-E5F6-4E73-B494-236FE963398F}"/>
              </a:ext>
            </a:extLst>
          </p:cNvPr>
          <p:cNvSpPr txBox="1"/>
          <p:nvPr/>
        </p:nvSpPr>
        <p:spPr>
          <a:xfrm>
            <a:off x="7896924" y="3466079"/>
            <a:ext cx="127534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6.41±1.19 days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92CEE96A-0849-42CC-A1C5-A66E674ACDAF}"/>
              </a:ext>
            </a:extLst>
          </p:cNvPr>
          <p:cNvSpPr/>
          <p:nvPr/>
        </p:nvSpPr>
        <p:spPr bwMode="auto">
          <a:xfrm rot="16200000">
            <a:off x="8783429" y="3703826"/>
            <a:ext cx="59974" cy="152402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17361"/>
      </p:ext>
    </p:extLst>
  </p:cSld>
  <p:clrMapOvr>
    <a:masterClrMapping/>
  </p:clrMapOvr>
</p:sld>
</file>

<file path=ppt/theme/theme1.xml><?xml version="1.0" encoding="utf-8"?>
<a:theme xmlns:a="http://schemas.openxmlformats.org/drawingml/2006/main" name="1_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20169</TotalTime>
  <Words>401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Times New Roman</vt:lpstr>
      <vt:lpstr>1_GPMC Nov 2001</vt:lpstr>
      <vt:lpstr>PowerPoint Presentation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Jan Eitel</cp:lastModifiedBy>
  <cp:revision>187</cp:revision>
  <cp:lastPrinted>2016-12-19T15:06:13Z</cp:lastPrinted>
  <dcterms:created xsi:type="dcterms:W3CDTF">2014-07-25T19:02:24Z</dcterms:created>
  <dcterms:modified xsi:type="dcterms:W3CDTF">2018-11-20T19:54:48Z</dcterms:modified>
</cp:coreProperties>
</file>