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A072-D5FB-4DB4-824F-AD256D3914D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3A55-6BA7-4F62-A28F-99651FF7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9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A072-D5FB-4DB4-824F-AD256D3914D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3A55-6BA7-4F62-A28F-99651FF7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0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A072-D5FB-4DB4-824F-AD256D3914D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3A55-6BA7-4F62-A28F-99651FF7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98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46" indent="0" algn="ctr">
              <a:buNone/>
              <a:defRPr/>
            </a:lvl2pPr>
            <a:lvl3pPr marL="913693" indent="0" algn="ctr">
              <a:buNone/>
              <a:defRPr/>
            </a:lvl3pPr>
            <a:lvl4pPr marL="1370540" indent="0" algn="ctr">
              <a:buNone/>
              <a:defRPr/>
            </a:lvl4pPr>
            <a:lvl5pPr marL="1827384" indent="0" algn="ctr">
              <a:buNone/>
              <a:defRPr/>
            </a:lvl5pPr>
            <a:lvl6pPr marL="2284230" indent="0" algn="ctr">
              <a:buNone/>
              <a:defRPr/>
            </a:lvl6pPr>
            <a:lvl7pPr marL="2741077" indent="0" algn="ctr">
              <a:buNone/>
              <a:defRPr/>
            </a:lvl7pPr>
            <a:lvl8pPr marL="3197922" indent="0" algn="ctr">
              <a:buNone/>
              <a:defRPr/>
            </a:lvl8pPr>
            <a:lvl9pPr marL="365476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69AB-AAB5-8945-9B48-0324A8B3E70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42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6096000" cy="5715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CC9-E66A-1145-B904-CAB326CB98F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697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6" indent="0">
              <a:buNone/>
              <a:defRPr sz="1800"/>
            </a:lvl2pPr>
            <a:lvl3pPr marL="913693" indent="0">
              <a:buNone/>
              <a:defRPr sz="1600"/>
            </a:lvl3pPr>
            <a:lvl4pPr marL="1370540" indent="0">
              <a:buNone/>
              <a:defRPr sz="1400"/>
            </a:lvl4pPr>
            <a:lvl5pPr marL="1827384" indent="0">
              <a:buNone/>
              <a:defRPr sz="1400"/>
            </a:lvl5pPr>
            <a:lvl6pPr marL="2284230" indent="0">
              <a:buNone/>
              <a:defRPr sz="1400"/>
            </a:lvl6pPr>
            <a:lvl7pPr marL="2741077" indent="0">
              <a:buNone/>
              <a:defRPr sz="1400"/>
            </a:lvl7pPr>
            <a:lvl8pPr marL="3197922" indent="0">
              <a:buNone/>
              <a:defRPr sz="1400"/>
            </a:lvl8pPr>
            <a:lvl9pPr marL="365476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4194-454F-374F-8232-686D2FA2EA4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73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BE65-7947-134D-B34C-E018BC2D490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38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463-808A-6843-ACFF-BF9D4445594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773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55C-23D9-6943-B41E-570597392F16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016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74FA-F0E1-F945-B657-B2CFFF6A641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977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E266-AF95-E340-B8F5-FA07BA3B7DF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A072-D5FB-4DB4-824F-AD256D3914D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3A55-6BA7-4F62-A28F-99651FF7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583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6" indent="0">
              <a:buNone/>
              <a:defRPr sz="2800"/>
            </a:lvl2pPr>
            <a:lvl3pPr marL="913693" indent="0">
              <a:buNone/>
              <a:defRPr sz="2400"/>
            </a:lvl3pPr>
            <a:lvl4pPr marL="1370540" indent="0">
              <a:buNone/>
              <a:defRPr sz="2000"/>
            </a:lvl4pPr>
            <a:lvl5pPr marL="1827384" indent="0">
              <a:buNone/>
              <a:defRPr sz="2000"/>
            </a:lvl5pPr>
            <a:lvl6pPr marL="2284230" indent="0">
              <a:buNone/>
              <a:defRPr sz="2000"/>
            </a:lvl6pPr>
            <a:lvl7pPr marL="2741077" indent="0">
              <a:buNone/>
              <a:defRPr sz="2000"/>
            </a:lvl7pPr>
            <a:lvl8pPr marL="3197922" indent="0">
              <a:buNone/>
              <a:defRPr sz="2000"/>
            </a:lvl8pPr>
            <a:lvl9pPr marL="3654769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BFB-6513-DE46-9E73-439096B0E8F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879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FC5C-7B89-4E41-9A30-8CDEBE46D53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507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35"/>
            <a:ext cx="2044700" cy="5529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27035"/>
            <a:ext cx="5983288" cy="5529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22FF-251F-2F4E-87F4-E6764F6327F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897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1"/>
            <a:ext cx="38100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1" y="662940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422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88823"/>
      </p:ext>
    </p:extLst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A072-D5FB-4DB4-824F-AD256D3914D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3A55-6BA7-4F62-A28F-99651FF7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0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A072-D5FB-4DB4-824F-AD256D3914D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3A55-6BA7-4F62-A28F-99651FF7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7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A072-D5FB-4DB4-824F-AD256D3914D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3A55-6BA7-4F62-A28F-99651FF7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47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A072-D5FB-4DB4-824F-AD256D3914D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3A55-6BA7-4F62-A28F-99651FF7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5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A072-D5FB-4DB4-824F-AD256D3914D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3A55-6BA7-4F62-A28F-99651FF7E4E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94" y="8176"/>
            <a:ext cx="10033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41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A072-D5FB-4DB4-824F-AD256D3914D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3A55-6BA7-4F62-A28F-99651FF7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3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A072-D5FB-4DB4-824F-AD256D3914D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3A55-6BA7-4F62-A28F-99651FF7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2A072-D5FB-4DB4-824F-AD256D3914D5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3A55-6BA7-4F62-A28F-99651FF7E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3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4" y="95260"/>
            <a:ext cx="10033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098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366" tIns="45685" rIns="91366" bIns="45685" anchor="ctr"/>
          <a:lstStyle/>
          <a:p>
            <a:pPr defTabSz="913693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1" y="327025"/>
            <a:ext cx="609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180388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22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67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6846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3693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054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7384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635" indent="-34263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1754" indent="-25697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2320" indent="-230009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19714" indent="-22683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70281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712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3972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4081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59766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93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4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84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3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77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22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69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i.org/10.1088/1748-9326/aac9d3" TargetMode="Externa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152" y="44825"/>
            <a:ext cx="89288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 defTabSz="5016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Satellite Data Fusion for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Monitoring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Rain-on-Snow Events in Alaska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161"/>
          <p:cNvSpPr txBox="1">
            <a:spLocks noChangeArrowheads="1"/>
          </p:cNvSpPr>
          <p:nvPr/>
        </p:nvSpPr>
        <p:spPr bwMode="auto">
          <a:xfrm>
            <a:off x="1633" y="2239560"/>
            <a:ext cx="33179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Methods: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7856" y="428329"/>
            <a:ext cx="91116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Gulim" pitchFamily="34" charset="-127"/>
                <a:cs typeface="+mn-cs"/>
              </a:rPr>
              <a:t>C.G. Pan, P.B. Kirchner, J.S.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Gulim" pitchFamily="34" charset="-127"/>
                <a:cs typeface="+mn-cs"/>
              </a:rPr>
              <a:t>Kimba</a:t>
            </a:r>
            <a:r>
              <a:rPr lang="en-US" sz="1400" dirty="0" err="1" smtClean="0">
                <a:solidFill>
                  <a:prstClr val="black"/>
                </a:solidFill>
                <a:latin typeface="Calibri" panose="020F0502020204030204"/>
                <a:ea typeface="Gulim" pitchFamily="34" charset="-127"/>
              </a:rPr>
              <a:t>ll</a:t>
            </a:r>
            <a:r>
              <a:rPr lang="en-US" sz="1400" dirty="0" smtClean="0">
                <a:solidFill>
                  <a:prstClr val="black"/>
                </a:solidFill>
                <a:latin typeface="Calibri" panose="020F0502020204030204"/>
                <a:ea typeface="Gulim" pitchFamily="34" charset="-127"/>
              </a:rPr>
              <a:t>, Y. Kim, and J. Du, 2018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Gulim" pitchFamily="34" charset="-127"/>
                <a:cs typeface="+mn-cs"/>
              </a:rPr>
              <a:t>. </a:t>
            </a: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Gulim" pitchFamily="34" charset="-127"/>
                <a:cs typeface="+mn-cs"/>
              </a:rPr>
              <a:t>ERL. 13, 075004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Gulim" pitchFamily="34" charset="-127"/>
                <a:cs typeface="+mn-cs"/>
              </a:rPr>
              <a:t>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Gulim" pitchFamily="34" charset="-127"/>
              <a:cs typeface="+mn-cs"/>
            </a:endParaRPr>
          </a:p>
        </p:txBody>
      </p:sp>
      <p:sp>
        <p:nvSpPr>
          <p:cNvPr id="36" name="TextBox 161"/>
          <p:cNvSpPr txBox="1">
            <a:spLocks noChangeArrowheads="1"/>
          </p:cNvSpPr>
          <p:nvPr/>
        </p:nvSpPr>
        <p:spPr bwMode="auto">
          <a:xfrm>
            <a:off x="8523" y="4366785"/>
            <a:ext cx="20789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Findings: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TextBox 161"/>
          <p:cNvSpPr txBox="1">
            <a:spLocks noChangeArrowheads="1"/>
          </p:cNvSpPr>
          <p:nvPr/>
        </p:nvSpPr>
        <p:spPr bwMode="auto">
          <a:xfrm>
            <a:off x="1981" y="884087"/>
            <a:ext cx="33179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Motivation: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Box 161"/>
          <p:cNvSpPr txBox="1">
            <a:spLocks noChangeArrowheads="1"/>
          </p:cNvSpPr>
          <p:nvPr/>
        </p:nvSpPr>
        <p:spPr bwMode="auto">
          <a:xfrm>
            <a:off x="7243" y="5808812"/>
            <a:ext cx="20789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Significance: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angle 117"/>
          <p:cNvSpPr>
            <a:spLocks noChangeArrowheads="1"/>
          </p:cNvSpPr>
          <p:nvPr/>
        </p:nvSpPr>
        <p:spPr bwMode="auto">
          <a:xfrm>
            <a:off x="9616" y="6112548"/>
            <a:ext cx="570986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ROS record available to support regional ecosystem studies. New satellite capabilities for ROS monitoring from operational sensors (MODIS, AMSR).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822416"/>
            <a:ext cx="9123013" cy="0"/>
          </a:xfrm>
          <a:prstGeom prst="line">
            <a:avLst/>
          </a:prstGeom>
          <a:ln w="571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259" y="1916266"/>
            <a:ext cx="4826829" cy="354324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903695" y="1513142"/>
            <a:ext cx="41237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0000FF"/>
                </a:solidFill>
                <a:latin typeface="Airal"/>
              </a:rPr>
              <a:t>Number of rain-on-snow (ROS) days per year derived from AMSR and MODIS</a:t>
            </a:r>
            <a:endParaRPr kumimoji="0" lang="en-US" sz="1600" b="0" i="0" u="none" strike="noStrike" kern="1200" cap="none" spc="0" normalizeH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iral"/>
            </a:endParaRPr>
          </a:p>
        </p:txBody>
      </p:sp>
      <p:sp>
        <p:nvSpPr>
          <p:cNvPr id="6" name="Rectangle 117"/>
          <p:cNvSpPr>
            <a:spLocks noChangeArrowheads="1"/>
          </p:cNvSpPr>
          <p:nvPr/>
        </p:nvSpPr>
        <p:spPr bwMode="auto">
          <a:xfrm>
            <a:off x="9317" y="2485942"/>
            <a:ext cx="4607508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Developed a new satellite record of daily ROS dynamics by fusing MODIS snow cover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AMSR freeze-thaw observations.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Quantified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cold season (Nov-Mar) ROS variability across Alaska over the recent satellite record (2003-2016)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baseline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 accuracy and influence of surface temperature and precipitation </a:t>
            </a:r>
            <a:r>
              <a:rPr lang="en-US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evaluated from regional weather stations.</a:t>
            </a:r>
            <a:endParaRPr kumimoji="0" lang="en-US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Rectangle 117"/>
          <p:cNvSpPr>
            <a:spLocks noChangeArrowheads="1"/>
          </p:cNvSpPr>
          <p:nvPr/>
        </p:nvSpPr>
        <p:spPr bwMode="auto">
          <a:xfrm>
            <a:off x="10508" y="1116331"/>
            <a:ext cx="478955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Wintertime rain-on-snow (ROS) and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icing events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severely impact Arctic ecosystems by increasing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wildlife mortality risk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snowmelt-driven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flooding. B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etter understanding of ROS patterns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drivers 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constrained by limited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capabilities for regional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Rectangle 117"/>
          <p:cNvSpPr>
            <a:spLocks noChangeArrowheads="1"/>
          </p:cNvSpPr>
          <p:nvPr/>
        </p:nvSpPr>
        <p:spPr bwMode="auto">
          <a:xfrm>
            <a:off x="6151" y="4623399"/>
            <a:ext cx="4683103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Favorable (75-100%) ROS detection accuracy. </a:t>
            </a:r>
          </a:p>
          <a:p>
            <a:pPr>
              <a:spcAft>
                <a:spcPts val="600"/>
              </a:spcAft>
              <a:defRPr/>
            </a:pP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 most common in spring and fall, and in southwest and interior Alaska, coincident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warm temperature anomalies rather than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precipitation. Regional warming expected to increase ROS risk. 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457200" y="1752600"/>
            <a:ext cx="800100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Citation:</a:t>
            </a:r>
          </a:p>
          <a:p>
            <a:pPr lvl="0" defTabSz="914400" eaLnBrk="1" hangingPunct="1">
              <a:spcAft>
                <a:spcPts val="600"/>
              </a:spcAft>
            </a:pP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C.G. Pan, 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P.B. Kirchner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, J.S. Kimball, Y. Kim and J. Du, 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2018.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Rain-on-snow events in Alaska, their frequency and distribution from satellite observations. </a:t>
            </a:r>
            <a:r>
              <a:rPr lang="en-US" sz="1400" i="1" dirty="0">
                <a:solidFill>
                  <a:srgbClr val="0000FF"/>
                </a:solidFill>
                <a:latin typeface="Arial"/>
                <a:cs typeface="Arial"/>
              </a:rPr>
              <a:t>Environmental Research Letters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13, 075004,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https://doi.org/10.1088/1748-9326/aac9d3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Award Information: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This research was supported by the NASA Terrestrial Ecology Program (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NNH14ZDA001N-Task A4.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) under NASA Award 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number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NNX15AT74A.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This research supported the Arctic-Boreal Vulnerability Experiment.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ＭＳ Ｐゴシック" charset="0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742925"/>
            <a:ext cx="1676400" cy="61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399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PMC Nov 20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484E0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1606</TotalTime>
  <Words>293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ＭＳ Ｐゴシック</vt:lpstr>
      <vt:lpstr>Airal</vt:lpstr>
      <vt:lpstr>Arial</vt:lpstr>
      <vt:lpstr>Calibri</vt:lpstr>
      <vt:lpstr>Calibri Light</vt:lpstr>
      <vt:lpstr>Gulim</vt:lpstr>
      <vt:lpstr>Times New Roman</vt:lpstr>
      <vt:lpstr>Office Theme</vt:lpstr>
      <vt:lpstr>GPMC Nov 2001</vt:lpstr>
      <vt:lpstr>PowerPoint Presentation</vt:lpstr>
      <vt:lpstr>Notes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Youngwook Kim</dc:creator>
  <cp:lastModifiedBy>Kimball, John</cp:lastModifiedBy>
  <cp:revision>76</cp:revision>
  <dcterms:created xsi:type="dcterms:W3CDTF">2017-05-03T15:10:13Z</dcterms:created>
  <dcterms:modified xsi:type="dcterms:W3CDTF">2018-06-29T16:12:46Z</dcterms:modified>
</cp:coreProperties>
</file>