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69" autoAdjust="0"/>
    <p:restoredTop sz="81081" autoAdjust="0"/>
  </p:normalViewPr>
  <p:slideViewPr>
    <p:cSldViewPr>
      <p:cViewPr>
        <p:scale>
          <a:sx n="130" d="100"/>
          <a:sy n="130" d="100"/>
        </p:scale>
        <p:origin x="26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Message:  Burning of the moss surface layer will raise post-fire soil temperatures and increase thaw depths, leading to large losses of carbon and greenhouse gases from mineral soils layers of forests in Alaska.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work was undertaken as a contribution to the NASA Arctic Boreal Vulnerability Experiment (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ABoVE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field campaign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One of the major questions being addressed by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“What processes are controlling changes in boreal-arctic land cover properties and what are the impacts of these changes?”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Acknowledgements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This work was supported by NASA Ames Research Center and the NASA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Logistics Office in Fairbanks, Alaska.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8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06363D-9F6A-48E3-B2A1-C1AFD06BC1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84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2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85" indent="0" algn="ctr">
              <a:buNone/>
              <a:defRPr/>
            </a:lvl2pPr>
            <a:lvl3pPr marL="913370" indent="0" algn="ctr">
              <a:buNone/>
              <a:defRPr/>
            </a:lvl3pPr>
            <a:lvl4pPr marL="1370058" indent="0" algn="ctr">
              <a:buNone/>
              <a:defRPr/>
            </a:lvl4pPr>
            <a:lvl5pPr marL="1826744" indent="0" algn="ctr">
              <a:buNone/>
              <a:defRPr/>
            </a:lvl5pPr>
            <a:lvl6pPr marL="2283427" indent="0" algn="ctr">
              <a:buNone/>
              <a:defRPr/>
            </a:lvl6pPr>
            <a:lvl7pPr marL="2740114" indent="0" algn="ctr">
              <a:buNone/>
              <a:defRPr/>
            </a:lvl7pPr>
            <a:lvl8pPr marL="3196798" indent="0" algn="ctr">
              <a:buNone/>
              <a:defRPr/>
            </a:lvl8pPr>
            <a:lvl9pPr marL="365348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3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40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327040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77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9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73249"/>
      </p:ext>
    </p:extLst>
  </p:cSld>
  <p:clrMapOvr>
    <a:masterClrMapping/>
  </p:clrMapOvr>
  <p:transition spd="med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78"/>
          <a:stretch/>
        </p:blipFill>
        <p:spPr>
          <a:xfrm>
            <a:off x="8435767" y="6600391"/>
            <a:ext cx="421826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3563" y="6492879"/>
            <a:ext cx="5476875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8376" y="6492879"/>
            <a:ext cx="1069767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2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85" indent="0">
              <a:buNone/>
              <a:defRPr sz="1800"/>
            </a:lvl2pPr>
            <a:lvl3pPr marL="913370" indent="0">
              <a:buNone/>
              <a:defRPr sz="1600"/>
            </a:lvl3pPr>
            <a:lvl4pPr marL="1370058" indent="0">
              <a:buNone/>
              <a:defRPr sz="1400"/>
            </a:lvl4pPr>
            <a:lvl5pPr marL="1826744" indent="0">
              <a:buNone/>
              <a:defRPr sz="1400"/>
            </a:lvl5pPr>
            <a:lvl6pPr marL="2283427" indent="0">
              <a:buNone/>
              <a:defRPr sz="1400"/>
            </a:lvl6pPr>
            <a:lvl7pPr marL="2740114" indent="0">
              <a:buNone/>
              <a:defRPr sz="1400"/>
            </a:lvl7pPr>
            <a:lvl8pPr marL="3196798" indent="0">
              <a:buNone/>
              <a:defRPr sz="1400"/>
            </a:lvl8pPr>
            <a:lvl9pPr marL="365348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8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1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8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8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4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1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85" indent="0">
              <a:buNone/>
              <a:defRPr sz="2800"/>
            </a:lvl2pPr>
            <a:lvl3pPr marL="913370" indent="0">
              <a:buNone/>
              <a:defRPr sz="2400"/>
            </a:lvl3pPr>
            <a:lvl4pPr marL="1370058" indent="0">
              <a:buNone/>
              <a:defRPr sz="2000"/>
            </a:lvl4pPr>
            <a:lvl5pPr marL="1826744" indent="0">
              <a:buNone/>
              <a:defRPr sz="2000"/>
            </a:lvl5pPr>
            <a:lvl6pPr marL="2283427" indent="0">
              <a:buNone/>
              <a:defRPr sz="2000"/>
            </a:lvl6pPr>
            <a:lvl7pPr marL="2740114" indent="0">
              <a:buNone/>
              <a:defRPr sz="2000"/>
            </a:lvl7pPr>
            <a:lvl8pPr marL="3196798" indent="0">
              <a:buNone/>
              <a:defRPr sz="2000"/>
            </a:lvl8pPr>
            <a:lvl9pPr marL="365348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2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5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102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336" tIns="45669" rIns="91336" bIns="45669" anchor="ctr"/>
          <a:lstStyle/>
          <a:p>
            <a:pPr defTabSz="91337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873" tIns="48436" rIns="96873" bIns="48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1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7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9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685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37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058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674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515" indent="-34251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500" indent="-25688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1943" indent="-22992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214" indent="-22675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69658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6343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029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39710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6401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7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5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74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27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11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79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4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1652"/>
            <a:ext cx="7619999" cy="647700"/>
          </a:xfrm>
        </p:spPr>
        <p:txBody>
          <a:bodyPr/>
          <a:lstStyle/>
          <a:p>
            <a:r>
              <a:rPr lang="en-US" sz="2400" dirty="0"/>
              <a:t>Ecosystem Carbon Emissions from 2015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Forest </a:t>
            </a:r>
            <a:r>
              <a:rPr lang="en-US" sz="2400" dirty="0"/>
              <a:t>Fires in Interior Alaska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168446" cy="373380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Background: </a:t>
            </a:r>
          </a:p>
          <a:p>
            <a:pPr marL="112713" indent="-112713" algn="just">
              <a:spcBef>
                <a:spcPts val="0"/>
              </a:spcBef>
            </a:pPr>
            <a:r>
              <a:rPr lang="en-US" sz="1400" dirty="0"/>
              <a:t>In the summer of 2015, hundreds of wildfires burned across the state of Alaska, and consumed more than 1.6 million </a:t>
            </a:r>
            <a:r>
              <a:rPr lang="en-US" sz="1400" dirty="0" smtClean="0"/>
              <a:t>hectares </a:t>
            </a:r>
            <a:r>
              <a:rPr lang="en-US" sz="1400" dirty="0"/>
              <a:t>of boreal forest and wetlands in the Yukon-Koyukuk region.   Mapping of </a:t>
            </a:r>
            <a:r>
              <a:rPr lang="en-US" sz="1400" dirty="0" smtClean="0"/>
              <a:t>all wildfires </a:t>
            </a:r>
            <a:r>
              <a:rPr lang="en-US" sz="1400" dirty="0"/>
              <a:t>using Landsat </a:t>
            </a:r>
            <a:r>
              <a:rPr lang="en-US" sz="1400" dirty="0" smtClean="0"/>
              <a:t>images indicated </a:t>
            </a:r>
            <a:r>
              <a:rPr lang="en-US" sz="1400" dirty="0"/>
              <a:t>that nearly 60% </a:t>
            </a:r>
            <a:r>
              <a:rPr lang="en-US" sz="1400" dirty="0" smtClean="0"/>
              <a:t>area was </a:t>
            </a:r>
            <a:r>
              <a:rPr lang="en-US" sz="1400" dirty="0"/>
              <a:t>burned at moderate-to-high severity </a:t>
            </a:r>
            <a:r>
              <a:rPr lang="en-US" sz="1400" dirty="0" smtClean="0"/>
              <a:t>levels.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/>
              <a:t>Analysis</a:t>
            </a:r>
            <a:r>
              <a:rPr lang="en-US" sz="1400" b="1" dirty="0"/>
              <a:t>:</a:t>
            </a:r>
          </a:p>
          <a:p>
            <a:pPr marL="112713" indent="-112713">
              <a:spcBef>
                <a:spcPts val="0"/>
              </a:spcBef>
            </a:pPr>
            <a:r>
              <a:rPr lang="en-US" sz="1400" dirty="0"/>
              <a:t>Field measurements near the town of Tanana on the Yukon River were carried out in July of 2017 in both unburned and 2015 burned forested areas </a:t>
            </a:r>
            <a:r>
              <a:rPr lang="en-US" sz="1400" dirty="0" smtClean="0"/>
              <a:t>to measure changes in forest moss layers, depth to permafrost and losses of mineral soil carbon and nitrogen.</a:t>
            </a:r>
            <a:endParaRPr lang="en-US" sz="14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57500" y="4371975"/>
            <a:ext cx="632459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269875" marR="269875" lvl="0" algn="just" defTabSz="913843" eaLnBrk="0" hangingPunct="0">
              <a:lnSpc>
                <a:spcPts val="15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- 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Wildfires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2015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analyzed for Landsat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 severity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classes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carbon losses in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Yukon-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Kuyukuk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of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Alaska;  Plot - 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Measured temperature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profiles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severely burned (dashed line) and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unburned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(solid line) Alaska soil pits excavated to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cm depth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89184"/>
            <a:ext cx="7700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3843"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Christopher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S. Potter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(Jan 2018). 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Carbon Balance and Management. </a:t>
            </a:r>
            <a:r>
              <a:rPr lang="is-I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13(1):2.</a:t>
            </a:r>
            <a:endParaRPr kumimoji="0" lang="en-US" sz="14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81600"/>
            <a:ext cx="55626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Findings:</a:t>
            </a:r>
          </a:p>
          <a:p>
            <a:pPr marL="112713" lvl="0" indent="-112713" algn="just" eaLnBrk="0" fontAlgn="base" hangingPunct="0">
              <a:spcAft>
                <a:spcPct val="0"/>
              </a:spcAft>
              <a:buSzPct val="100000"/>
              <a:buFontTx/>
              <a:buChar char="•"/>
              <a:defRPr/>
            </a:pPr>
            <a:r>
              <a:rPr lang="en-US" sz="1400" kern="0" dirty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S</a:t>
            </a: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oil </a:t>
            </a:r>
            <a:r>
              <a:rPr lang="en-US" sz="1400" kern="0" dirty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temperature profiles to 30 cm depth at burned forest sites were higher by an average of </a:t>
            </a: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8</a:t>
            </a:r>
            <a:r>
              <a:rPr lang="en-US" sz="1400" kern="0" baseline="3000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o</a:t>
            </a: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-10</a:t>
            </a:r>
            <a:r>
              <a:rPr lang="en-US" sz="1400" kern="0" baseline="3000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o</a:t>
            </a: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 </a:t>
            </a:r>
            <a:r>
              <a:rPr lang="en-US" sz="1400" kern="0" dirty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C compared to unburned forest sites.   Sampling and laboratory analysis indicated a 65% reduction in soil carbon content and a 58% reduction in soil nitrogen content in severely burned </a:t>
            </a: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forest sites, </a:t>
            </a:r>
            <a:r>
              <a:rPr lang="en-US" sz="1400" kern="0" dirty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compared to </a:t>
            </a: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samples </a:t>
            </a:r>
            <a:r>
              <a:rPr lang="en-US" sz="1400" kern="0" dirty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from nearby unburned spruce forests. 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08" charset="-128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1" y="5233749"/>
            <a:ext cx="32857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  <a:buSzPct val="100000"/>
            </a:pPr>
            <a:r>
              <a:rPr lang="en-US" sz="1400" b="1" kern="0" dirty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Significance:</a:t>
            </a:r>
          </a:p>
          <a:p>
            <a:pPr marL="112713" lvl="0" indent="-112713" algn="just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lang="en-US" sz="1400" kern="0" dirty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Combined with nearly unprecedented forest </a:t>
            </a: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estimated as severely burned from Landsat image analysis, 2015 ecosystem </a:t>
            </a:r>
            <a:r>
              <a:rPr lang="en-US" sz="1400" kern="0" dirty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fire-related losses of carbon to the atmosphere exceeded most previous estimates for </a:t>
            </a: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Alaska.</a:t>
            </a:r>
            <a:endParaRPr lang="en-US" sz="1400" kern="0" dirty="0">
              <a:solidFill>
                <a:srgbClr val="3333CC"/>
              </a:solidFill>
              <a:latin typeface="Arial" panose="020B0604020202020204" pitchFamily="34" charset="0"/>
              <a:ea typeface="ＭＳ Ｐゴシック" pitchFamily="-108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846" y="1066800"/>
            <a:ext cx="4536154" cy="24539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1905000"/>
            <a:ext cx="2667000" cy="2428537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88896280"/>
      </p:ext>
    </p:extLst>
  </p:cSld>
  <p:clrMapOvr>
    <a:masterClrMapping/>
  </p:clrMapOvr>
</p:sld>
</file>

<file path=ppt/theme/theme1.xml><?xml version="1.0" encoding="utf-8"?>
<a:theme xmlns:a="http://schemas.openxmlformats.org/drawingml/2006/main" name="1_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8327</TotalTime>
  <Words>378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Times New Roman</vt:lpstr>
      <vt:lpstr>Arial</vt:lpstr>
      <vt:lpstr>1_GPMC Nov 2001</vt:lpstr>
      <vt:lpstr>Ecosystem Carbon Emissions from 2015  Forest Fires in Interior Alaska </vt:lpstr>
    </vt:vector>
  </TitlesOfParts>
  <Company>Booz Allen Hamilton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Chris Potter</cp:lastModifiedBy>
  <cp:revision>71</cp:revision>
  <cp:lastPrinted>2016-12-19T15:06:13Z</cp:lastPrinted>
  <dcterms:created xsi:type="dcterms:W3CDTF">2014-07-25T19:02:24Z</dcterms:created>
  <dcterms:modified xsi:type="dcterms:W3CDTF">2018-01-29T18:28:17Z</dcterms:modified>
</cp:coreProperties>
</file>