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Id2"/>
    <p:sldId id="261"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54" d="100"/>
          <a:sy n="154" d="100"/>
        </p:scale>
        <p:origin x="-120"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0"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67578-4174-4CA6-801D-79515A60A0F9}" type="datetimeFigureOut">
              <a:rPr lang="en-US" smtClean="0"/>
              <a:t>1/16/18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911B5-DBAA-4829-A5E8-22A37C5DD876}" type="slidenum">
              <a:rPr lang="en-US" smtClean="0"/>
              <a:t>‹#›</a:t>
            </a:fld>
            <a:endParaRPr lang="en-US"/>
          </a:p>
        </p:txBody>
      </p:sp>
    </p:spTree>
    <p:extLst>
      <p:ext uri="{BB962C8B-B14F-4D97-AF65-F5344CB8AC3E}">
        <p14:creationId xmlns:p14="http://schemas.microsoft.com/office/powerpoint/2010/main" val="380797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Kahru</a:t>
            </a:r>
            <a:r>
              <a:rPr lang="en-US" sz="1200" kern="1200" dirty="0">
                <a:solidFill>
                  <a:schemeClr val="tx1"/>
                </a:solidFill>
                <a:effectLst/>
                <a:latin typeface="+mn-lt"/>
                <a:ea typeface="+mn-ea"/>
                <a:cs typeface="+mn-cs"/>
              </a:rPr>
              <a:t>, M., Z. Lee, B.G.Mitchell1and C.D. Nevison (2016), Effects of sea ice cover on satellite-detected primary production in the Arctic Ocean, </a:t>
            </a:r>
            <a:r>
              <a:rPr lang="en-US" sz="1200" i="1" kern="1200" dirty="0">
                <a:solidFill>
                  <a:schemeClr val="tx1"/>
                </a:solidFill>
                <a:effectLst/>
                <a:latin typeface="+mn-lt"/>
                <a:ea typeface="+mn-ea"/>
                <a:cs typeface="+mn-cs"/>
              </a:rPr>
              <a:t>Biology Letters</a:t>
            </a:r>
            <a:r>
              <a:rPr lang="en-US" sz="1200" kern="1200" dirty="0">
                <a:solidFill>
                  <a:schemeClr val="tx1"/>
                </a:solidFill>
                <a:effectLst/>
                <a:latin typeface="+mn-lt"/>
                <a:ea typeface="+mn-ea"/>
                <a:cs typeface="+mn-cs"/>
              </a:rPr>
              <a:t>, 12: 20160223.</a:t>
            </a:r>
          </a:p>
          <a:p>
            <a:r>
              <a:rPr lang="en-US" sz="1200" kern="1200" dirty="0">
                <a:solidFill>
                  <a:schemeClr val="tx1"/>
                </a:solidFill>
                <a:effectLst/>
                <a:latin typeface="+mn-lt"/>
                <a:ea typeface="+mn-ea"/>
                <a:cs typeface="+mn-cs"/>
              </a:rPr>
              <a:t>http://dx.doi.org/10.1098/rsbl.2016.0223.</a:t>
            </a:r>
            <a:endParaRPr lang="en-US" i="1" dirty="0"/>
          </a:p>
          <a:p>
            <a:endParaRPr lang="en-US" altLang="en-US" i="1" dirty="0">
              <a:solidFill>
                <a:schemeClr val="accent2"/>
              </a:solidFill>
              <a:latin typeface="Arial" panose="020B0604020202020204" pitchFamily="34" charset="0"/>
              <a:cs typeface="Arial" panose="020B0604020202020204" pitchFamily="34" charset="0"/>
            </a:endParaRPr>
          </a:p>
          <a:p>
            <a:r>
              <a:rPr lang="en-US" altLang="en-US" b="1" i="1" dirty="0">
                <a:solidFill>
                  <a:schemeClr val="accent2"/>
                </a:solidFill>
                <a:latin typeface="Arial" panose="020B0604020202020204" pitchFamily="34" charset="0"/>
                <a:cs typeface="Arial" panose="020B0604020202020204" pitchFamily="34" charset="0"/>
              </a:rPr>
              <a:t>Satellite</a:t>
            </a:r>
            <a:r>
              <a:rPr lang="en-US" altLang="en-US" b="1" i="1" baseline="0" dirty="0">
                <a:solidFill>
                  <a:schemeClr val="accent2"/>
                </a:solidFill>
                <a:latin typeface="Arial" panose="020B0604020202020204" pitchFamily="34" charset="0"/>
                <a:cs typeface="Arial" panose="020B0604020202020204" pitchFamily="34" charset="0"/>
              </a:rPr>
              <a:t> Data</a:t>
            </a:r>
            <a:r>
              <a:rPr lang="en-US" altLang="en-US" b="1" i="1" dirty="0">
                <a:solidFill>
                  <a:schemeClr val="accent2"/>
                </a:solidFill>
                <a:latin typeface="Arial" panose="020B0604020202020204" pitchFamily="34" charset="0"/>
                <a:cs typeface="Arial" panose="020B0604020202020204" pitchFamily="34" charset="0"/>
              </a:rPr>
              <a:t>:</a:t>
            </a:r>
          </a:p>
          <a:p>
            <a:r>
              <a:rPr lang="en-US" i="0" dirty="0"/>
              <a:t>OCTS</a:t>
            </a:r>
            <a:r>
              <a:rPr lang="en-US" dirty="0"/>
              <a:t> - Ocean Color Temperature Scanner (NASDA</a:t>
            </a:r>
            <a:r>
              <a:rPr lang="en-US" baseline="0" dirty="0"/>
              <a:t>)</a:t>
            </a:r>
            <a:endParaRPr lang="en-US" dirty="0"/>
          </a:p>
          <a:p>
            <a:r>
              <a:rPr lang="en-US" dirty="0" err="1"/>
              <a:t>SeaWiFS</a:t>
            </a:r>
            <a:r>
              <a:rPr lang="en-US" baseline="0" dirty="0"/>
              <a:t> - </a:t>
            </a:r>
            <a:r>
              <a:rPr lang="en-US" dirty="0"/>
              <a:t>Sea-Viewing Wide Field-of-View Sensor (NASA)</a:t>
            </a:r>
          </a:p>
          <a:p>
            <a:r>
              <a:rPr lang="en-US" dirty="0"/>
              <a:t>MERIS - </a:t>
            </a:r>
            <a:r>
              <a:rPr lang="en-US" dirty="0" err="1"/>
              <a:t>MEdium</a:t>
            </a:r>
            <a:r>
              <a:rPr lang="en-US" dirty="0"/>
              <a:t> Resolution Imaging Spectrometer (ESA)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MODIS-</a:t>
            </a:r>
            <a:r>
              <a:rPr lang="en-US" i="0" dirty="0"/>
              <a:t>Aqua</a:t>
            </a:r>
            <a:r>
              <a:rPr lang="en-US" dirty="0"/>
              <a:t> (NASA)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Primary productivity (NPP) in the Arctic Ocean has increased by 47% from the first half (1998-2006) to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half of the series (2007-2015) but changes after 2011 have been minor. NPP per open water area has actually decreased. Increased open water area is related to increased NPP in the summer with the strongest effect in June. In northern Barents Sea, sea ice retreat has become earlier at a rate of -4.5 day/year and the high-productivity season is starting earlier at a rate of -3.0 day/year. Freeze-up is occurring later but the timing of the end of the high NPP period has not changed.</a:t>
            </a:r>
            <a:endParaRPr lang="en-US" sz="1200" kern="1200" dirty="0">
              <a:solidFill>
                <a:schemeClr val="tx1"/>
              </a:solidFill>
              <a:effectLst/>
              <a:latin typeface="+mn-lt"/>
              <a:ea typeface="+mn-ea"/>
              <a:cs typeface="+mn-cs"/>
            </a:endParaRPr>
          </a:p>
          <a:p>
            <a:endParaRPr lang="en-US" altLang="en-US" i="1" dirty="0">
              <a:solidFill>
                <a:schemeClr val="accent2"/>
              </a:solidFill>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itchFamily="34" charset="0"/>
                <a:ea typeface="MS PGothic" pitchFamily="34" charset="-128"/>
              </a:defRPr>
            </a:lvl1pPr>
            <a:lvl2pPr marL="815427" indent="-313626">
              <a:defRPr sz="1300">
                <a:solidFill>
                  <a:schemeClr val="tx1"/>
                </a:solidFill>
                <a:latin typeface="Calibri" pitchFamily="34" charset="0"/>
                <a:ea typeface="MS PGothic" pitchFamily="34" charset="-128"/>
              </a:defRPr>
            </a:lvl2pPr>
            <a:lvl3pPr marL="1254503" indent="-250901">
              <a:defRPr sz="1300">
                <a:solidFill>
                  <a:schemeClr val="tx1"/>
                </a:solidFill>
                <a:latin typeface="Calibri" pitchFamily="34" charset="0"/>
                <a:ea typeface="MS PGothic" pitchFamily="34" charset="-128"/>
              </a:defRPr>
            </a:lvl3pPr>
            <a:lvl4pPr marL="1756305" indent="-250901">
              <a:defRPr sz="1300">
                <a:solidFill>
                  <a:schemeClr val="tx1"/>
                </a:solidFill>
                <a:latin typeface="Calibri" pitchFamily="34" charset="0"/>
                <a:ea typeface="MS PGothic" pitchFamily="34" charset="-128"/>
              </a:defRPr>
            </a:lvl4pPr>
            <a:lvl5pPr marL="2258107" indent="-250901">
              <a:defRPr sz="1300">
                <a:solidFill>
                  <a:schemeClr val="tx1"/>
                </a:solidFill>
                <a:latin typeface="Calibri" pitchFamily="34" charset="0"/>
                <a:ea typeface="MS PGothic" pitchFamily="34" charset="-128"/>
              </a:defRPr>
            </a:lvl5pPr>
            <a:lvl6pPr marL="2759909" indent="-250901" eaLnBrk="0" fontAlgn="base" hangingPunct="0">
              <a:spcBef>
                <a:spcPct val="30000"/>
              </a:spcBef>
              <a:spcAft>
                <a:spcPct val="0"/>
              </a:spcAft>
              <a:defRPr sz="1300">
                <a:solidFill>
                  <a:schemeClr val="tx1"/>
                </a:solidFill>
                <a:latin typeface="Calibri" pitchFamily="34" charset="0"/>
                <a:ea typeface="MS PGothic" pitchFamily="34" charset="-128"/>
              </a:defRPr>
            </a:lvl6pPr>
            <a:lvl7pPr marL="3261710" indent="-25090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763511" indent="-250901" eaLnBrk="0" fontAlgn="base" hangingPunct="0">
              <a:spcBef>
                <a:spcPct val="30000"/>
              </a:spcBef>
              <a:spcAft>
                <a:spcPct val="0"/>
              </a:spcAft>
              <a:defRPr sz="1300">
                <a:solidFill>
                  <a:schemeClr val="tx1"/>
                </a:solidFill>
                <a:latin typeface="Calibri" pitchFamily="34" charset="0"/>
                <a:ea typeface="MS PGothic" pitchFamily="34" charset="-128"/>
              </a:defRPr>
            </a:lvl8pPr>
            <a:lvl9pPr marL="4265313" indent="-25090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89AFD0-6455-4BC4-9C71-8A9E7FA57122}" type="slidenum">
              <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8860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86385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61550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9"/>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9"/>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51967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5"/>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3674115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0"/>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3925856871"/>
      </p:ext>
    </p:extLst>
  </p:cSld>
  <p:clrMapOvr>
    <a:masterClrMapping/>
  </p:clrMapOvr>
  <p:transition xmlns:p14="http://schemas.microsoft.com/office/powerpoint/2010/mai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07953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52131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123489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65869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59731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43647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6"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10"/>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231163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a:solidFill>
                <a:srgbClr val="3333CC"/>
              </a:solidFill>
            </a:endParaRPr>
          </a:p>
        </p:txBody>
      </p:sp>
    </p:spTree>
    <p:extLst>
      <p:ext uri="{BB962C8B-B14F-4D97-AF65-F5344CB8AC3E}">
        <p14:creationId xmlns:p14="http://schemas.microsoft.com/office/powerpoint/2010/main" val="36056282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0964" y="95263"/>
            <a:ext cx="10033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Line 5"/>
          <p:cNvSpPr>
            <a:spLocks noChangeShapeType="1"/>
          </p:cNvSpPr>
          <p:nvPr/>
        </p:nvSpPr>
        <p:spPr bwMode="auto">
          <a:xfrm>
            <a:off x="65099"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6"/>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a:solidFill>
                <a:srgbClr val="000000"/>
              </a:solidFill>
            </a:endParaRPr>
          </a:p>
        </p:txBody>
      </p:sp>
      <p:sp>
        <p:nvSpPr>
          <p:cNvPr id="459785" name="Rectangle 9"/>
          <p:cNvSpPr>
            <a:spLocks noGrp="1" noChangeArrowheads="1"/>
          </p:cNvSpPr>
          <p:nvPr>
            <p:ph type="ftr" sz="quarter" idx="3"/>
          </p:nvPr>
        </p:nvSpPr>
        <p:spPr bwMode="auto">
          <a:xfrm>
            <a:off x="3048001" y="6613530"/>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a:solidFill>
                <a:srgbClr val="3333CC"/>
              </a:solidFill>
              <a:ea typeface="ＭＳ Ｐゴシック" charset="0"/>
            </a:endParaRPr>
          </a:p>
        </p:txBody>
      </p:sp>
    </p:spTree>
    <p:extLst>
      <p:ext uri="{BB962C8B-B14F-4D97-AF65-F5344CB8AC3E}">
        <p14:creationId xmlns:p14="http://schemas.microsoft.com/office/powerpoint/2010/main" val="3899629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7"/>
          <p:cNvSpPr txBox="1">
            <a:spLocks noChangeArrowheads="1"/>
          </p:cNvSpPr>
          <p:nvPr/>
        </p:nvSpPr>
        <p:spPr bwMode="auto">
          <a:xfrm>
            <a:off x="16799" y="1232859"/>
            <a:ext cx="5014498" cy="445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defTabSz="342900">
              <a:buSzPct val="125000"/>
              <a:defRPr/>
            </a:pPr>
            <a:r>
              <a:rPr lang="en-US" sz="1350" b="1" dirty="0">
                <a:solidFill>
                  <a:srgbClr val="3333CC"/>
                </a:solidFill>
                <a:latin typeface="Arial" panose="020B0604020202020204" pitchFamily="34" charset="0"/>
                <a:cs typeface="Arial" panose="020B0604020202020204" pitchFamily="34" charset="0"/>
              </a:rPr>
              <a:t>Background</a:t>
            </a:r>
          </a:p>
          <a:p>
            <a:pPr marL="285750" indent="-285750">
              <a:buSzPct val="125000"/>
              <a:buFont typeface="Arial" panose="020B0604020202020204" pitchFamily="34" charset="0"/>
              <a:buChar char="•"/>
            </a:pPr>
            <a:r>
              <a:rPr lang="en-US" sz="1350" dirty="0">
                <a:solidFill>
                  <a:srgbClr val="0000FF"/>
                </a:solidFill>
                <a:latin typeface="Arial"/>
                <a:cs typeface="Arial"/>
              </a:rPr>
              <a:t>Arctic tundra ecosystems </a:t>
            </a:r>
            <a:r>
              <a:rPr lang="en-US" sz="1350" dirty="0" smtClean="0">
                <a:solidFill>
                  <a:srgbClr val="0000FF"/>
                </a:solidFill>
                <a:latin typeface="Arial"/>
                <a:cs typeface="Arial"/>
              </a:rPr>
              <a:t>are </a:t>
            </a:r>
            <a:r>
              <a:rPr lang="en-US" sz="1350" dirty="0">
                <a:solidFill>
                  <a:srgbClr val="0000FF"/>
                </a:solidFill>
                <a:latin typeface="Arial"/>
                <a:cs typeface="Arial"/>
              </a:rPr>
              <a:t>major </a:t>
            </a:r>
            <a:r>
              <a:rPr lang="en-US" sz="1350" dirty="0" smtClean="0">
                <a:solidFill>
                  <a:srgbClr val="0000FF"/>
                </a:solidFill>
                <a:latin typeface="Arial"/>
                <a:cs typeface="Arial"/>
              </a:rPr>
              <a:t>sources </a:t>
            </a:r>
            <a:r>
              <a:rPr lang="en-US" sz="1350" dirty="0">
                <a:solidFill>
                  <a:srgbClr val="0000FF"/>
                </a:solidFill>
                <a:latin typeface="Arial"/>
                <a:cs typeface="Arial"/>
              </a:rPr>
              <a:t>of </a:t>
            </a:r>
            <a:r>
              <a:rPr lang="en-US" sz="1350" dirty="0" smtClean="0">
                <a:solidFill>
                  <a:srgbClr val="0000FF"/>
                </a:solidFill>
                <a:latin typeface="Arial"/>
                <a:cs typeface="Arial"/>
              </a:rPr>
              <a:t>atmospheric methane </a:t>
            </a:r>
            <a:r>
              <a:rPr lang="en-US" sz="1350" dirty="0">
                <a:solidFill>
                  <a:srgbClr val="0000FF"/>
                </a:solidFill>
                <a:latin typeface="Arial"/>
                <a:cs typeface="Arial"/>
              </a:rPr>
              <a:t>(CH</a:t>
            </a:r>
            <a:r>
              <a:rPr lang="en-US" sz="1350" baseline="-25000" dirty="0">
                <a:solidFill>
                  <a:srgbClr val="0000FF"/>
                </a:solidFill>
                <a:latin typeface="Arial"/>
                <a:cs typeface="Arial"/>
              </a:rPr>
              <a:t>4</a:t>
            </a:r>
            <a:r>
              <a:rPr lang="en-US" sz="1350" dirty="0">
                <a:solidFill>
                  <a:srgbClr val="0000FF"/>
                </a:solidFill>
                <a:latin typeface="Arial"/>
                <a:cs typeface="Arial"/>
              </a:rPr>
              <a:t>)</a:t>
            </a:r>
          </a:p>
          <a:p>
            <a:pPr marL="285750" indent="-285750">
              <a:buSzPct val="125000"/>
              <a:buFont typeface="Arial" panose="020B0604020202020204" pitchFamily="34" charset="0"/>
              <a:buChar char="•"/>
            </a:pPr>
            <a:r>
              <a:rPr lang="en-US" sz="1350" dirty="0" smtClean="0">
                <a:solidFill>
                  <a:srgbClr val="0000FF"/>
                </a:solidFill>
                <a:latin typeface="Arial"/>
                <a:cs typeface="Arial"/>
              </a:rPr>
              <a:t>Model – data comparisons require</a:t>
            </a:r>
            <a:r>
              <a:rPr lang="en-US" sz="1350" dirty="0" smtClean="0">
                <a:solidFill>
                  <a:srgbClr val="0000FF"/>
                </a:solidFill>
                <a:latin typeface="Arial"/>
                <a:cs typeface="Arial"/>
              </a:rPr>
              <a:t> non-trivial upscaling of site </a:t>
            </a:r>
            <a:r>
              <a:rPr lang="en-US" sz="1350" dirty="0">
                <a:solidFill>
                  <a:srgbClr val="0000FF"/>
                </a:solidFill>
                <a:latin typeface="Arial"/>
                <a:cs typeface="Arial"/>
              </a:rPr>
              <a:t>level measurements to landscape </a:t>
            </a:r>
            <a:r>
              <a:rPr lang="en-US" sz="1350" dirty="0" smtClean="0">
                <a:solidFill>
                  <a:srgbClr val="0000FF"/>
                </a:solidFill>
                <a:latin typeface="Arial"/>
                <a:cs typeface="Arial"/>
              </a:rPr>
              <a:t>scale</a:t>
            </a:r>
            <a:endParaRPr lang="en-US" sz="1350" dirty="0">
              <a:solidFill>
                <a:srgbClr val="0000FF"/>
              </a:solidFill>
              <a:latin typeface="Arial"/>
              <a:cs typeface="Arial"/>
            </a:endParaRPr>
          </a:p>
          <a:p>
            <a:pPr marL="285750" indent="-285750">
              <a:buSzPct val="125000"/>
              <a:buFont typeface="Arial" panose="020B0604020202020204" pitchFamily="34" charset="0"/>
              <a:buChar char="•"/>
            </a:pPr>
            <a:r>
              <a:rPr lang="en-US" sz="1350" dirty="0">
                <a:solidFill>
                  <a:srgbClr val="0000FF"/>
                </a:solidFill>
                <a:latin typeface="Arial"/>
                <a:cs typeface="Arial"/>
              </a:rPr>
              <a:t>Vegetation type </a:t>
            </a:r>
            <a:r>
              <a:rPr lang="en-US" sz="1350" dirty="0" smtClean="0">
                <a:solidFill>
                  <a:srgbClr val="0000FF"/>
                </a:solidFill>
                <a:latin typeface="Arial"/>
                <a:cs typeface="Arial"/>
              </a:rPr>
              <a:t>plays a </a:t>
            </a:r>
            <a:r>
              <a:rPr lang="en-US" sz="1350" dirty="0">
                <a:solidFill>
                  <a:srgbClr val="0000FF"/>
                </a:solidFill>
                <a:latin typeface="Arial"/>
                <a:cs typeface="Arial"/>
              </a:rPr>
              <a:t>critical role in explaining </a:t>
            </a:r>
            <a:r>
              <a:rPr lang="en-US" sz="1350" dirty="0">
                <a:solidFill>
                  <a:srgbClr val="0000FF"/>
                </a:solidFill>
                <a:latin typeface="Arial"/>
                <a:cs typeface="Arial"/>
              </a:rPr>
              <a:t>CH</a:t>
            </a:r>
            <a:r>
              <a:rPr lang="en-US" sz="1350" baseline="-25000" dirty="0">
                <a:solidFill>
                  <a:srgbClr val="0000FF"/>
                </a:solidFill>
                <a:latin typeface="Arial"/>
                <a:cs typeface="Arial"/>
              </a:rPr>
              <a:t>4</a:t>
            </a:r>
            <a:r>
              <a:rPr lang="en-US" sz="1350" dirty="0">
                <a:solidFill>
                  <a:srgbClr val="0000FF"/>
                </a:solidFill>
                <a:latin typeface="Arial"/>
                <a:cs typeface="Arial"/>
              </a:rPr>
              <a:t> </a:t>
            </a:r>
            <a:r>
              <a:rPr lang="en-US" sz="1350" dirty="0" smtClean="0">
                <a:solidFill>
                  <a:srgbClr val="0000FF"/>
                </a:solidFill>
                <a:latin typeface="Arial"/>
                <a:cs typeface="Arial"/>
              </a:rPr>
              <a:t>flux variability</a:t>
            </a:r>
            <a:endParaRPr lang="en-US" sz="1350" dirty="0">
              <a:solidFill>
                <a:srgbClr val="0000FF"/>
              </a:solidFill>
              <a:latin typeface="Arial"/>
              <a:cs typeface="Arial"/>
            </a:endParaRPr>
          </a:p>
          <a:p>
            <a:pPr marL="0" indent="0">
              <a:lnSpc>
                <a:spcPct val="150000"/>
              </a:lnSpc>
            </a:pPr>
            <a:r>
              <a:rPr lang="en-US" sz="1350" b="1" dirty="0">
                <a:solidFill>
                  <a:srgbClr val="3333CC"/>
                </a:solidFill>
                <a:latin typeface="Arial" panose="020B0604020202020204" pitchFamily="34" charset="0"/>
                <a:cs typeface="Arial" panose="020B0604020202020204" pitchFamily="34" charset="0"/>
              </a:rPr>
              <a:t>Analysis</a:t>
            </a:r>
          </a:p>
          <a:p>
            <a:pPr marL="285750" indent="-285750">
              <a:buSzPct val="125000"/>
              <a:buFont typeface="Arial" panose="020B0604020202020204" pitchFamily="34" charset="0"/>
              <a:buChar char="•"/>
            </a:pPr>
            <a:r>
              <a:rPr lang="en-US" sz="1350" dirty="0" smtClean="0">
                <a:solidFill>
                  <a:srgbClr val="0000FF"/>
                </a:solidFill>
                <a:latin typeface="Arial"/>
                <a:cs typeface="Arial"/>
              </a:rPr>
              <a:t>We compared four </a:t>
            </a:r>
            <a:r>
              <a:rPr lang="en-US" sz="1350" dirty="0">
                <a:solidFill>
                  <a:srgbClr val="0000FF"/>
                </a:solidFill>
                <a:latin typeface="Arial"/>
                <a:cs typeface="Arial"/>
              </a:rPr>
              <a:t>different </a:t>
            </a:r>
            <a:r>
              <a:rPr lang="en-US" sz="1350" dirty="0">
                <a:solidFill>
                  <a:srgbClr val="0000FF"/>
                </a:solidFill>
                <a:latin typeface="Arial"/>
                <a:cs typeface="Arial"/>
              </a:rPr>
              <a:t>mapping methods </a:t>
            </a:r>
            <a:r>
              <a:rPr lang="en-US" sz="1350" dirty="0" smtClean="0">
                <a:solidFill>
                  <a:srgbClr val="0000FF"/>
                </a:solidFill>
                <a:latin typeface="Arial"/>
                <a:cs typeface="Arial"/>
              </a:rPr>
              <a:t>and </a:t>
            </a:r>
            <a:r>
              <a:rPr lang="en-US" sz="1350" dirty="0">
                <a:solidFill>
                  <a:srgbClr val="0000FF"/>
                </a:solidFill>
                <a:latin typeface="Arial"/>
                <a:cs typeface="Arial"/>
              </a:rPr>
              <a:t>two </a:t>
            </a:r>
            <a:r>
              <a:rPr lang="en-US" sz="1350" dirty="0" smtClean="0">
                <a:solidFill>
                  <a:srgbClr val="0000FF"/>
                </a:solidFill>
                <a:latin typeface="Arial"/>
                <a:cs typeface="Arial"/>
              </a:rPr>
              <a:t>different methods </a:t>
            </a:r>
            <a:r>
              <a:rPr lang="en-US" sz="1350" dirty="0">
                <a:solidFill>
                  <a:srgbClr val="0000FF"/>
                </a:solidFill>
                <a:latin typeface="Arial"/>
                <a:cs typeface="Arial"/>
              </a:rPr>
              <a:t>for upscaling plot level CH</a:t>
            </a:r>
            <a:r>
              <a:rPr lang="en-US" sz="1350" baseline="-25000" dirty="0">
                <a:solidFill>
                  <a:srgbClr val="0000FF"/>
                </a:solidFill>
                <a:latin typeface="Arial"/>
                <a:cs typeface="Arial"/>
              </a:rPr>
              <a:t>4</a:t>
            </a:r>
            <a:r>
              <a:rPr lang="en-US" sz="1350" dirty="0">
                <a:solidFill>
                  <a:srgbClr val="0000FF"/>
                </a:solidFill>
                <a:latin typeface="Arial"/>
                <a:cs typeface="Arial"/>
              </a:rPr>
              <a:t> emissions to the measurements from eddy covariance (EC) towers</a:t>
            </a:r>
          </a:p>
          <a:p>
            <a:pPr marL="0" indent="0" defTabSz="342900">
              <a:spcBef>
                <a:spcPts val="600"/>
              </a:spcBef>
              <a:buSzPct val="125000"/>
              <a:defRPr/>
            </a:pPr>
            <a:r>
              <a:rPr lang="en-US" sz="1350" b="1" dirty="0">
                <a:solidFill>
                  <a:srgbClr val="3333CC"/>
                </a:solidFill>
                <a:latin typeface="Arial" panose="020B0604020202020204" pitchFamily="34" charset="0"/>
                <a:cs typeface="Arial" panose="020B0604020202020204" pitchFamily="34" charset="0"/>
              </a:rPr>
              <a:t>Findings</a:t>
            </a:r>
          </a:p>
          <a:p>
            <a:pPr marL="285750" indent="-285750">
              <a:spcBef>
                <a:spcPts val="600"/>
              </a:spcBef>
              <a:buSzPct val="125000"/>
              <a:buFont typeface="Arial" panose="020B0604020202020204" pitchFamily="34" charset="0"/>
              <a:buChar char="•"/>
              <a:defRPr/>
            </a:pPr>
            <a:r>
              <a:rPr lang="en-US" sz="1350" dirty="0">
                <a:solidFill>
                  <a:srgbClr val="0000FF"/>
                </a:solidFill>
                <a:latin typeface="Arial"/>
                <a:cs typeface="Arial"/>
              </a:rPr>
              <a:t>Linear discriminant analysis (LDA) provides the most accurate representation of the tundra vegetation </a:t>
            </a:r>
            <a:r>
              <a:rPr lang="en-US" sz="1350" dirty="0" smtClean="0">
                <a:solidFill>
                  <a:srgbClr val="0000FF"/>
                </a:solidFill>
                <a:latin typeface="Arial"/>
                <a:cs typeface="Arial"/>
              </a:rPr>
              <a:t>within </a:t>
            </a:r>
            <a:r>
              <a:rPr lang="en-US" sz="1350" dirty="0">
                <a:solidFill>
                  <a:srgbClr val="0000FF"/>
                </a:solidFill>
                <a:latin typeface="Arial"/>
                <a:cs typeface="Arial"/>
              </a:rPr>
              <a:t>the EC tower footprint </a:t>
            </a:r>
          </a:p>
          <a:p>
            <a:pPr marL="285750" indent="-285750">
              <a:spcBef>
                <a:spcPts val="600"/>
              </a:spcBef>
              <a:buSzPct val="125000"/>
              <a:buFont typeface="Arial" panose="020B0604020202020204" pitchFamily="34" charset="0"/>
              <a:buChar char="•"/>
              <a:defRPr/>
            </a:pPr>
            <a:r>
              <a:rPr lang="en-US" sz="1350" dirty="0" err="1" smtClean="0">
                <a:solidFill>
                  <a:srgbClr val="0000FF"/>
                </a:solidFill>
                <a:latin typeface="Arial"/>
                <a:cs typeface="Arial"/>
              </a:rPr>
              <a:t>Unweighted</a:t>
            </a:r>
            <a:r>
              <a:rPr lang="en-US" sz="1350" dirty="0" smtClean="0">
                <a:solidFill>
                  <a:srgbClr val="0000FF"/>
                </a:solidFill>
                <a:latin typeface="Arial"/>
                <a:cs typeface="Arial"/>
              </a:rPr>
              <a:t> upscaling of fluxes </a:t>
            </a:r>
            <a:r>
              <a:rPr lang="en-US" sz="1350" dirty="0">
                <a:solidFill>
                  <a:srgbClr val="0000FF"/>
                </a:solidFill>
                <a:latin typeface="Arial"/>
                <a:cs typeface="Arial"/>
              </a:rPr>
              <a:t>showed a positive correlation </a:t>
            </a:r>
            <a:r>
              <a:rPr lang="en-US" sz="1350" dirty="0" smtClean="0">
                <a:solidFill>
                  <a:srgbClr val="0000FF"/>
                </a:solidFill>
                <a:latin typeface="Arial"/>
                <a:cs typeface="Arial"/>
              </a:rPr>
              <a:t>of </a:t>
            </a:r>
            <a:r>
              <a:rPr lang="en-US" sz="1350" dirty="0" smtClean="0">
                <a:solidFill>
                  <a:srgbClr val="0000FF"/>
                </a:solidFill>
                <a:latin typeface="Arial"/>
                <a:cs typeface="Arial"/>
              </a:rPr>
              <a:t>R </a:t>
            </a:r>
            <a:r>
              <a:rPr lang="en-US" sz="1350" dirty="0">
                <a:solidFill>
                  <a:srgbClr val="0000FF"/>
                </a:solidFill>
                <a:latin typeface="Arial"/>
                <a:cs typeface="Arial"/>
              </a:rPr>
              <a:t>= </a:t>
            </a:r>
            <a:r>
              <a:rPr lang="en-US" sz="1350" dirty="0" smtClean="0">
                <a:solidFill>
                  <a:srgbClr val="0000FF"/>
                </a:solidFill>
                <a:latin typeface="Arial"/>
                <a:cs typeface="Arial"/>
              </a:rPr>
              <a:t>0.69 with </a:t>
            </a:r>
            <a:r>
              <a:rPr lang="en-US" sz="1350" dirty="0">
                <a:solidFill>
                  <a:srgbClr val="0000FF"/>
                </a:solidFill>
                <a:latin typeface="Arial"/>
                <a:cs typeface="Arial"/>
              </a:rPr>
              <a:t>EC tower measurements </a:t>
            </a:r>
            <a:r>
              <a:rPr lang="en-US" sz="1350" dirty="0" smtClean="0">
                <a:solidFill>
                  <a:srgbClr val="0000FF"/>
                </a:solidFill>
                <a:latin typeface="Arial"/>
                <a:cs typeface="Arial"/>
              </a:rPr>
              <a:t>(Fig a</a:t>
            </a:r>
            <a:r>
              <a:rPr lang="en-US" sz="1350" dirty="0">
                <a:solidFill>
                  <a:srgbClr val="0000FF"/>
                </a:solidFill>
                <a:latin typeface="Arial"/>
                <a:cs typeface="Arial"/>
              </a:rPr>
              <a:t>)</a:t>
            </a:r>
          </a:p>
          <a:p>
            <a:pPr marL="285750" indent="-285750">
              <a:spcBef>
                <a:spcPts val="600"/>
              </a:spcBef>
              <a:buSzPct val="125000"/>
              <a:buFont typeface="Arial" panose="020B0604020202020204" pitchFamily="34" charset="0"/>
              <a:buChar char="•"/>
              <a:defRPr/>
            </a:pPr>
            <a:r>
              <a:rPr lang="en-US" sz="1350" dirty="0">
                <a:solidFill>
                  <a:srgbClr val="0000FF"/>
                </a:solidFill>
                <a:latin typeface="Arial"/>
                <a:cs typeface="Arial"/>
              </a:rPr>
              <a:t>Footprint-weighted </a:t>
            </a:r>
            <a:r>
              <a:rPr lang="en-US" sz="1350" dirty="0" smtClean="0">
                <a:solidFill>
                  <a:srgbClr val="0000FF"/>
                </a:solidFill>
                <a:latin typeface="Arial"/>
                <a:cs typeface="Arial"/>
              </a:rPr>
              <a:t>upscaling of fluxes improved </a:t>
            </a:r>
            <a:r>
              <a:rPr lang="en-US" sz="1350" dirty="0">
                <a:solidFill>
                  <a:srgbClr val="0000FF"/>
                </a:solidFill>
                <a:latin typeface="Arial"/>
                <a:cs typeface="Arial"/>
              </a:rPr>
              <a:t>the EC tower measurements correlation </a:t>
            </a:r>
            <a:r>
              <a:rPr lang="en-US" sz="1350" dirty="0" smtClean="0">
                <a:solidFill>
                  <a:srgbClr val="0000FF"/>
                </a:solidFill>
                <a:latin typeface="Arial"/>
                <a:cs typeface="Arial"/>
              </a:rPr>
              <a:t>to R = 0.89 (Fig b</a:t>
            </a:r>
            <a:r>
              <a:rPr lang="en-US" sz="1350" dirty="0">
                <a:solidFill>
                  <a:srgbClr val="0000FF"/>
                </a:solidFill>
                <a:latin typeface="Arial"/>
                <a:cs typeface="Arial"/>
              </a:rPr>
              <a:t>)</a:t>
            </a:r>
          </a:p>
        </p:txBody>
      </p:sp>
      <p:sp>
        <p:nvSpPr>
          <p:cNvPr id="19459" name="Rectangle 21"/>
          <p:cNvSpPr>
            <a:spLocks noChangeArrowheads="1"/>
          </p:cNvSpPr>
          <p:nvPr/>
        </p:nvSpPr>
        <p:spPr bwMode="auto">
          <a:xfrm>
            <a:off x="618535" y="8895"/>
            <a:ext cx="8331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342900">
              <a:defRPr/>
            </a:pPr>
            <a:r>
              <a:rPr lang="en-US" sz="2800" b="1" dirty="0">
                <a:solidFill>
                  <a:srgbClr val="3333CC"/>
                </a:solidFill>
                <a:latin typeface="Arial" panose="020B0604020202020204" pitchFamily="34" charset="0"/>
                <a:cs typeface="Arial" panose="020B0604020202020204" pitchFamily="34" charset="0"/>
              </a:rPr>
              <a:t>		</a:t>
            </a:r>
            <a:r>
              <a:rPr lang="en-GB" sz="2400" b="1" dirty="0">
                <a:solidFill>
                  <a:srgbClr val="3333CC"/>
                </a:solidFill>
                <a:latin typeface="Arial" panose="020B0604020202020204" pitchFamily="34" charset="0"/>
                <a:cs typeface="Arial" panose="020B0604020202020204" pitchFamily="34" charset="0"/>
              </a:rPr>
              <a:t>Upscaling CH</a:t>
            </a:r>
            <a:r>
              <a:rPr lang="en-GB" sz="2400" b="1" baseline="-25000" dirty="0">
                <a:solidFill>
                  <a:srgbClr val="3333CC"/>
                </a:solidFill>
                <a:latin typeface="Arial" panose="020B0604020202020204" pitchFamily="34" charset="0"/>
                <a:cs typeface="Arial" panose="020B0604020202020204" pitchFamily="34" charset="0"/>
              </a:rPr>
              <a:t>4 </a:t>
            </a:r>
            <a:r>
              <a:rPr lang="en-GB" sz="2400" b="1" dirty="0">
                <a:solidFill>
                  <a:srgbClr val="3333CC"/>
                </a:solidFill>
                <a:latin typeface="Arial" panose="020B0604020202020204" pitchFamily="34" charset="0"/>
                <a:cs typeface="Arial" panose="020B0604020202020204" pitchFamily="34" charset="0"/>
              </a:rPr>
              <a:t>Fluxes Using High-Resolution Imagery </a:t>
            </a:r>
            <a:endParaRPr lang="en-GB" sz="2400" b="1" dirty="0" smtClean="0">
              <a:solidFill>
                <a:srgbClr val="3333CC"/>
              </a:solidFill>
              <a:latin typeface="Arial" panose="020B0604020202020204" pitchFamily="34" charset="0"/>
              <a:cs typeface="Arial" panose="020B0604020202020204" pitchFamily="34" charset="0"/>
            </a:endParaRPr>
          </a:p>
          <a:p>
            <a:pPr algn="ctr" defTabSz="342900">
              <a:defRPr/>
            </a:pPr>
            <a:r>
              <a:rPr lang="en-GB" sz="2400" b="1" dirty="0" smtClean="0">
                <a:solidFill>
                  <a:srgbClr val="3333CC"/>
                </a:solidFill>
                <a:latin typeface="Arial" panose="020B0604020202020204" pitchFamily="34" charset="0"/>
                <a:cs typeface="Arial" panose="020B0604020202020204" pitchFamily="34" charset="0"/>
              </a:rPr>
              <a:t>in </a:t>
            </a:r>
            <a:r>
              <a:rPr lang="en-GB" sz="2400" b="1" dirty="0">
                <a:solidFill>
                  <a:srgbClr val="3333CC"/>
                </a:solidFill>
                <a:latin typeface="Arial" panose="020B0604020202020204" pitchFamily="34" charset="0"/>
                <a:cs typeface="Arial" panose="020B0604020202020204" pitchFamily="34" charset="0"/>
              </a:rPr>
              <a:t>Arctic Tundra Ecosystems</a:t>
            </a:r>
          </a:p>
          <a:p>
            <a:pPr algn="ctr" defTabSz="342900">
              <a:defRPr/>
            </a:pPr>
            <a:r>
              <a:rPr lang="en-US" sz="1400" dirty="0" smtClean="0">
                <a:solidFill>
                  <a:srgbClr val="000000"/>
                </a:solidFill>
                <a:latin typeface="Arial" panose="020B0604020202020204" pitchFamily="34" charset="0"/>
                <a:cs typeface="Arial" panose="020B0604020202020204" pitchFamily="34" charset="0"/>
              </a:rPr>
              <a:t>Davidson et al., </a:t>
            </a:r>
            <a:r>
              <a:rPr lang="en-US" sz="1400" dirty="0" smtClean="0">
                <a:solidFill>
                  <a:srgbClr val="000000"/>
                </a:solidFill>
                <a:latin typeface="Arial" panose="020B0604020202020204" pitchFamily="34" charset="0"/>
                <a:cs typeface="Arial" panose="020B0604020202020204" pitchFamily="34" charset="0"/>
              </a:rPr>
              <a:t>(2017</a:t>
            </a:r>
            <a:r>
              <a:rPr lang="en-US" sz="1400" dirty="0" smtClean="0">
                <a:solidFill>
                  <a:srgbClr val="000000"/>
                </a:solidFill>
                <a:latin typeface="Arial" panose="020B0604020202020204" pitchFamily="34" charset="0"/>
                <a:cs typeface="Arial" panose="020B0604020202020204" pitchFamily="34" charset="0"/>
              </a:rPr>
              <a:t>) Remote </a:t>
            </a:r>
            <a:r>
              <a:rPr lang="en-US" sz="1400" dirty="0">
                <a:solidFill>
                  <a:srgbClr val="000000"/>
                </a:solidFill>
                <a:latin typeface="Arial" panose="020B0604020202020204" pitchFamily="34" charset="0"/>
                <a:cs typeface="Arial" panose="020B0604020202020204" pitchFamily="34" charset="0"/>
              </a:rPr>
              <a:t>Sensing, 9, </a:t>
            </a:r>
            <a:r>
              <a:rPr lang="en-US" sz="1400" dirty="0" smtClean="0">
                <a:solidFill>
                  <a:srgbClr val="000000"/>
                </a:solidFill>
                <a:latin typeface="Arial" panose="020B0604020202020204" pitchFamily="34" charset="0"/>
                <a:cs typeface="Arial" panose="020B0604020202020204" pitchFamily="34" charset="0"/>
              </a:rPr>
              <a:t>1227 </a:t>
            </a:r>
            <a:r>
              <a:rPr lang="pt-BR" sz="1400" dirty="0" smtClean="0">
                <a:latin typeface="Arial"/>
                <a:cs typeface="Arial"/>
              </a:rPr>
              <a:t>doi:10.3390/rs9121227</a:t>
            </a:r>
            <a:endParaRPr lang="en-US" sz="1400" dirty="0">
              <a:solidFill>
                <a:srgbClr val="000000"/>
              </a:solidFill>
              <a:latin typeface="Arial"/>
              <a:cs typeface="Arial"/>
            </a:endParaRPr>
          </a:p>
        </p:txBody>
      </p:sp>
      <p:sp>
        <p:nvSpPr>
          <p:cNvPr id="4" name="TextBox 3"/>
          <p:cNvSpPr txBox="1"/>
          <p:nvPr/>
        </p:nvSpPr>
        <p:spPr>
          <a:xfrm>
            <a:off x="4911213" y="5423003"/>
            <a:ext cx="4232787" cy="1154162"/>
          </a:xfrm>
          <a:prstGeom prst="rect">
            <a:avLst/>
          </a:prstGeom>
          <a:noFill/>
        </p:spPr>
        <p:txBody>
          <a:bodyPr wrap="square" rtlCol="0">
            <a:spAutoFit/>
          </a:bodyPr>
          <a:lstStyle/>
          <a:p>
            <a:pPr>
              <a:defRPr/>
            </a:pPr>
            <a:r>
              <a:rPr lang="en-US" sz="1150" b="1" dirty="0">
                <a:solidFill>
                  <a:srgbClr val="000000"/>
                </a:solidFill>
                <a:latin typeface="Arial" panose="020B0604020202020204" pitchFamily="34" charset="0"/>
                <a:cs typeface="Arial" panose="020B0604020202020204" pitchFamily="34" charset="0"/>
              </a:rPr>
              <a:t>FIGURE 1: </a:t>
            </a:r>
            <a:r>
              <a:rPr lang="en-GB" sz="1150" dirty="0">
                <a:solidFill>
                  <a:srgbClr val="000000"/>
                </a:solidFill>
                <a:latin typeface="Arial" panose="020B0604020202020204" pitchFamily="34" charset="0"/>
                <a:cs typeface="Arial" panose="020B0604020202020204" pitchFamily="34" charset="0"/>
              </a:rPr>
              <a:t>Comparisons between a) non-footprint-weighted upscaled fluxes and EC tower measurements and b) footprint-weighted upscaled fluxes and EC tower measurements. R is the correlation coefficient and ** denotes significance, p &lt; 0.01, *** denotes significance, p &lt; 0.001. The black line shows a 1:1 relationship and the grey line is the linear regression.</a:t>
            </a:r>
            <a:endParaRPr lang="en-US" sz="1150" dirty="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0" y="5772831"/>
            <a:ext cx="5014497" cy="715581"/>
          </a:xfrm>
          <a:prstGeom prst="rect">
            <a:avLst/>
          </a:prstGeom>
          <a:noFill/>
        </p:spPr>
        <p:txBody>
          <a:bodyPr wrap="square" rtlCol="0">
            <a:spAutoFit/>
          </a:bodyPr>
          <a:lstStyle/>
          <a:p>
            <a:pPr defTabSz="342900">
              <a:buSzPct val="125000"/>
              <a:defRPr/>
            </a:pPr>
            <a:r>
              <a:rPr lang="en-US" sz="1350" b="1" dirty="0">
                <a:solidFill>
                  <a:srgbClr val="3333CC"/>
                </a:solidFill>
                <a:latin typeface="Arial" panose="020B0604020202020204" pitchFamily="34" charset="0"/>
                <a:cs typeface="Arial" panose="020B0604020202020204" pitchFamily="34" charset="0"/>
              </a:rPr>
              <a:t>Significance</a:t>
            </a:r>
            <a:endParaRPr lang="en-US" sz="1350" dirty="0">
              <a:solidFill>
                <a:srgbClr val="3333CC"/>
              </a:solidFill>
              <a:latin typeface="Arial" panose="020B0604020202020204" pitchFamily="34" charset="0"/>
              <a:cs typeface="Arial" panose="020B0604020202020204" pitchFamily="34" charset="0"/>
            </a:endParaRPr>
          </a:p>
          <a:p>
            <a:pPr marL="285750" indent="-285750">
              <a:buSzPct val="125000"/>
              <a:buFont typeface="Arial" panose="020B0604020202020204" pitchFamily="34" charset="0"/>
              <a:buChar char="•"/>
            </a:pPr>
            <a:r>
              <a:rPr lang="en-US" sz="1350" dirty="0">
                <a:solidFill>
                  <a:srgbClr val="0000FF"/>
                </a:solidFill>
                <a:latin typeface="Arial"/>
                <a:cs typeface="Arial"/>
              </a:rPr>
              <a:t>Assimilating remotely-sensed vegetation maps of tundra in a footprint model is key in upscaling fluxes across scales</a:t>
            </a:r>
          </a:p>
        </p:txBody>
      </p:sp>
      <p:pic>
        <p:nvPicPr>
          <p:cNvPr id="8" name="Picture 7">
            <a:extLst>
              <a:ext uri="{FF2B5EF4-FFF2-40B4-BE49-F238E27FC236}">
                <a16:creationId xmlns:a16="http://schemas.microsoft.com/office/drawing/2014/main" xmlns="" id="{01FB0E32-E7C1-4712-99B6-AFA1304BC7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3" t="49973" r="13524" b="28047"/>
          <a:stretch/>
        </p:blipFill>
        <p:spPr>
          <a:xfrm>
            <a:off x="8066789" y="2365185"/>
            <a:ext cx="825562" cy="1607224"/>
          </a:xfrm>
          <a:prstGeom prst="rect">
            <a:avLst/>
          </a:prstGeom>
        </p:spPr>
      </p:pic>
      <p:pic>
        <p:nvPicPr>
          <p:cNvPr id="26" name="Picture 25">
            <a:extLst>
              <a:ext uri="{FF2B5EF4-FFF2-40B4-BE49-F238E27FC236}">
                <a16:creationId xmlns:a16="http://schemas.microsoft.com/office/drawing/2014/main" xmlns="" id="{D314D4C0-BDA2-4089-A45F-8B130B4535F7}"/>
              </a:ext>
            </a:extLst>
          </p:cNvPr>
          <p:cNvPicPr>
            <a:picLocks noChangeAspect="1"/>
          </p:cNvPicPr>
          <p:nvPr/>
        </p:nvPicPr>
        <p:blipFill rotWithShape="1">
          <a:blip r:embed="rId4">
            <a:extLst>
              <a:ext uri="{28A0092B-C50C-407E-A947-70E740481C1C}">
                <a14:useLocalDpi xmlns:a14="http://schemas.microsoft.com/office/drawing/2010/main" val="0"/>
              </a:ext>
            </a:extLst>
          </a:blip>
          <a:srcRect r="15673"/>
          <a:stretch/>
        </p:blipFill>
        <p:spPr>
          <a:xfrm>
            <a:off x="5777321" y="1213809"/>
            <a:ext cx="2406069" cy="2282600"/>
          </a:xfrm>
          <a:prstGeom prst="rect">
            <a:avLst/>
          </a:prstGeom>
        </p:spPr>
      </p:pic>
      <p:pic>
        <p:nvPicPr>
          <p:cNvPr id="28" name="Picture 27">
            <a:extLst>
              <a:ext uri="{FF2B5EF4-FFF2-40B4-BE49-F238E27FC236}">
                <a16:creationId xmlns:a16="http://schemas.microsoft.com/office/drawing/2014/main" xmlns="" id="{0F83EEF6-07D4-4337-9D61-A55DF25CAF6B}"/>
              </a:ext>
            </a:extLst>
          </p:cNvPr>
          <p:cNvPicPr>
            <a:picLocks noChangeAspect="1"/>
          </p:cNvPicPr>
          <p:nvPr/>
        </p:nvPicPr>
        <p:blipFill rotWithShape="1">
          <a:blip r:embed="rId5">
            <a:extLst>
              <a:ext uri="{28A0092B-C50C-407E-A947-70E740481C1C}">
                <a14:useLocalDpi xmlns:a14="http://schemas.microsoft.com/office/drawing/2010/main" val="0"/>
              </a:ext>
            </a:extLst>
          </a:blip>
          <a:srcRect r="15673"/>
          <a:stretch/>
        </p:blipFill>
        <p:spPr>
          <a:xfrm>
            <a:off x="5772105" y="3140402"/>
            <a:ext cx="2406070" cy="2282601"/>
          </a:xfrm>
          <a:prstGeom prst="rect">
            <a:avLst/>
          </a:prstGeom>
        </p:spPr>
      </p:pic>
      <p:sp>
        <p:nvSpPr>
          <p:cNvPr id="29" name="TextBox 28">
            <a:extLst>
              <a:ext uri="{FF2B5EF4-FFF2-40B4-BE49-F238E27FC236}">
                <a16:creationId xmlns:a16="http://schemas.microsoft.com/office/drawing/2014/main" xmlns="" id="{B337718C-7909-41E9-AA0D-831B32C24F44}"/>
              </a:ext>
            </a:extLst>
          </p:cNvPr>
          <p:cNvSpPr txBox="1"/>
          <p:nvPr/>
        </p:nvSpPr>
        <p:spPr>
          <a:xfrm flipH="1">
            <a:off x="5267286" y="1312775"/>
            <a:ext cx="453903"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a:t>
            </a:r>
          </a:p>
        </p:txBody>
      </p:sp>
      <p:sp>
        <p:nvSpPr>
          <p:cNvPr id="34" name="TextBox 33">
            <a:extLst>
              <a:ext uri="{FF2B5EF4-FFF2-40B4-BE49-F238E27FC236}">
                <a16:creationId xmlns:a16="http://schemas.microsoft.com/office/drawing/2014/main" xmlns="" id="{12E8EACE-71D2-4A24-9F84-4F8A6007EF80}"/>
              </a:ext>
            </a:extLst>
          </p:cNvPr>
          <p:cNvSpPr txBox="1"/>
          <p:nvPr/>
        </p:nvSpPr>
        <p:spPr>
          <a:xfrm flipH="1">
            <a:off x="5287129" y="3161806"/>
            <a:ext cx="453903"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185756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3052"/>
            <a:ext cx="4026309" cy="1000432"/>
          </a:xfrm>
        </p:spPr>
        <p:txBody>
          <a:bodyPr/>
          <a:lstStyle/>
          <a:p>
            <a:r>
              <a:rPr lang="en-US" dirty="0" smtClean="0"/>
              <a:t>Selected for the cover of Remote Sensing December 2017</a:t>
            </a:r>
            <a:endParaRPr lang="en-US" dirty="0"/>
          </a:p>
        </p:txBody>
      </p:sp>
      <p:pic>
        <p:nvPicPr>
          <p:cNvPr id="5" name="Picture 4"/>
          <p:cNvPicPr>
            <a:picLocks noChangeAspect="1"/>
          </p:cNvPicPr>
          <p:nvPr/>
        </p:nvPicPr>
        <p:blipFill>
          <a:blip r:embed="rId2"/>
          <a:stretch>
            <a:fillRect/>
          </a:stretch>
        </p:blipFill>
        <p:spPr>
          <a:xfrm>
            <a:off x="968734" y="5635940"/>
            <a:ext cx="3396278" cy="1222060"/>
          </a:xfrm>
          <a:prstGeom prst="rect">
            <a:avLst/>
          </a:prstGeom>
        </p:spPr>
      </p:pic>
      <p:pic>
        <p:nvPicPr>
          <p:cNvPr id="6" name="Picture 5"/>
          <p:cNvPicPr>
            <a:picLocks noChangeAspect="1"/>
          </p:cNvPicPr>
          <p:nvPr/>
        </p:nvPicPr>
        <p:blipFill rotWithShape="1">
          <a:blip r:embed="rId3"/>
          <a:srcRect l="1702" r="1353"/>
          <a:stretch/>
        </p:blipFill>
        <p:spPr>
          <a:xfrm>
            <a:off x="4387644" y="-56843"/>
            <a:ext cx="4756356" cy="6914843"/>
          </a:xfrm>
          <a:prstGeom prst="rect">
            <a:avLst/>
          </a:prstGeom>
        </p:spPr>
      </p:pic>
    </p:spTree>
    <p:extLst>
      <p:ext uri="{BB962C8B-B14F-4D97-AF65-F5344CB8AC3E}">
        <p14:creationId xmlns:p14="http://schemas.microsoft.com/office/powerpoint/2010/main" val="1052109643"/>
      </p:ext>
    </p:extLst>
  </p:cSld>
  <p:clrMapOvr>
    <a:masterClrMapping/>
  </p:clrMapOvr>
</p:sld>
</file>

<file path=ppt/theme/theme1.xml><?xml version="1.0" encoding="utf-8"?>
<a:theme xmlns:a="http://schemas.openxmlformats.org/drawingml/2006/main" name="7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461</Words>
  <Application>Microsoft Macintosh PowerPoint</Application>
  <PresentationFormat>On-screen Show (4:3)</PresentationFormat>
  <Paragraphs>31</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7_GPMC Nov 2001</vt:lpstr>
      <vt:lpstr>PowerPoint Presentation</vt:lpstr>
      <vt:lpstr>Selected for the cover of Remote Sensing December 2017</vt:lpstr>
    </vt:vector>
  </TitlesOfParts>
  <Company>Booz Allen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Mataya, Christine [USA]</dc:creator>
  <cp:lastModifiedBy>charles Miller</cp:lastModifiedBy>
  <cp:revision>45</cp:revision>
  <dcterms:created xsi:type="dcterms:W3CDTF">2017-01-20T18:13:42Z</dcterms:created>
  <dcterms:modified xsi:type="dcterms:W3CDTF">2018-01-16T22:47:21Z</dcterms:modified>
</cp:coreProperties>
</file>