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71"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6" autoAdjust="0"/>
    <p:restoredTop sz="66792" autoAdjust="0"/>
  </p:normalViewPr>
  <p:slideViewPr>
    <p:cSldViewPr>
      <p:cViewPr varScale="1">
        <p:scale>
          <a:sx n="64" d="100"/>
          <a:sy n="64" d="100"/>
        </p:scale>
        <p:origin x="196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7/17/2017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Full Citation</a:t>
            </a:r>
            <a:r>
              <a:rPr lang="en-US" sz="1200" b="0" i="0" u="none" strike="noStrike" kern="1200" dirty="0" smtClean="0">
                <a:solidFill>
                  <a:schemeClr val="tx1"/>
                </a:solidFill>
                <a:effectLst/>
                <a:latin typeface="+mn-lt"/>
                <a:ea typeface="+mn-ea"/>
                <a:cs typeface="+mn-cs"/>
              </a:rPr>
              <a:t>: Kim, </a:t>
            </a:r>
            <a:r>
              <a:rPr lang="en-US" sz="1200" b="0" i="0" u="none" strike="noStrike" kern="1200" dirty="0" err="1" smtClean="0">
                <a:solidFill>
                  <a:schemeClr val="tx1"/>
                </a:solidFill>
                <a:effectLst/>
                <a:latin typeface="+mn-lt"/>
                <a:ea typeface="+mn-ea"/>
                <a:cs typeface="+mn-cs"/>
              </a:rPr>
              <a:t>Jin</a:t>
            </a:r>
            <a:r>
              <a:rPr lang="en-US" sz="1200" b="0" i="0" u="none" strike="noStrike" kern="1200" dirty="0" smtClean="0">
                <a:solidFill>
                  <a:schemeClr val="tx1"/>
                </a:solidFill>
                <a:effectLst/>
                <a:latin typeface="+mn-lt"/>
                <a:ea typeface="+mn-ea"/>
                <a:cs typeface="+mn-cs"/>
              </a:rPr>
              <a:t>-Soo, J-S. </a:t>
            </a:r>
            <a:r>
              <a:rPr lang="en-US" sz="1200" b="0" i="0" u="none" strike="noStrike" kern="1200" dirty="0" err="1" smtClean="0">
                <a:solidFill>
                  <a:schemeClr val="tx1"/>
                </a:solidFill>
                <a:effectLst/>
                <a:latin typeface="+mn-lt"/>
                <a:ea typeface="+mn-ea"/>
                <a:cs typeface="+mn-cs"/>
              </a:rPr>
              <a:t>kug</a:t>
            </a:r>
            <a:r>
              <a:rPr lang="en-US" sz="1200" b="0" i="0" u="none" strike="noStrike" kern="1200" dirty="0" smtClean="0">
                <a:solidFill>
                  <a:schemeClr val="tx1"/>
                </a:solidFill>
                <a:effectLst/>
                <a:latin typeface="+mn-lt"/>
                <a:ea typeface="+mn-ea"/>
                <a:cs typeface="+mn-cs"/>
              </a:rPr>
              <a:t>, S-J. </a:t>
            </a:r>
            <a:r>
              <a:rPr lang="en-US" sz="1200" b="0" i="0" u="none" strike="noStrike" kern="1200" dirty="0" err="1" smtClean="0">
                <a:solidFill>
                  <a:schemeClr val="tx1"/>
                </a:solidFill>
                <a:effectLst/>
                <a:latin typeface="+mn-lt"/>
                <a:ea typeface="+mn-ea"/>
                <a:cs typeface="+mn-cs"/>
              </a:rPr>
              <a:t>Jeong</a:t>
            </a:r>
            <a:r>
              <a:rPr lang="en-US" sz="1200" b="0" i="0" u="none" strike="noStrike" kern="1200" dirty="0" smtClean="0">
                <a:solidFill>
                  <a:schemeClr val="tx1"/>
                </a:solidFill>
                <a:effectLst/>
                <a:latin typeface="+mn-lt"/>
                <a:ea typeface="+mn-ea"/>
                <a:cs typeface="+mn-cs"/>
              </a:rPr>
              <a:t>, D.N. Huntzinger, A.M. </a:t>
            </a:r>
            <a:r>
              <a:rPr lang="en-US" sz="1200" b="0" i="0" u="none" strike="noStrike" kern="1200" dirty="0" err="1" smtClean="0">
                <a:solidFill>
                  <a:schemeClr val="tx1"/>
                </a:solidFill>
                <a:effectLst/>
                <a:latin typeface="+mn-lt"/>
                <a:ea typeface="+mn-ea"/>
                <a:cs typeface="+mn-cs"/>
              </a:rPr>
              <a:t>Michalak</a:t>
            </a:r>
            <a:r>
              <a:rPr lang="en-US" sz="1200" b="0" i="0" u="none" strike="noStrike" kern="1200" dirty="0" smtClean="0">
                <a:solidFill>
                  <a:schemeClr val="tx1"/>
                </a:solidFill>
                <a:effectLst/>
                <a:latin typeface="+mn-lt"/>
                <a:ea typeface="+mn-ea"/>
                <a:cs typeface="+mn-cs"/>
              </a:rPr>
              <a:t>, C.R. </a:t>
            </a:r>
            <a:r>
              <a:rPr lang="en-US" sz="1200" b="0" i="0" u="none" strike="noStrike" kern="1200" dirty="0" err="1" smtClean="0">
                <a:solidFill>
                  <a:schemeClr val="tx1"/>
                </a:solidFill>
                <a:effectLst/>
                <a:latin typeface="+mn-lt"/>
                <a:ea typeface="+mn-ea"/>
                <a:cs typeface="+mn-cs"/>
              </a:rPr>
              <a:t>Schwalm</a:t>
            </a:r>
            <a:r>
              <a:rPr lang="en-US" sz="1200" b="0" i="0" u="none" strike="noStrike" kern="1200" dirty="0" smtClean="0">
                <a:solidFill>
                  <a:schemeClr val="tx1"/>
                </a:solidFill>
                <a:effectLst/>
                <a:latin typeface="+mn-lt"/>
                <a:ea typeface="+mn-ea"/>
                <a:cs typeface="+mn-cs"/>
              </a:rPr>
              <a:t>, Y. Wei, K. Schaefer, “Reduced North American terrestrial primary productivity linked to anomalous Arctic warming,” </a:t>
            </a:r>
            <a:r>
              <a:rPr lang="en-US" sz="1200" b="0" i="1" u="none" strike="noStrike" kern="1200" dirty="0" smtClean="0">
                <a:solidFill>
                  <a:schemeClr val="tx1"/>
                </a:solidFill>
                <a:effectLst/>
                <a:latin typeface="+mn-lt"/>
                <a:ea typeface="+mn-ea"/>
                <a:cs typeface="+mn-cs"/>
              </a:rPr>
              <a:t>Nature Geoscience</a:t>
            </a:r>
            <a:r>
              <a:rPr lang="en-US" sz="1200" b="0" i="0" u="none" strike="noStrike" kern="1200" dirty="0" smtClean="0">
                <a:solidFill>
                  <a:schemeClr val="tx1"/>
                </a:solidFill>
                <a:effectLst/>
                <a:latin typeface="+mn-lt"/>
                <a:ea typeface="+mn-ea"/>
                <a:cs typeface="+mn-cs"/>
              </a:rPr>
              <a:t>, DOI: 10.1038/NGEO2986, 2017.</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b="0" i="0" u="none" strike="noStrike" kern="1200" dirty="0" smtClean="0">
                <a:solidFill>
                  <a:schemeClr val="tx1"/>
                </a:solidFill>
                <a:effectLst/>
                <a:latin typeface="+mn-lt"/>
                <a:ea typeface="+mn-ea"/>
                <a:cs typeface="+mn-cs"/>
              </a:rPr>
              <a:t>Funding for the Multi-scale synthesis</a:t>
            </a:r>
            <a:r>
              <a:rPr lang="en-US" sz="1200" b="0" i="0" u="none" strike="noStrike" kern="1200" baseline="0" dirty="0" smtClean="0">
                <a:solidFill>
                  <a:schemeClr val="tx1"/>
                </a:solidFill>
                <a:effectLst/>
                <a:latin typeface="+mn-lt"/>
                <a:ea typeface="+mn-ea"/>
                <a:cs typeface="+mn-cs"/>
              </a:rPr>
              <a:t> and Terrestrial Model </a:t>
            </a:r>
            <a:r>
              <a:rPr lang="en-US" sz="1200" b="0" i="0" u="none" strike="noStrike" kern="1200" baseline="0" dirty="0" err="1" smtClean="0">
                <a:solidFill>
                  <a:schemeClr val="tx1"/>
                </a:solidFill>
                <a:effectLst/>
                <a:latin typeface="+mn-lt"/>
                <a:ea typeface="+mn-ea"/>
                <a:cs typeface="+mn-cs"/>
              </a:rPr>
              <a:t>Intercomparison</a:t>
            </a:r>
            <a:r>
              <a:rPr lang="en-US" sz="1200" b="0" i="0" u="none" strike="noStrike" kern="1200" baseline="0" dirty="0" smtClean="0">
                <a:solidFill>
                  <a:schemeClr val="tx1"/>
                </a:solidFill>
                <a:effectLst/>
                <a:latin typeface="+mn-lt"/>
                <a:ea typeface="+mn-ea"/>
                <a:cs typeface="+mn-cs"/>
              </a:rPr>
              <a:t> Project (</a:t>
            </a:r>
            <a:r>
              <a:rPr lang="en-US" sz="1200" b="0" i="0" u="none" strike="noStrike" kern="1200" baseline="0" dirty="0" err="1" smtClean="0">
                <a:solidFill>
                  <a:schemeClr val="tx1"/>
                </a:solidFill>
                <a:effectLst/>
                <a:latin typeface="+mn-lt"/>
                <a:ea typeface="+mn-ea"/>
                <a:cs typeface="+mn-cs"/>
              </a:rPr>
              <a:t>MsTMIP</a:t>
            </a:r>
            <a:r>
              <a:rPr lang="en-US" sz="1200" b="0" i="0" u="none" strike="noStrike" kern="1200" baseline="0" dirty="0" smtClean="0">
                <a:solidFill>
                  <a:schemeClr val="tx1"/>
                </a:solidFill>
                <a:effectLst/>
                <a:latin typeface="+mn-lt"/>
                <a:ea typeface="+mn-ea"/>
                <a:cs typeface="+mn-cs"/>
              </a:rPr>
              <a:t>; http://</a:t>
            </a:r>
            <a:r>
              <a:rPr lang="en-US" sz="1200" b="0" i="0" u="none" strike="noStrike" kern="1200" baseline="0" dirty="0" err="1" smtClean="0">
                <a:solidFill>
                  <a:schemeClr val="tx1"/>
                </a:solidFill>
                <a:effectLst/>
                <a:latin typeface="+mn-lt"/>
                <a:ea typeface="+mn-ea"/>
                <a:cs typeface="+mn-cs"/>
              </a:rPr>
              <a:t>nacp.ornl.gov</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err="1" smtClean="0">
                <a:solidFill>
                  <a:schemeClr val="tx1"/>
                </a:solidFill>
                <a:effectLst/>
                <a:latin typeface="+mn-lt"/>
                <a:ea typeface="+mn-ea"/>
                <a:cs typeface="+mn-cs"/>
              </a:rPr>
              <a:t>MsTMIP</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err="1" smtClean="0">
                <a:solidFill>
                  <a:schemeClr val="tx1"/>
                </a:solidFill>
                <a:effectLst/>
                <a:latin typeface="+mn-lt"/>
                <a:ea typeface="+mn-ea"/>
                <a:cs typeface="+mn-cs"/>
              </a:rPr>
              <a:t>shtml</a:t>
            </a:r>
            <a:r>
              <a:rPr lang="en-US" sz="1200" b="0" i="0" u="none" strike="noStrike" kern="1200" baseline="0" dirty="0" smtClean="0">
                <a:solidFill>
                  <a:schemeClr val="tx1"/>
                </a:solidFill>
                <a:effectLst/>
                <a:latin typeface="+mn-lt"/>
                <a:ea typeface="+mn-ea"/>
                <a:cs typeface="+mn-cs"/>
              </a:rPr>
              <a:t>) was provided through NASA ROSES Grant #NNX10AG01A. Data management support for preparing, documenting and distributing model driver and output data was performed by the Modeling and Synthesis Thematic Data Center at Oak Ridge National Laboratory with funding through NASA ROSES Grant#NNH10AN681. Finalized MsTMIP data products are archive at ORNL DAAC (http://</a:t>
            </a:r>
            <a:r>
              <a:rPr lang="en-US" sz="1200" b="0" i="0" u="none" strike="noStrike" kern="1200" baseline="0" dirty="0" err="1" smtClean="0">
                <a:solidFill>
                  <a:schemeClr val="tx1"/>
                </a:solidFill>
                <a:effectLst/>
                <a:latin typeface="+mn-lt"/>
                <a:ea typeface="+mn-ea"/>
                <a:cs typeface="+mn-cs"/>
              </a:rPr>
              <a:t>daac.ornl.gov</a:t>
            </a:r>
            <a:r>
              <a:rPr lang="en-US" sz="1200" b="0" i="0" u="none" strike="noStrike" kern="1200" baseline="0" dirty="0" smtClean="0">
                <a:solidFill>
                  <a:schemeClr val="tx1"/>
                </a:solidFill>
                <a:effectLst/>
                <a:latin typeface="+mn-lt"/>
                <a:ea typeface="+mn-ea"/>
                <a:cs typeface="+mn-cs"/>
              </a:rPr>
              <a:t>).</a:t>
            </a:r>
            <a:endParaRPr lang="en-US" dirty="0" smtClean="0"/>
          </a:p>
          <a:p>
            <a:endParaRPr lang="en-US" dirty="0" smtClean="0"/>
          </a:p>
          <a:p>
            <a:r>
              <a:rPr lang="en-US" dirty="0" smtClean="0"/>
              <a:t>Arctic</a:t>
            </a:r>
            <a:r>
              <a:rPr lang="en-US" baseline="0" dirty="0" smtClean="0"/>
              <a:t> here is 160E to 160W, 65 to 80 N over the East Siberian-Chukchi Sea.</a:t>
            </a:r>
          </a:p>
          <a:p>
            <a:endParaRPr lang="en-US" baseline="0" dirty="0" smtClean="0"/>
          </a:p>
          <a:p>
            <a:r>
              <a:rPr lang="en-US" dirty="0" smtClean="0"/>
              <a:t>Over</a:t>
            </a:r>
            <a:r>
              <a:rPr lang="en-US" baseline="0" dirty="0" smtClean="0"/>
              <a:t> past 3 decades, plant productivity across NA has decreased by 0.31 </a:t>
            </a:r>
            <a:r>
              <a:rPr lang="en-US" baseline="0" dirty="0" err="1" smtClean="0"/>
              <a:t>PgC</a:t>
            </a:r>
            <a:r>
              <a:rPr lang="en-US" baseline="0" dirty="0" smtClean="0"/>
              <a:t> yr</a:t>
            </a:r>
            <a:r>
              <a:rPr lang="en-US" baseline="30000" dirty="0" smtClean="0"/>
              <a:t>-1</a:t>
            </a:r>
            <a:r>
              <a:rPr lang="en-US" baseline="0" dirty="0" smtClean="0"/>
              <a:t> due to anomalous warming in the Arctic.</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01035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citation: </a:t>
            </a:r>
            <a:r>
              <a:rPr lang="en-US" sz="1200" b="0" i="0" u="none" strike="noStrike" kern="1200" dirty="0" smtClean="0">
                <a:solidFill>
                  <a:schemeClr val="tx1"/>
                </a:solidFill>
                <a:effectLst/>
                <a:latin typeface="+mn-lt"/>
                <a:ea typeface="+mn-ea"/>
                <a:cs typeface="+mn-cs"/>
              </a:rPr>
              <a:t>Huntzinger, D., A.M. </a:t>
            </a:r>
            <a:r>
              <a:rPr lang="en-US" sz="1200" b="0" i="0" u="none" strike="noStrike" kern="1200" dirty="0" err="1" smtClean="0">
                <a:solidFill>
                  <a:schemeClr val="tx1"/>
                </a:solidFill>
                <a:effectLst/>
                <a:latin typeface="+mn-lt"/>
                <a:ea typeface="+mn-ea"/>
                <a:cs typeface="+mn-cs"/>
              </a:rPr>
              <a:t>Michalak</a:t>
            </a:r>
            <a:r>
              <a:rPr lang="en-US" sz="1200" b="0" i="0" u="none" strike="noStrike" kern="1200" dirty="0" smtClean="0">
                <a:solidFill>
                  <a:schemeClr val="tx1"/>
                </a:solidFill>
                <a:effectLst/>
                <a:latin typeface="+mn-lt"/>
                <a:ea typeface="+mn-ea"/>
                <a:cs typeface="+mn-cs"/>
              </a:rPr>
              <a:t>, C. </a:t>
            </a:r>
            <a:r>
              <a:rPr lang="en-US" sz="1200" b="0" i="0" u="none" strike="noStrike" kern="1200" dirty="0" err="1" smtClean="0">
                <a:solidFill>
                  <a:schemeClr val="tx1"/>
                </a:solidFill>
                <a:effectLst/>
                <a:latin typeface="+mn-lt"/>
                <a:ea typeface="+mn-ea"/>
                <a:cs typeface="+mn-cs"/>
              </a:rPr>
              <a:t>Schwalm</a:t>
            </a:r>
            <a:r>
              <a:rPr lang="en-US" sz="1200" b="0" i="0" u="none" strike="noStrike" kern="1200" dirty="0" smtClean="0">
                <a:solidFill>
                  <a:schemeClr val="tx1"/>
                </a:solidFill>
                <a:effectLst/>
                <a:latin typeface="+mn-lt"/>
                <a:ea typeface="+mn-ea"/>
                <a:cs typeface="+mn-cs"/>
              </a:rPr>
              <a:t>, P. </a:t>
            </a:r>
            <a:r>
              <a:rPr lang="en-US" sz="1200" b="0" i="0" u="none" strike="noStrike" kern="1200" dirty="0" err="1" smtClean="0">
                <a:solidFill>
                  <a:schemeClr val="tx1"/>
                </a:solidFill>
                <a:effectLst/>
                <a:latin typeface="+mn-lt"/>
                <a:ea typeface="+mn-ea"/>
                <a:cs typeface="+mn-cs"/>
              </a:rPr>
              <a:t>Ciais</a:t>
            </a:r>
            <a:r>
              <a:rPr lang="en-US" sz="1200" b="0" i="0" u="none" strike="noStrike" kern="1200" dirty="0" smtClean="0">
                <a:solidFill>
                  <a:schemeClr val="tx1"/>
                </a:solidFill>
                <a:effectLst/>
                <a:latin typeface="+mn-lt"/>
                <a:ea typeface="+mn-ea"/>
                <a:cs typeface="+mn-cs"/>
              </a:rPr>
              <a:t>, A.W. King, Y. Fang, K. Schaefer, Y. Wei, R.B. Cook, J.B. Fisher, D. Hayes, M. Huang, A. Ito, A.K. Jain, H. Lei, C. Lu, F. </a:t>
            </a:r>
            <a:r>
              <a:rPr lang="en-US" sz="1200" b="0" i="0" u="none" strike="noStrike" kern="1200" dirty="0" err="1" smtClean="0">
                <a:solidFill>
                  <a:schemeClr val="tx1"/>
                </a:solidFill>
                <a:effectLst/>
                <a:latin typeface="+mn-lt"/>
                <a:ea typeface="+mn-ea"/>
                <a:cs typeface="+mn-cs"/>
              </a:rPr>
              <a:t>Maignan</a:t>
            </a:r>
            <a:r>
              <a:rPr lang="en-US" sz="1200" b="0" i="0" u="none" strike="noStrike" kern="1200" dirty="0" smtClean="0">
                <a:solidFill>
                  <a:schemeClr val="tx1"/>
                </a:solidFill>
                <a:effectLst/>
                <a:latin typeface="+mn-lt"/>
                <a:ea typeface="+mn-ea"/>
                <a:cs typeface="+mn-cs"/>
              </a:rPr>
              <a:t>, J. Mao, N. </a:t>
            </a:r>
            <a:r>
              <a:rPr lang="en-US" sz="1200" b="0" i="0" u="none" strike="noStrike" kern="1200" dirty="0" err="1" smtClean="0">
                <a:solidFill>
                  <a:schemeClr val="tx1"/>
                </a:solidFill>
                <a:effectLst/>
                <a:latin typeface="+mn-lt"/>
                <a:ea typeface="+mn-ea"/>
                <a:cs typeface="+mn-cs"/>
              </a:rPr>
              <a:t>Parazoo</a:t>
            </a:r>
            <a:r>
              <a:rPr lang="en-US" sz="1200" b="0" i="0" u="none" strike="noStrike" kern="1200" dirty="0" smtClean="0">
                <a:solidFill>
                  <a:schemeClr val="tx1"/>
                </a:solidFill>
                <a:effectLst/>
                <a:latin typeface="+mn-lt"/>
                <a:ea typeface="+mn-ea"/>
                <a:cs typeface="+mn-cs"/>
              </a:rPr>
              <a:t>, S. Peng, B. </a:t>
            </a:r>
            <a:r>
              <a:rPr lang="en-US" sz="1200" b="0" i="0" u="none" strike="noStrike" kern="1200" dirty="0" err="1" smtClean="0">
                <a:solidFill>
                  <a:schemeClr val="tx1"/>
                </a:solidFill>
                <a:effectLst/>
                <a:latin typeface="+mn-lt"/>
                <a:ea typeface="+mn-ea"/>
                <a:cs typeface="+mn-cs"/>
              </a:rPr>
              <a:t>Poulter</a:t>
            </a:r>
            <a:r>
              <a:rPr lang="en-US" sz="1200" b="0" i="0" u="none" strike="noStrike" kern="1200" dirty="0" smtClean="0">
                <a:solidFill>
                  <a:schemeClr val="tx1"/>
                </a:solidFill>
                <a:effectLst/>
                <a:latin typeface="+mn-lt"/>
                <a:ea typeface="+mn-ea"/>
                <a:cs typeface="+mn-cs"/>
              </a:rPr>
              <a:t>, D. </a:t>
            </a:r>
            <a:r>
              <a:rPr lang="en-US" sz="1200" b="0" i="0" u="none" strike="noStrike" kern="1200" dirty="0" err="1" smtClean="0">
                <a:solidFill>
                  <a:schemeClr val="tx1"/>
                </a:solidFill>
                <a:effectLst/>
                <a:latin typeface="+mn-lt"/>
                <a:ea typeface="+mn-ea"/>
                <a:cs typeface="+mn-cs"/>
              </a:rPr>
              <a:t>Ricciuto</a:t>
            </a:r>
            <a:r>
              <a:rPr lang="en-US" sz="1200" b="0" i="0" u="none" strike="noStrike" kern="1200" dirty="0" smtClean="0">
                <a:solidFill>
                  <a:schemeClr val="tx1"/>
                </a:solidFill>
                <a:effectLst/>
                <a:latin typeface="+mn-lt"/>
                <a:ea typeface="+mn-ea"/>
                <a:cs typeface="+mn-cs"/>
              </a:rPr>
              <a:t>, X. Shi, H. </a:t>
            </a:r>
            <a:r>
              <a:rPr lang="en-US" sz="1200" b="0" i="0" u="none" strike="noStrike" kern="1200" dirty="0" err="1" smtClean="0">
                <a:solidFill>
                  <a:schemeClr val="tx1"/>
                </a:solidFill>
                <a:effectLst/>
                <a:latin typeface="+mn-lt"/>
                <a:ea typeface="+mn-ea"/>
                <a:cs typeface="+mn-cs"/>
              </a:rPr>
              <a:t>Tain</a:t>
            </a:r>
            <a:r>
              <a:rPr lang="en-US" sz="1200" b="0" i="0" u="none" strike="noStrike" kern="1200" dirty="0" smtClean="0">
                <a:solidFill>
                  <a:schemeClr val="tx1"/>
                </a:solidFill>
                <a:effectLst/>
                <a:latin typeface="+mn-lt"/>
                <a:ea typeface="+mn-ea"/>
                <a:cs typeface="+mn-cs"/>
              </a:rPr>
              <a:t>, W. Wang, N. Zeng, F. Zhao, “Uncertainty in the response of terrestrial carbon sink to environmental drivers undermines carbon-climate feedback predictions,” </a:t>
            </a:r>
            <a:r>
              <a:rPr lang="en-US" sz="1200" b="0" i="1" u="none" strike="noStrike" kern="1200" dirty="0" smtClean="0">
                <a:solidFill>
                  <a:schemeClr val="tx1"/>
                </a:solidFill>
                <a:effectLst/>
                <a:latin typeface="+mn-lt"/>
                <a:ea typeface="+mn-ea"/>
                <a:cs typeface="+mn-cs"/>
              </a:rPr>
              <a:t>Scientific Reports</a:t>
            </a:r>
            <a:r>
              <a:rPr lang="en-US" sz="1200" b="0" i="0" u="none" strike="noStrike" kern="1200" dirty="0" smtClean="0">
                <a:solidFill>
                  <a:schemeClr val="tx1"/>
                </a:solidFill>
                <a:effectLst/>
                <a:latin typeface="+mn-lt"/>
                <a:ea typeface="+mn-ea"/>
                <a:cs typeface="+mn-cs"/>
              </a:rPr>
              <a:t>, 7:4765, DOI: 10.1038/s41598-017-03818-2, 2017.</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Funding for the Multi-scale synthesis</a:t>
            </a:r>
            <a:r>
              <a:rPr lang="en-US" sz="1200" b="0" i="0" u="none" strike="noStrike" kern="1200" baseline="0" dirty="0" smtClean="0">
                <a:solidFill>
                  <a:schemeClr val="tx1"/>
                </a:solidFill>
                <a:effectLst/>
                <a:latin typeface="+mn-lt"/>
                <a:ea typeface="+mn-ea"/>
                <a:cs typeface="+mn-cs"/>
              </a:rPr>
              <a:t> and Terrestrial Model </a:t>
            </a:r>
            <a:r>
              <a:rPr lang="en-US" sz="1200" b="0" i="0" u="none" strike="noStrike" kern="1200" baseline="0" dirty="0" err="1" smtClean="0">
                <a:solidFill>
                  <a:schemeClr val="tx1"/>
                </a:solidFill>
                <a:effectLst/>
                <a:latin typeface="+mn-lt"/>
                <a:ea typeface="+mn-ea"/>
                <a:cs typeface="+mn-cs"/>
              </a:rPr>
              <a:t>Intercomparison</a:t>
            </a:r>
            <a:r>
              <a:rPr lang="en-US" sz="1200" b="0" i="0" u="none" strike="noStrike" kern="1200" baseline="0" dirty="0" smtClean="0">
                <a:solidFill>
                  <a:schemeClr val="tx1"/>
                </a:solidFill>
                <a:effectLst/>
                <a:latin typeface="+mn-lt"/>
                <a:ea typeface="+mn-ea"/>
                <a:cs typeface="+mn-cs"/>
              </a:rPr>
              <a:t> Project (</a:t>
            </a:r>
            <a:r>
              <a:rPr lang="en-US" sz="1200" b="0" i="0" u="none" strike="noStrike" kern="1200" baseline="0" dirty="0" err="1" smtClean="0">
                <a:solidFill>
                  <a:schemeClr val="tx1"/>
                </a:solidFill>
                <a:effectLst/>
                <a:latin typeface="+mn-lt"/>
                <a:ea typeface="+mn-ea"/>
                <a:cs typeface="+mn-cs"/>
              </a:rPr>
              <a:t>MsTMIP</a:t>
            </a:r>
            <a:r>
              <a:rPr lang="en-US" sz="1200" b="0" i="0" u="none" strike="noStrike" kern="1200" baseline="0" dirty="0" smtClean="0">
                <a:solidFill>
                  <a:schemeClr val="tx1"/>
                </a:solidFill>
                <a:effectLst/>
                <a:latin typeface="+mn-lt"/>
                <a:ea typeface="+mn-ea"/>
                <a:cs typeface="+mn-cs"/>
              </a:rPr>
              <a:t>; http://</a:t>
            </a:r>
            <a:r>
              <a:rPr lang="en-US" sz="1200" b="0" i="0" u="none" strike="noStrike" kern="1200" baseline="0" dirty="0" err="1" smtClean="0">
                <a:solidFill>
                  <a:schemeClr val="tx1"/>
                </a:solidFill>
                <a:effectLst/>
                <a:latin typeface="+mn-lt"/>
                <a:ea typeface="+mn-ea"/>
                <a:cs typeface="+mn-cs"/>
              </a:rPr>
              <a:t>nacp.ornl.gov</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err="1" smtClean="0">
                <a:solidFill>
                  <a:schemeClr val="tx1"/>
                </a:solidFill>
                <a:effectLst/>
                <a:latin typeface="+mn-lt"/>
                <a:ea typeface="+mn-ea"/>
                <a:cs typeface="+mn-cs"/>
              </a:rPr>
              <a:t>MsTMIP</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err="1" smtClean="0">
                <a:solidFill>
                  <a:schemeClr val="tx1"/>
                </a:solidFill>
                <a:effectLst/>
                <a:latin typeface="+mn-lt"/>
                <a:ea typeface="+mn-ea"/>
                <a:cs typeface="+mn-cs"/>
              </a:rPr>
              <a:t>shtml</a:t>
            </a:r>
            <a:r>
              <a:rPr lang="en-US" sz="1200" b="0" i="0" u="none" strike="noStrike" kern="1200" baseline="0" dirty="0" smtClean="0">
                <a:solidFill>
                  <a:schemeClr val="tx1"/>
                </a:solidFill>
                <a:effectLst/>
                <a:latin typeface="+mn-lt"/>
                <a:ea typeface="+mn-ea"/>
                <a:cs typeface="+mn-cs"/>
              </a:rPr>
              <a:t>) was provided through NASA ROSES Grant #NNX10AG01A. Data management support for preparing, documenting and distributing model driver and output data was performed by the Modeling and Synthesis Thematic Data Center at Oak Ridge National Laboratory with funding through NASA ROSES Grant#NNH10AN681. Finalized MsTMIP data products are archive at ORNL DAAC (http://</a:t>
            </a:r>
            <a:r>
              <a:rPr lang="en-US" sz="1200" b="0" i="0" u="none" strike="noStrike" kern="1200" baseline="0" dirty="0" err="1" smtClean="0">
                <a:solidFill>
                  <a:schemeClr val="tx1"/>
                </a:solidFill>
                <a:effectLst/>
                <a:latin typeface="+mn-lt"/>
                <a:ea typeface="+mn-ea"/>
                <a:cs typeface="+mn-cs"/>
              </a:rPr>
              <a:t>daac.ornl.gov</a:t>
            </a:r>
            <a:r>
              <a:rPr lang="en-US" sz="1200" b="0" i="0" u="none" strike="noStrike" kern="1200" baseline="0" dirty="0" smtClean="0">
                <a:solidFill>
                  <a:schemeClr val="tx1"/>
                </a:solidFill>
                <a:effectLst/>
                <a:latin typeface="+mn-lt"/>
                <a:ea typeface="+mn-ea"/>
                <a:cs typeface="+mn-cs"/>
              </a:rPr>
              <a:t>).</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indirect tuning </a:t>
            </a:r>
            <a:r>
              <a:rPr lang="en-US" sz="1200" b="0" kern="1200" dirty="0" smtClean="0">
                <a:solidFill>
                  <a:schemeClr val="tx1"/>
                </a:solidFill>
                <a:effectLst/>
                <a:latin typeface="+mn-lt"/>
                <a:ea typeface="+mn-ea"/>
                <a:cs typeface="+mn-cs"/>
              </a:rPr>
              <a:t>used</a:t>
            </a:r>
            <a:r>
              <a:rPr lang="en-US" sz="1200" b="0" kern="1200" baseline="0" dirty="0" smtClean="0">
                <a:solidFill>
                  <a:schemeClr val="tx1"/>
                </a:solidFill>
                <a:effectLst/>
                <a:latin typeface="+mn-lt"/>
                <a:ea typeface="+mn-ea"/>
                <a:cs typeface="+mn-cs"/>
              </a:rPr>
              <a:t> here is defined as tuning that is</a:t>
            </a:r>
            <a:r>
              <a:rPr lang="en-US" sz="1200" kern="1200" dirty="0" smtClean="0">
                <a:solidFill>
                  <a:schemeClr val="tx1"/>
                </a:solidFill>
                <a:effectLst/>
                <a:latin typeface="+mn-lt"/>
                <a:ea typeface="+mn-ea"/>
                <a:cs typeface="+mn-cs"/>
              </a:rPr>
              <a:t> systematic of both social anchoring (i.e., once aware of a benchmark typically used for model evaluation, this knowledge invariably influences decisions in model development)</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equifinality</a:t>
            </a:r>
            <a:r>
              <a:rPr lang="en-US" sz="1200" kern="1200" dirty="0" smtClean="0">
                <a:solidFill>
                  <a:schemeClr val="tx1"/>
                </a:solidFill>
                <a:effectLst/>
                <a:latin typeface="+mn-lt"/>
                <a:ea typeface="+mn-ea"/>
                <a:cs typeface="+mn-cs"/>
              </a:rPr>
              <a:t> (i.e., multiple equality valid parameter sets giving rise to same sensitivities). This is in contrast to explicit tuning, such as arbitrary adjustments to achieve a more realistic model output. </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2</a:t>
            </a:fld>
            <a:endParaRPr lang="en-US" dirty="0"/>
          </a:p>
        </p:txBody>
      </p:sp>
    </p:spTree>
    <p:extLst>
      <p:ext uri="{BB962C8B-B14F-4D97-AF65-F5344CB8AC3E}">
        <p14:creationId xmlns:p14="http://schemas.microsoft.com/office/powerpoint/2010/main" val="5659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0"/>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77199" cy="571500"/>
          </a:xfrm>
        </p:spPr>
        <p:txBody>
          <a:bodyPr/>
          <a:lstStyle/>
          <a:p>
            <a:r>
              <a:rPr lang="en-US" sz="2400" dirty="0" smtClean="0"/>
              <a:t>What happens in the </a:t>
            </a:r>
            <a:r>
              <a:rPr lang="en-US" sz="2400" smtClean="0"/>
              <a:t>Arctic doesn’t stay </a:t>
            </a:r>
            <a:r>
              <a:rPr lang="en-US" sz="2400" dirty="0" smtClean="0"/>
              <a:t>in the Arctic </a:t>
            </a:r>
            <a:endParaRPr lang="en-US" sz="2400" dirty="0"/>
          </a:p>
        </p:txBody>
      </p:sp>
      <p:sp>
        <p:nvSpPr>
          <p:cNvPr id="4" name="TextBox 3"/>
          <p:cNvSpPr txBox="1"/>
          <p:nvPr/>
        </p:nvSpPr>
        <p:spPr>
          <a:xfrm>
            <a:off x="914399" y="571500"/>
            <a:ext cx="8077199" cy="307777"/>
          </a:xfrm>
          <a:prstGeom prst="rect">
            <a:avLst/>
          </a:prstGeom>
          <a:noFill/>
        </p:spPr>
        <p:txBody>
          <a:bodyPr wrap="square" rtlCol="0">
            <a:spAutoFit/>
          </a:bodyPr>
          <a:lstStyle/>
          <a:p>
            <a:r>
              <a:rPr lang="en-US" sz="1400" dirty="0" smtClean="0">
                <a:latin typeface="Arial" charset="0"/>
                <a:ea typeface="Arial" charset="0"/>
                <a:cs typeface="Arial" charset="0"/>
              </a:rPr>
              <a:t>J-S Kim, J-S </a:t>
            </a:r>
            <a:r>
              <a:rPr lang="en-US" sz="1400" dirty="0" err="1" smtClean="0">
                <a:latin typeface="Arial" charset="0"/>
                <a:ea typeface="Arial" charset="0"/>
                <a:cs typeface="Arial" charset="0"/>
              </a:rPr>
              <a:t>Kug</a:t>
            </a:r>
            <a:r>
              <a:rPr lang="en-US" sz="1400" dirty="0" smtClean="0">
                <a:latin typeface="Arial" charset="0"/>
                <a:ea typeface="Arial" charset="0"/>
                <a:cs typeface="Arial" charset="0"/>
              </a:rPr>
              <a:t>, S-J </a:t>
            </a:r>
            <a:r>
              <a:rPr lang="en-US" sz="1400" dirty="0" err="1" smtClean="0">
                <a:latin typeface="Arial" charset="0"/>
                <a:ea typeface="Arial" charset="0"/>
                <a:cs typeface="Arial" charset="0"/>
              </a:rPr>
              <a:t>Jeong</a:t>
            </a:r>
            <a:r>
              <a:rPr lang="en-US" sz="1400" dirty="0" smtClean="0">
                <a:latin typeface="Arial" charset="0"/>
                <a:ea typeface="Arial" charset="0"/>
                <a:cs typeface="Arial" charset="0"/>
              </a:rPr>
              <a:t>, D.N. Huntzinger, A.M </a:t>
            </a:r>
            <a:r>
              <a:rPr lang="en-US" sz="1400" dirty="0" err="1" smtClean="0">
                <a:latin typeface="Arial" charset="0"/>
                <a:ea typeface="Arial" charset="0"/>
                <a:cs typeface="Arial" charset="0"/>
              </a:rPr>
              <a:t>Michalak</a:t>
            </a:r>
            <a:r>
              <a:rPr lang="en-US" sz="1400" dirty="0" smtClean="0">
                <a:latin typeface="Arial" charset="0"/>
                <a:ea typeface="Arial" charset="0"/>
                <a:cs typeface="Arial" charset="0"/>
              </a:rPr>
              <a:t>, C.R. </a:t>
            </a:r>
            <a:r>
              <a:rPr lang="en-US" sz="1400" dirty="0" err="1" smtClean="0">
                <a:latin typeface="Arial" charset="0"/>
                <a:ea typeface="Arial" charset="0"/>
                <a:cs typeface="Arial" charset="0"/>
              </a:rPr>
              <a:t>Schwalm</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Y.Wei</a:t>
            </a:r>
            <a:r>
              <a:rPr lang="en-US" sz="1400" dirty="0" smtClean="0">
                <a:latin typeface="Arial" charset="0"/>
                <a:ea typeface="Arial" charset="0"/>
                <a:cs typeface="Arial" charset="0"/>
              </a:rPr>
              <a:t>, and K. Schaefer</a:t>
            </a:r>
            <a:endParaRPr lang="en-US" sz="1400" dirty="0">
              <a:latin typeface="Arial" charset="0"/>
              <a:ea typeface="Arial" charset="0"/>
              <a:cs typeface="Arial" charset="0"/>
            </a:endParaRPr>
          </a:p>
        </p:txBody>
      </p:sp>
      <p:sp>
        <p:nvSpPr>
          <p:cNvPr id="5" name="Content Placeholder 2"/>
          <p:cNvSpPr>
            <a:spLocks noGrp="1"/>
          </p:cNvSpPr>
          <p:nvPr>
            <p:ph idx="1"/>
          </p:nvPr>
        </p:nvSpPr>
        <p:spPr>
          <a:xfrm>
            <a:off x="-1" y="1066800"/>
            <a:ext cx="4124491" cy="3733800"/>
          </a:xfrm>
        </p:spPr>
        <p:txBody>
          <a:bodyPr/>
          <a:lstStyle/>
          <a:p>
            <a:pPr marL="0" indent="0">
              <a:buNone/>
            </a:pPr>
            <a:r>
              <a:rPr lang="en-US" sz="1400" b="1" dirty="0"/>
              <a:t>Background: </a:t>
            </a:r>
          </a:p>
          <a:p>
            <a:pPr marL="0" indent="0">
              <a:spcBef>
                <a:spcPts val="0"/>
              </a:spcBef>
              <a:spcAft>
                <a:spcPts val="600"/>
              </a:spcAft>
              <a:buNone/>
            </a:pPr>
            <a:r>
              <a:rPr lang="en-US" sz="1400" dirty="0" smtClean="0"/>
              <a:t>Warming in the Arctic can lead to severe cold events and changes in precipitation in the continental U.S. due to atmospheric teleconnections.</a:t>
            </a:r>
            <a:endParaRPr lang="en-US" sz="1400" b="1" dirty="0"/>
          </a:p>
          <a:p>
            <a:pPr marL="0" indent="0">
              <a:spcBef>
                <a:spcPts val="0"/>
              </a:spcBef>
              <a:buNone/>
            </a:pPr>
            <a:r>
              <a:rPr lang="en-US" sz="1400" b="1" dirty="0" smtClean="0"/>
              <a:t>Analysis</a:t>
            </a:r>
            <a:r>
              <a:rPr lang="en-US" sz="1400" b="1" dirty="0"/>
              <a:t>:</a:t>
            </a:r>
          </a:p>
          <a:p>
            <a:pPr marL="112713" indent="-112713">
              <a:spcBef>
                <a:spcPts val="0"/>
              </a:spcBef>
            </a:pPr>
            <a:r>
              <a:rPr lang="en-US" sz="1400" dirty="0" smtClean="0"/>
              <a:t>Evaluates the link between Arctic temperatures and terrestrial ecosystem productivity in North America (NA).</a:t>
            </a:r>
            <a:endParaRPr lang="en-US" sz="1400" dirty="0"/>
          </a:p>
          <a:p>
            <a:pPr marL="112713" indent="-112713">
              <a:spcBef>
                <a:spcPts val="0"/>
              </a:spcBef>
            </a:pPr>
            <a:r>
              <a:rPr lang="en-US" sz="1400" dirty="0" smtClean="0"/>
              <a:t>Uses Arctic temperature (ART) index derived from HadCRUT4; along with temperature and precipitation from CRU.</a:t>
            </a:r>
          </a:p>
          <a:p>
            <a:pPr marL="112713" indent="-112713">
              <a:spcBef>
                <a:spcPts val="0"/>
              </a:spcBef>
            </a:pPr>
            <a:r>
              <a:rPr lang="en-US" sz="1400" dirty="0" smtClean="0"/>
              <a:t>Estimates of GPP obtained from three products: 1) NDVI; 2) up-scaled GPP from flux tower data; and 3) terrestrial </a:t>
            </a:r>
            <a:r>
              <a:rPr lang="en-US" sz="1400" dirty="0" err="1" smtClean="0"/>
              <a:t>biospheric</a:t>
            </a:r>
            <a:r>
              <a:rPr lang="en-US" sz="1400" dirty="0" smtClean="0"/>
              <a:t> model simulation output from MsTMIP.</a:t>
            </a:r>
            <a:endParaRPr lang="en-US" sz="1400" dirty="0"/>
          </a:p>
        </p:txBody>
      </p:sp>
      <p:sp>
        <p:nvSpPr>
          <p:cNvPr id="6" name="TextBox 5"/>
          <p:cNvSpPr txBox="1"/>
          <p:nvPr/>
        </p:nvSpPr>
        <p:spPr>
          <a:xfrm>
            <a:off x="-12570" y="5034858"/>
            <a:ext cx="5782020" cy="196977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Pct val="100000"/>
              <a:buFontTx/>
              <a:buNone/>
              <a:tabLst/>
              <a:defRPr/>
            </a:pPr>
            <a:r>
              <a:rPr kumimoji="0" lang="en-US" sz="14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Findings:</a:t>
            </a:r>
          </a:p>
          <a:p>
            <a:pPr marL="112713" indent="-112713" eaLnBrk="0" fontAlgn="base" hangingPunct="0">
              <a:spcAft>
                <a:spcPct val="0"/>
              </a:spcAft>
              <a:buSzPct val="100000"/>
              <a:buFontTx/>
              <a:buChar char="•"/>
              <a:defRPr/>
            </a:pPr>
            <a:r>
              <a:rPr kumimoji="0" lang="en-US" sz="1400" b="0" i="0" u="none" strike="noStrike" kern="0" cap="none" spc="0" normalizeH="0" baseline="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Warmer than normal springtime</a:t>
            </a:r>
            <a:r>
              <a:rPr kumimoji="0" lang="en-US" sz="1400" b="0" i="0" u="none" strike="noStrike" kern="0" cap="none" spc="0" normalizeH="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 temperatures in the Arctic </a:t>
            </a:r>
            <a:r>
              <a:rPr kumimoji="0" lang="en-US" sz="1400" b="1" i="0" u="none" strike="noStrike" kern="0" cap="none" spc="0" normalizeH="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a:t>
            </a:r>
            <a:r>
              <a:rPr kumimoji="0" lang="en-US" sz="1400" b="0" i="0" u="none" strike="noStrike" kern="0" cap="none" spc="0" normalizeH="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 decreased plant productivity over most of North America.</a:t>
            </a:r>
          </a:p>
          <a:p>
            <a:pPr marL="112713" indent="-112713" eaLnBrk="0" fontAlgn="base" hangingPunct="0">
              <a:spcAft>
                <a:spcPct val="0"/>
              </a:spcAft>
              <a:buSzPct val="100000"/>
              <a:buFontTx/>
              <a:buChar char="•"/>
              <a:defRPr/>
            </a:pPr>
            <a:r>
              <a:rPr kumimoji="0" lang="en-US" sz="1400" b="0" i="0" u="none" strike="noStrike" kern="0" cap="none" spc="0" normalizeH="0" baseline="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Decline </a:t>
            </a:r>
            <a:r>
              <a:rPr kumimoji="0" lang="en-US" sz="1400" b="0" i="0" u="none" strike="noStrike" kern="0" cap="none" spc="0" normalizeH="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is explained by two factors: 1) severe cold temperatures in northern NA; and 2) decreased precipitation in the South Central U.S.</a:t>
            </a:r>
          </a:p>
          <a:p>
            <a:pPr marL="112713" indent="-112713" eaLnBrk="0" fontAlgn="base" hangingPunct="0">
              <a:spcAft>
                <a:spcPct val="0"/>
              </a:spcAft>
              <a:buSzPct val="100000"/>
              <a:buFontTx/>
              <a:buChar char="•"/>
              <a:defRPr/>
            </a:pPr>
            <a:r>
              <a:rPr lang="en-US" sz="1400" kern="0" baseline="0" dirty="0" smtClean="0">
                <a:solidFill>
                  <a:srgbClr val="3333CC"/>
                </a:solidFill>
                <a:latin typeface="Arial" panose="020B0604020202020204" pitchFamily="34" charset="0"/>
                <a:ea typeface="ＭＳ Ｐゴシック" pitchFamily="-108" charset="-128"/>
                <a:cs typeface="Arial" panose="020B0604020202020204" pitchFamily="34" charset="0"/>
              </a:rPr>
              <a:t>Translates into</a:t>
            </a: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 a reduced crop yield of 1 to 4% across U.S., with some states experience crop yield declines of up to 20%.</a:t>
            </a:r>
            <a:endPar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Pct val="100000"/>
              <a:buFontTx/>
              <a:buNone/>
              <a:tabLst/>
              <a:defRPr/>
            </a:pPr>
            <a:endParaRPr kumimoji="0" lang="en-US" sz="6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l" defTabSz="9138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TextBox 6"/>
          <p:cNvSpPr txBox="1"/>
          <p:nvPr/>
        </p:nvSpPr>
        <p:spPr>
          <a:xfrm>
            <a:off x="5769450" y="5200044"/>
            <a:ext cx="3222148" cy="1384995"/>
          </a:xfrm>
          <a:prstGeom prst="rect">
            <a:avLst/>
          </a:prstGeom>
          <a:noFill/>
        </p:spPr>
        <p:txBody>
          <a:bodyPr wrap="square" rtlCol="0">
            <a:spAutoFit/>
          </a:bodyPr>
          <a:lstStyle/>
          <a:p>
            <a:pPr lvl="0" defTabSz="914400" eaLnBrk="0" fontAlgn="base" hangingPunct="0">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lvl="0" defTabSz="914400" eaLnBrk="0" fontAlgn="base" hangingPunct="0">
              <a:spcAft>
                <a:spcPct val="0"/>
              </a:spcAft>
              <a:buSzPct val="100000"/>
            </a:pP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Demonstrates for the first time, the linkage between Arctic temperature variations and ecosystem and agricultural productivity in the continental U.S.</a:t>
            </a: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23"/>
          <a:stretch/>
        </p:blipFill>
        <p:spPr>
          <a:xfrm>
            <a:off x="4124490" y="1107023"/>
            <a:ext cx="4867108" cy="4052798"/>
          </a:xfrm>
          <a:prstGeom prst="rect">
            <a:avLst/>
          </a:prstGeom>
        </p:spPr>
      </p:pic>
    </p:spTree>
    <p:extLst>
      <p:ext uri="{BB962C8B-B14F-4D97-AF65-F5344CB8AC3E}">
        <p14:creationId xmlns:p14="http://schemas.microsoft.com/office/powerpoint/2010/main" val="300575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73" y="76200"/>
            <a:ext cx="7772399" cy="571500"/>
          </a:xfrm>
        </p:spPr>
        <p:txBody>
          <a:bodyPr/>
          <a:lstStyle/>
          <a:p>
            <a:r>
              <a:rPr lang="en-US" sz="2400" dirty="0" smtClean="0"/>
              <a:t>Limit to the predictability of land carbon cycle</a:t>
            </a:r>
            <a:endParaRPr lang="en-US" sz="2400" dirty="0"/>
          </a:p>
        </p:txBody>
      </p:sp>
      <p:sp>
        <p:nvSpPr>
          <p:cNvPr id="4" name="TextBox 3"/>
          <p:cNvSpPr txBox="1"/>
          <p:nvPr/>
        </p:nvSpPr>
        <p:spPr>
          <a:xfrm>
            <a:off x="762001" y="685800"/>
            <a:ext cx="8229599" cy="307777"/>
          </a:xfrm>
          <a:prstGeom prst="rect">
            <a:avLst/>
          </a:prstGeom>
          <a:noFill/>
        </p:spPr>
        <p:txBody>
          <a:bodyPr wrap="square" rtlCol="0">
            <a:spAutoFit/>
          </a:bodyPr>
          <a:lstStyle/>
          <a:p>
            <a:r>
              <a:rPr lang="en-US" sz="1400" dirty="0" smtClean="0">
                <a:latin typeface="Arial" charset="0"/>
                <a:ea typeface="Arial" charset="0"/>
                <a:cs typeface="Arial" charset="0"/>
              </a:rPr>
              <a:t>D.N. Huntzinger, A.M </a:t>
            </a:r>
            <a:r>
              <a:rPr lang="en-US" sz="1400" dirty="0" err="1" smtClean="0">
                <a:latin typeface="Arial" charset="0"/>
                <a:ea typeface="Arial" charset="0"/>
                <a:cs typeface="Arial" charset="0"/>
              </a:rPr>
              <a:t>Michalak</a:t>
            </a:r>
            <a:r>
              <a:rPr lang="en-US" sz="1400" dirty="0" smtClean="0">
                <a:latin typeface="Arial" charset="0"/>
                <a:ea typeface="Arial" charset="0"/>
                <a:cs typeface="Arial" charset="0"/>
              </a:rPr>
              <a:t>, C.R. </a:t>
            </a:r>
            <a:r>
              <a:rPr lang="en-US" sz="1400" dirty="0" err="1" smtClean="0">
                <a:latin typeface="Arial" charset="0"/>
                <a:ea typeface="Arial" charset="0"/>
                <a:cs typeface="Arial" charset="0"/>
              </a:rPr>
              <a:t>Schwalm</a:t>
            </a:r>
            <a:r>
              <a:rPr lang="en-US" sz="1400" dirty="0" smtClean="0">
                <a:latin typeface="Arial" charset="0"/>
                <a:ea typeface="Arial" charset="0"/>
                <a:cs typeface="Arial" charset="0"/>
              </a:rPr>
              <a:t>, P. </a:t>
            </a:r>
            <a:r>
              <a:rPr lang="en-US" sz="1400" dirty="0" err="1" smtClean="0">
                <a:latin typeface="Arial" charset="0"/>
                <a:ea typeface="Arial" charset="0"/>
                <a:cs typeface="Arial" charset="0"/>
              </a:rPr>
              <a:t>Ciais</a:t>
            </a:r>
            <a:r>
              <a:rPr lang="en-US" sz="1400" dirty="0" smtClean="0">
                <a:latin typeface="Arial" charset="0"/>
                <a:ea typeface="Arial" charset="0"/>
                <a:cs typeface="Arial" charset="0"/>
              </a:rPr>
              <a:t>, A.W. King, Y. Fang, K. Schaefer, Y. Wei, et al.</a:t>
            </a:r>
            <a:endParaRPr lang="en-US" sz="1400" dirty="0">
              <a:latin typeface="Arial" charset="0"/>
              <a:ea typeface="Arial" charset="0"/>
              <a:cs typeface="Arial" charset="0"/>
            </a:endParaRPr>
          </a:p>
        </p:txBody>
      </p:sp>
      <p:sp>
        <p:nvSpPr>
          <p:cNvPr id="5" name="Content Placeholder 2"/>
          <p:cNvSpPr>
            <a:spLocks noGrp="1"/>
          </p:cNvSpPr>
          <p:nvPr>
            <p:ph idx="1"/>
          </p:nvPr>
        </p:nvSpPr>
        <p:spPr>
          <a:xfrm>
            <a:off x="-1" y="1066800"/>
            <a:ext cx="5286867" cy="3200400"/>
          </a:xfrm>
        </p:spPr>
        <p:txBody>
          <a:bodyPr/>
          <a:lstStyle/>
          <a:p>
            <a:pPr marL="0" indent="0">
              <a:buNone/>
            </a:pPr>
            <a:r>
              <a:rPr lang="en-US" sz="1400" b="1" dirty="0"/>
              <a:t>Background: </a:t>
            </a:r>
          </a:p>
          <a:p>
            <a:pPr marL="0" indent="0">
              <a:spcBef>
                <a:spcPts val="0"/>
              </a:spcBef>
              <a:buNone/>
            </a:pPr>
            <a:r>
              <a:rPr lang="en-US" sz="1400" dirty="0" smtClean="0"/>
              <a:t>Terrestrial ecosystems regulate the accumulation of carbon (C) in the atmosphere. However, how the land C cycle will respond to changing environmental conditions is unclear.</a:t>
            </a:r>
            <a:endParaRPr lang="en-US" sz="1400" b="1" dirty="0"/>
          </a:p>
          <a:p>
            <a:pPr marL="0" indent="0">
              <a:spcBef>
                <a:spcPts val="600"/>
              </a:spcBef>
              <a:buNone/>
            </a:pPr>
            <a:r>
              <a:rPr lang="en-US" sz="1400" b="1" dirty="0" smtClean="0"/>
              <a:t>Analysis</a:t>
            </a:r>
            <a:r>
              <a:rPr lang="en-US" sz="1400" b="1" dirty="0"/>
              <a:t>:</a:t>
            </a:r>
          </a:p>
          <a:p>
            <a:pPr marL="0" indent="0">
              <a:spcBef>
                <a:spcPts val="0"/>
              </a:spcBef>
              <a:buNone/>
            </a:pPr>
            <a:r>
              <a:rPr lang="en-US" sz="1400" dirty="0" smtClean="0"/>
              <a:t>Uses an ensemble of 12 models from MsTMIP and series of sensitivity simulations to link changes in the land C cycle to different environmental factors.</a:t>
            </a:r>
            <a:endParaRPr lang="en-US" sz="1400" dirty="0"/>
          </a:p>
        </p:txBody>
      </p:sp>
      <p:sp>
        <p:nvSpPr>
          <p:cNvPr id="6" name="TextBox 5"/>
          <p:cNvSpPr txBox="1"/>
          <p:nvPr/>
        </p:nvSpPr>
        <p:spPr>
          <a:xfrm>
            <a:off x="786" y="2999484"/>
            <a:ext cx="4495014"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Pct val="100000"/>
              <a:buFontTx/>
              <a:buNone/>
              <a:tabLst/>
              <a:defRPr/>
            </a:pPr>
            <a:r>
              <a:rPr kumimoji="0" lang="en-US" sz="14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Findings:</a:t>
            </a:r>
          </a:p>
          <a:p>
            <a:pPr marL="112713" indent="-112713" eaLnBrk="0" fontAlgn="base" hangingPunct="0">
              <a:spcAft>
                <a:spcPct val="0"/>
              </a:spcAft>
              <a:buSzPct val="100000"/>
              <a:buFontTx/>
              <a:buChar char="•"/>
              <a:defRPr/>
            </a:pP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M</a:t>
            </a:r>
            <a:r>
              <a:rPr lang="en-US" sz="1400" kern="0" noProof="0" dirty="0" err="1" smtClean="0">
                <a:solidFill>
                  <a:srgbClr val="3333CC"/>
                </a:solidFill>
                <a:latin typeface="Arial" panose="020B0604020202020204" pitchFamily="34" charset="0"/>
                <a:ea typeface="ＭＳ Ｐゴシック" pitchFamily="-108" charset="-128"/>
                <a:cs typeface="Arial" panose="020B0604020202020204" pitchFamily="34" charset="0"/>
              </a:rPr>
              <a:t>odels</a:t>
            </a:r>
            <a:r>
              <a:rPr lang="en-US" sz="1400" kern="0" noProof="0" dirty="0" smtClean="0">
                <a:solidFill>
                  <a:srgbClr val="3333CC"/>
                </a:solidFill>
                <a:latin typeface="Arial" panose="020B0604020202020204" pitchFamily="34" charset="0"/>
                <a:ea typeface="ＭＳ Ｐゴシック" pitchFamily="-108" charset="-128"/>
                <a:cs typeface="Arial" panose="020B0604020202020204" pitchFamily="34" charset="0"/>
              </a:rPr>
              <a:t> disagree on the primary control on land C uptake </a:t>
            </a: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in over </a:t>
            </a: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85% of vegetated land </a:t>
            </a: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area.</a:t>
            </a:r>
            <a:endParaRPr lang="en-US" sz="1400" kern="0" noProof="0" dirty="0" smtClean="0">
              <a:solidFill>
                <a:srgbClr val="3333CC"/>
              </a:solidFill>
              <a:latin typeface="Arial" panose="020B0604020202020204" pitchFamily="34" charset="0"/>
              <a:ea typeface="ＭＳ Ｐゴシック" pitchFamily="-108" charset="-128"/>
              <a:cs typeface="Arial" panose="020B0604020202020204" pitchFamily="34" charset="0"/>
            </a:endParaRPr>
          </a:p>
          <a:p>
            <a:pPr marL="112713" indent="-112713" eaLnBrk="0" fontAlgn="base" hangingPunct="0">
              <a:spcAft>
                <a:spcPct val="0"/>
              </a:spcAft>
              <a:buSzPct val="100000"/>
              <a:buFontTx/>
              <a:buChar char="•"/>
              <a:defRPr/>
            </a:pPr>
            <a:r>
              <a:rPr lang="en-US" sz="1400" dirty="0">
                <a:solidFill>
                  <a:schemeClr val="accent2"/>
                </a:solidFill>
                <a:latin typeface="Arial" charset="0"/>
                <a:ea typeface="Arial" charset="0"/>
                <a:cs typeface="Arial" charset="0"/>
              </a:rPr>
              <a:t>V</a:t>
            </a:r>
            <a:r>
              <a:rPr lang="en-US" sz="1400" dirty="0" smtClean="0">
                <a:solidFill>
                  <a:schemeClr val="accent2"/>
                </a:solidFill>
                <a:latin typeface="Arial" charset="0"/>
                <a:ea typeface="Arial" charset="0"/>
                <a:cs typeface="Arial" charset="0"/>
              </a:rPr>
              <a:t>ariability </a:t>
            </a:r>
            <a:r>
              <a:rPr lang="en-US" sz="1400" dirty="0">
                <a:solidFill>
                  <a:schemeClr val="accent2"/>
                </a:solidFill>
                <a:latin typeface="Arial" charset="0"/>
                <a:ea typeface="Arial" charset="0"/>
                <a:cs typeface="Arial" charset="0"/>
              </a:rPr>
              <a:t>in </a:t>
            </a:r>
            <a:r>
              <a:rPr lang="en-US" sz="1400" dirty="0" smtClean="0">
                <a:solidFill>
                  <a:schemeClr val="accent2"/>
                </a:solidFill>
                <a:latin typeface="Arial" charset="0"/>
                <a:ea typeface="Arial" charset="0"/>
                <a:cs typeface="Arial" charset="0"/>
              </a:rPr>
              <a:t>sensitivity to environmental drivers </a:t>
            </a:r>
            <a:r>
              <a:rPr lang="en-US" sz="1400" dirty="0">
                <a:solidFill>
                  <a:schemeClr val="accent2"/>
                </a:solidFill>
                <a:latin typeface="Arial" charset="0"/>
                <a:ea typeface="Arial" charset="0"/>
                <a:cs typeface="Arial" charset="0"/>
              </a:rPr>
              <a:t>is </a:t>
            </a:r>
            <a:r>
              <a:rPr lang="en-US" sz="1400" dirty="0" smtClean="0">
                <a:solidFill>
                  <a:schemeClr val="accent2"/>
                </a:solidFill>
                <a:latin typeface="Arial" charset="0"/>
                <a:ea typeface="Arial" charset="0"/>
                <a:cs typeface="Arial" charset="0"/>
              </a:rPr>
              <a:t>due </a:t>
            </a:r>
            <a:r>
              <a:rPr lang="en-US" sz="1400" dirty="0">
                <a:solidFill>
                  <a:schemeClr val="accent2"/>
                </a:solidFill>
                <a:latin typeface="Arial" charset="0"/>
                <a:ea typeface="Arial" charset="0"/>
                <a:cs typeface="Arial" charset="0"/>
              </a:rPr>
              <a:t>to indirect model tuning, </a:t>
            </a:r>
            <a:r>
              <a:rPr lang="en-US" sz="1400" dirty="0" smtClean="0">
                <a:solidFill>
                  <a:schemeClr val="accent2"/>
                </a:solidFill>
                <a:latin typeface="Arial" charset="0"/>
                <a:ea typeface="Arial" charset="0"/>
                <a:cs typeface="Arial" charset="0"/>
              </a:rPr>
              <a:t>e.g., comparable </a:t>
            </a:r>
            <a:r>
              <a:rPr lang="en-US" sz="1400" dirty="0">
                <a:solidFill>
                  <a:schemeClr val="accent2"/>
                </a:solidFill>
                <a:latin typeface="Arial" charset="0"/>
                <a:ea typeface="Arial" charset="0"/>
                <a:cs typeface="Arial" charset="0"/>
              </a:rPr>
              <a:t>estimates of C uptake can arise despite a broad range of </a:t>
            </a:r>
            <a:r>
              <a:rPr lang="en-US" sz="1400" dirty="0" smtClean="0">
                <a:solidFill>
                  <a:schemeClr val="accent2"/>
                </a:solidFill>
                <a:latin typeface="Arial" charset="0"/>
                <a:ea typeface="Arial" charset="0"/>
                <a:cs typeface="Arial" charset="0"/>
              </a:rPr>
              <a:t>sensitivities.</a:t>
            </a:r>
            <a:endParaRPr lang="en-US" sz="1400" kern="0" dirty="0" smtClean="0">
              <a:solidFill>
                <a:schemeClr val="accent2"/>
              </a:solidFill>
              <a:latin typeface="Arial" charset="0"/>
              <a:ea typeface="Arial" charset="0"/>
              <a:cs typeface="Arial" charset="0"/>
            </a:endParaRPr>
          </a:p>
        </p:txBody>
      </p:sp>
      <p:sp>
        <p:nvSpPr>
          <p:cNvPr id="7" name="TextBox 6"/>
          <p:cNvSpPr txBox="1"/>
          <p:nvPr/>
        </p:nvSpPr>
        <p:spPr>
          <a:xfrm>
            <a:off x="-1" y="4625160"/>
            <a:ext cx="4648202" cy="2246769"/>
          </a:xfrm>
          <a:prstGeom prst="rect">
            <a:avLst/>
          </a:prstGeom>
          <a:noFill/>
        </p:spPr>
        <p:txBody>
          <a:bodyPr wrap="square" rtlCol="0">
            <a:spAutoFit/>
          </a:bodyPr>
          <a:lstStyle/>
          <a:p>
            <a:pPr lvl="0" defTabSz="914400" eaLnBrk="0" fontAlgn="base" hangingPunct="0">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marL="112713" lvl="0" indent="-112713" eaLnBrk="0" fontAlgn="base" hangingPunct="0">
              <a:spcAft>
                <a:spcPct val="0"/>
              </a:spcAft>
              <a:buSzPct val="100000"/>
              <a:buFontTx/>
              <a:buChar char="•"/>
            </a:pPr>
            <a:r>
              <a:rPr lang="en-US" sz="1400" dirty="0" smtClean="0">
                <a:solidFill>
                  <a:schemeClr val="accent2"/>
                </a:solidFill>
                <a:latin typeface="Arial" charset="0"/>
                <a:ea typeface="Arial" charset="0"/>
                <a:cs typeface="Arial" charset="0"/>
              </a:rPr>
              <a:t>Sensitivity simulations show how models are arrive at similar “answers”(e.g</a:t>
            </a:r>
            <a:r>
              <a:rPr lang="en-US" sz="1400" dirty="0">
                <a:solidFill>
                  <a:schemeClr val="accent2"/>
                </a:solidFill>
                <a:latin typeface="Arial" charset="0"/>
                <a:ea typeface="Arial" charset="0"/>
                <a:cs typeface="Arial" charset="0"/>
              </a:rPr>
              <a:t>., land sink strength), </a:t>
            </a:r>
            <a:r>
              <a:rPr lang="en-US" sz="1400" dirty="0" smtClean="0">
                <a:solidFill>
                  <a:schemeClr val="accent2"/>
                </a:solidFill>
                <a:latin typeface="Arial" charset="0"/>
                <a:ea typeface="Arial" charset="0"/>
                <a:cs typeface="Arial" charset="0"/>
              </a:rPr>
              <a:t>but for different reasons.</a:t>
            </a:r>
          </a:p>
          <a:p>
            <a:pPr marL="112713" lvl="0" indent="-112713" eaLnBrk="0" fontAlgn="base" hangingPunct="0">
              <a:spcAft>
                <a:spcPct val="0"/>
              </a:spcAft>
              <a:buSzPct val="100000"/>
              <a:buFontTx/>
              <a:buChar char="•"/>
            </a:pP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Each model represents a potential pathway to land C cycle response to a changing world. </a:t>
            </a:r>
          </a:p>
          <a:p>
            <a:pPr marL="112713" lvl="0" indent="-112713" eaLnBrk="0" fontAlgn="base" hangingPunct="0">
              <a:spcAft>
                <a:spcPct val="0"/>
              </a:spcAft>
              <a:buSzPct val="100000"/>
              <a:buFontTx/>
              <a:buChar char="•"/>
            </a:pP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Using an ensemble approach (akin to weather prediction) provides an opportunity for a robust exploration of possible land C cycle responses.</a:t>
            </a:r>
          </a:p>
          <a:p>
            <a:pPr marL="112713" lvl="0" indent="-112713" defTabSz="914400" eaLnBrk="0" fontAlgn="base" hangingPunct="0">
              <a:spcAft>
                <a:spcPct val="0"/>
              </a:spcAft>
              <a:buSzPct val="100000"/>
              <a:buFontTx/>
              <a:buChar char="•"/>
            </a:pP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46" r="30262" b="65489"/>
          <a:stretch/>
        </p:blipFill>
        <p:spPr>
          <a:xfrm>
            <a:off x="4572000" y="3733800"/>
            <a:ext cx="4267200" cy="2438400"/>
          </a:xfrm>
          <a:prstGeom prst="rect">
            <a:avLst/>
          </a:prstGeom>
        </p:spPr>
      </p:pic>
      <p:sp>
        <p:nvSpPr>
          <p:cNvPr id="8" name="Rectangle 7"/>
          <p:cNvSpPr/>
          <p:nvPr/>
        </p:nvSpPr>
        <p:spPr>
          <a:xfrm>
            <a:off x="4495800" y="6172200"/>
            <a:ext cx="4572000" cy="646331"/>
          </a:xfrm>
          <a:prstGeom prst="rect">
            <a:avLst/>
          </a:prstGeom>
        </p:spPr>
        <p:txBody>
          <a:bodyPr wrap="square">
            <a:spAutoFit/>
          </a:bodyPr>
          <a:lstStyle/>
          <a:p>
            <a:r>
              <a:rPr lang="en-US" sz="1200" dirty="0" smtClean="0">
                <a:latin typeface="Cambria" charset="0"/>
                <a:ea typeface="ＭＳ 明朝" charset="-128"/>
                <a:cs typeface="Times New Roman" charset="0"/>
              </a:rPr>
              <a:t>Sensitivity of the cumulative net land sink to different environmental drivers compared to the </a:t>
            </a:r>
            <a:r>
              <a:rPr lang="en-US" sz="1200" dirty="0">
                <a:latin typeface="Cambria" charset="0"/>
                <a:ea typeface="ＭＳ 明朝" charset="-128"/>
                <a:cs typeface="Times New Roman" charset="0"/>
              </a:rPr>
              <a:t>Global Carbon </a:t>
            </a:r>
            <a:r>
              <a:rPr lang="en-US" sz="1200" dirty="0" smtClean="0">
                <a:latin typeface="Cambria" charset="0"/>
                <a:ea typeface="ＭＳ 明朝" charset="-128"/>
                <a:cs typeface="Times New Roman" charset="0"/>
              </a:rPr>
              <a:t>Project estimate (black dashed line) and uncertainty (grey shaded region).</a:t>
            </a:r>
            <a:endParaRPr lang="en-US" sz="1200"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9583" t="41010" r="6794" b="45394"/>
          <a:stretch/>
        </p:blipFill>
        <p:spPr>
          <a:xfrm>
            <a:off x="7422816" y="3903378"/>
            <a:ext cx="1694595" cy="815916"/>
          </a:xfrm>
          <a:prstGeom prst="rect">
            <a:avLst/>
          </a:prstGeom>
          <a:ln>
            <a:solidFill>
              <a:schemeClr val="tx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8396" t="63408" r="8223" b="6667"/>
          <a:stretch/>
        </p:blipFill>
        <p:spPr>
          <a:xfrm>
            <a:off x="5286866" y="1098812"/>
            <a:ext cx="3657600" cy="2052294"/>
          </a:xfrm>
          <a:prstGeom prst="rect">
            <a:avLst/>
          </a:prstGeom>
        </p:spPr>
      </p:pic>
      <p:sp>
        <p:nvSpPr>
          <p:cNvPr id="11" name="Rectangle 10"/>
          <p:cNvSpPr/>
          <p:nvPr/>
        </p:nvSpPr>
        <p:spPr>
          <a:xfrm>
            <a:off x="4267200" y="3091817"/>
            <a:ext cx="5002611" cy="646331"/>
          </a:xfrm>
          <a:prstGeom prst="rect">
            <a:avLst/>
          </a:prstGeom>
        </p:spPr>
        <p:txBody>
          <a:bodyPr wrap="square">
            <a:spAutoFit/>
          </a:bodyPr>
          <a:lstStyle/>
          <a:p>
            <a:r>
              <a:rPr lang="en-US" sz="1200" dirty="0">
                <a:latin typeface="Cambria" charset="0"/>
                <a:ea typeface="ＭＳ 明朝" charset="-128"/>
                <a:cs typeface="Times New Roman" charset="0"/>
              </a:rPr>
              <a:t>The number of different factors (climate, LCC, CO</a:t>
            </a:r>
            <a:r>
              <a:rPr lang="en-US" sz="1200" baseline="-25000" dirty="0">
                <a:latin typeface="Cambria" charset="0"/>
                <a:ea typeface="ＭＳ 明朝" charset="-128"/>
                <a:cs typeface="Times New Roman" charset="0"/>
              </a:rPr>
              <a:t>2</a:t>
            </a:r>
            <a:r>
              <a:rPr lang="en-US" sz="1200" dirty="0">
                <a:latin typeface="Cambria" charset="0"/>
                <a:ea typeface="ＭＳ 明朝" charset="-128"/>
                <a:cs typeface="Times New Roman" charset="0"/>
              </a:rPr>
              <a:t>, and N-deposition) identified as the primary driver of cumulative net sink across </a:t>
            </a:r>
            <a:r>
              <a:rPr lang="en-US" sz="1200" dirty="0" smtClean="0">
                <a:latin typeface="Cambria" charset="0"/>
                <a:ea typeface="ＭＳ 明朝" charset="-128"/>
                <a:cs typeface="Times New Roman" charset="0"/>
              </a:rPr>
              <a:t>models. </a:t>
            </a:r>
            <a:r>
              <a:rPr lang="en-US" sz="1200" dirty="0">
                <a:latin typeface="Cambria" charset="0"/>
                <a:ea typeface="ＭＳ 明朝" charset="-128"/>
                <a:cs typeface="Times New Roman" charset="0"/>
              </a:rPr>
              <a:t>Insets show histograms of </a:t>
            </a:r>
            <a:r>
              <a:rPr lang="en-US" sz="1200" dirty="0" smtClean="0">
                <a:latin typeface="Cambria" charset="0"/>
                <a:ea typeface="ＭＳ 明朝" charset="-128"/>
                <a:cs typeface="Times New Roman" charset="0"/>
              </a:rPr>
              <a:t>land cell fraction with </a:t>
            </a:r>
            <a:r>
              <a:rPr lang="en-US" sz="1200" dirty="0">
                <a:latin typeface="Cambria" charset="0"/>
                <a:ea typeface="ＭＳ 明朝" charset="-128"/>
                <a:cs typeface="Times New Roman" charset="0"/>
              </a:rPr>
              <a:t>1 to 4 different </a:t>
            </a:r>
            <a:r>
              <a:rPr lang="en-US" sz="1200" dirty="0" smtClean="0">
                <a:latin typeface="Cambria" charset="0"/>
                <a:ea typeface="ＭＳ 明朝" charset="-128"/>
                <a:cs typeface="Times New Roman" charset="0"/>
              </a:rPr>
              <a:t>drivers</a:t>
            </a:r>
            <a:r>
              <a:rPr lang="en-US" sz="1200" dirty="0">
                <a:latin typeface="Cambria" charset="0"/>
                <a:ea typeface="ＭＳ 明朝" charset="-128"/>
                <a:cs typeface="Times New Roman" charset="0"/>
              </a:rPr>
              <a:t>. </a:t>
            </a:r>
            <a:endParaRPr lang="en-US" sz="1200" dirty="0"/>
          </a:p>
        </p:txBody>
      </p:sp>
    </p:spTree>
    <p:extLst>
      <p:ext uri="{BB962C8B-B14F-4D97-AF65-F5344CB8AC3E}">
        <p14:creationId xmlns:p14="http://schemas.microsoft.com/office/powerpoint/2010/main" val="133242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10205</TotalTime>
  <Words>865</Words>
  <Application>Microsoft Office PowerPoint</Application>
  <PresentationFormat>On-screen Show (4:3)</PresentationFormat>
  <Paragraphs>42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ＭＳ 明朝</vt:lpstr>
      <vt:lpstr>ＭＳ Ｐゴシック</vt:lpstr>
      <vt:lpstr>Arial</vt:lpstr>
      <vt:lpstr>Calibri</vt:lpstr>
      <vt:lpstr>Cambria</vt:lpstr>
      <vt:lpstr>Times New Roman</vt:lpstr>
      <vt:lpstr>GPMC Nov 2001</vt:lpstr>
      <vt:lpstr>What happens in the Arctic doesn’t stay in the Arctic </vt:lpstr>
      <vt:lpstr>Limit to the predictability of land carbon cycle</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MARGOLIS, HANK A. (HQ-DK000)</cp:lastModifiedBy>
  <cp:revision>77</cp:revision>
  <cp:lastPrinted>2016-12-19T15:06:13Z</cp:lastPrinted>
  <dcterms:created xsi:type="dcterms:W3CDTF">2014-07-25T19:02:24Z</dcterms:created>
  <dcterms:modified xsi:type="dcterms:W3CDTF">2017-07-17T21:10:55Z</dcterms:modified>
</cp:coreProperties>
</file>